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9" roundtripDataSignature="AMtx7mhMGofQXUCkKcZ8281gKm2ZHYVF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e0055eddb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ge0055eddb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e0055eddb8_0_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3" name="Google Shape;173;ge0055eddb8_0_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e39e9d6dd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ge39e9d6dd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e361ce5479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0" name="Google Shape;190;ge361ce5479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e39e9d6dd2_0_15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ge39e9d6dd2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e39e9d6dd2_0_24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ge39e9d6dd2_0_2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e39e9d6dd2_0_3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ge39e9d6dd2_0_3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e39e9d6dd2_0_67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ge39e9d6dd2_0_67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e1604a45f1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e1604a45f1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e39e9d6dd2_0_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6" name="Google Shape;236;ge39e9d6dd2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e39e9d6dd2_0_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5" name="Google Shape;245;ge39e9d6dd2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e39e9d6dd2_0_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4" name="Google Shape;254;ge39e9d6dd2_0_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e1604a45f1_0_4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e1604a45f1_0_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e39e9d6dd2_0_4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2" name="Google Shape;272;ge39e9d6dd2_0_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d24d80ba85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1" name="Google Shape;281;gd24d80ba85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2" name="Google Shape;282;gd24d80ba85_0_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e0055eddb8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ge0055eddb8_0_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ge0055eddb8_0_3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5" name="Google Shape;12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e361ce5479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ge361ce5479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361ce5479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ge361ce547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e0055eddb8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ge0055eddb8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e0055eddb8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7" name="Google Shape;157;ge0055eddb8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15" name="Shape 15"/>
        <p:cNvGrpSpPr/>
        <p:nvPr/>
      </p:nvGrpSpPr>
      <p:grpSpPr>
        <a:xfrm>
          <a:off x="0" y="0"/>
          <a:ext cx="0" cy="0"/>
          <a:chOff x="0" y="0"/>
          <a:chExt cx="0" cy="0"/>
        </a:xfrm>
      </p:grpSpPr>
      <p:sp>
        <p:nvSpPr>
          <p:cNvPr id="16" name="Google Shape;16;p2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21" name="Shape 21"/>
        <p:cNvGrpSpPr/>
        <p:nvPr/>
      </p:nvGrpSpPr>
      <p:grpSpPr>
        <a:xfrm>
          <a:off x="0" y="0"/>
          <a:ext cx="0" cy="0"/>
          <a:chOff x="0" y="0"/>
          <a:chExt cx="0" cy="0"/>
        </a:xfrm>
      </p:grpSpPr>
      <p:sp>
        <p:nvSpPr>
          <p:cNvPr id="22" name="Google Shape;22;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athias.huter@uncaccoalition.org" TargetMode="External"/><Relationship Id="rId4" Type="http://schemas.openxmlformats.org/officeDocument/2006/relationships/hyperlink" Target="mailto:yonatan.yakir@uncaccoalition.org" TargetMode="External"/><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uncaccoalition.org/the-ungass-general-debate-a-summary-of-priority-issues-in-numbers/" TargetMode="External"/><Relationship Id="rId4" Type="http://schemas.openxmlformats.org/officeDocument/2006/relationships/hyperlink" Target="https://docs.google.com/document/d/1nk9of0U9FPXEKwF8IV6oyZhRTUEkLgI2mX4weu8uvcY/edit" TargetMode="External"/><Relationship Id="rId5" Type="http://schemas.openxmlformats.org/officeDocument/2006/relationships/hyperlink" Target="https://www.youtube.com/channel/UCRLhzu1yshovRhydlHL_ljw/videos" TargetMode="External"/><Relationship Id="rId6"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ww.gov.uk/government/news/g7-ungass-statement"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www.tisrilanka.org/mohan-peiris-reaffirms-sri-lankas-commitment-to-fight-corruption/" TargetMode="External"/><Relationship Id="rId4" Type="http://schemas.openxmlformats.org/officeDocument/2006/relationships/hyperlink" Target="https://www.transparency.org.nz/blog/special-anti-corruption-session-of-the-un-general-assembly-2021" TargetMode="External"/><Relationship Id="rId5" Type="http://schemas.openxmlformats.org/officeDocument/2006/relationships/hyperlink" Target="https://ungass2021.unodc.org/ungass2021/side-events_2-june.html" TargetMode="External"/><Relationship Id="rId6"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mailto:mathias.huter@uncaccoalition.org" TargetMode="External"/><Relationship Id="rId4" Type="http://schemas.openxmlformats.org/officeDocument/2006/relationships/hyperlink" Target="mailto:yonatan.yakir@uncaccoalition.org" TargetMode="External"/><Relationship Id="rId5" Type="http://schemas.openxmlformats.org/officeDocument/2006/relationships/hyperlink" Target="https://uncaccoalition.org/newsletter/" TargetMode="External"/><Relationship Id="rId6"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ungass2021.unodc.org/uploads/ungass2021/documents/session1/contributions/UNCAC_Coalition_2nd_UNGASS_submission_March_2021.pdf" TargetMode="External"/><Relationship Id="rId4" Type="http://schemas.openxmlformats.org/officeDocument/2006/relationships/hyperlink" Target="https://undocs.org/en/A/S-32/L.1" TargetMode="External"/><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1524000" y="2389591"/>
            <a:ext cx="9144000" cy="23877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9C0C30"/>
              </a:buClr>
              <a:buSzPct val="100000"/>
              <a:buFont typeface="Calibri"/>
              <a:buNone/>
            </a:pPr>
            <a:r>
              <a:t/>
            </a:r>
            <a:endParaRPr b="1">
              <a:solidFill>
                <a:srgbClr val="9C0C30"/>
              </a:solidFill>
            </a:endParaRPr>
          </a:p>
          <a:p>
            <a:pPr indent="0" lvl="0" marL="0" rtl="0" algn="ctr">
              <a:lnSpc>
                <a:spcPct val="90000"/>
              </a:lnSpc>
              <a:spcBef>
                <a:spcPts val="0"/>
              </a:spcBef>
              <a:spcAft>
                <a:spcPts val="0"/>
              </a:spcAft>
              <a:buClr>
                <a:srgbClr val="9C0C30"/>
              </a:buClr>
              <a:buSzPct val="100000"/>
              <a:buFont typeface="Calibri"/>
              <a:buNone/>
            </a:pPr>
            <a:r>
              <a:t/>
            </a:r>
            <a:endParaRPr b="1">
              <a:solidFill>
                <a:srgbClr val="9C0C30"/>
              </a:solidFill>
            </a:endParaRPr>
          </a:p>
          <a:p>
            <a:pPr indent="0" lvl="0" marL="0" rtl="0" algn="ctr">
              <a:lnSpc>
                <a:spcPct val="90000"/>
              </a:lnSpc>
              <a:spcBef>
                <a:spcPts val="0"/>
              </a:spcBef>
              <a:spcAft>
                <a:spcPts val="0"/>
              </a:spcAft>
              <a:buClr>
                <a:srgbClr val="9C0C30"/>
              </a:buClr>
              <a:buSzPct val="100000"/>
              <a:buFont typeface="Calibri"/>
              <a:buNone/>
            </a:pPr>
            <a:r>
              <a:t/>
            </a:r>
            <a:endParaRPr b="1">
              <a:solidFill>
                <a:srgbClr val="9C0C30"/>
              </a:solidFill>
            </a:endParaRPr>
          </a:p>
          <a:p>
            <a:pPr indent="0" lvl="0" marL="0" rtl="0" algn="ctr">
              <a:lnSpc>
                <a:spcPct val="90000"/>
              </a:lnSpc>
              <a:spcBef>
                <a:spcPts val="0"/>
              </a:spcBef>
              <a:spcAft>
                <a:spcPts val="0"/>
              </a:spcAft>
              <a:buClr>
                <a:srgbClr val="9C0C30"/>
              </a:buClr>
              <a:buSzPct val="100000"/>
              <a:buFont typeface="Calibri"/>
              <a:buNone/>
            </a:pPr>
            <a:r>
              <a:t/>
            </a:r>
            <a:endParaRPr b="1">
              <a:solidFill>
                <a:srgbClr val="9C0C30"/>
              </a:solidFill>
            </a:endParaRPr>
          </a:p>
          <a:p>
            <a:pPr indent="0" lvl="0" marL="0" rtl="0" algn="ctr">
              <a:lnSpc>
                <a:spcPct val="90000"/>
              </a:lnSpc>
              <a:spcBef>
                <a:spcPts val="0"/>
              </a:spcBef>
              <a:spcAft>
                <a:spcPts val="0"/>
              </a:spcAft>
              <a:buClr>
                <a:srgbClr val="9C0C30"/>
              </a:buClr>
              <a:buSzPct val="100000"/>
              <a:buFont typeface="Calibri"/>
              <a:buNone/>
            </a:pPr>
            <a:r>
              <a:t/>
            </a:r>
            <a:endParaRPr b="1">
              <a:solidFill>
                <a:srgbClr val="9C0C30"/>
              </a:solidFill>
            </a:endParaRPr>
          </a:p>
          <a:p>
            <a:pPr indent="0" lvl="0" marL="0" rtl="0" algn="ctr">
              <a:lnSpc>
                <a:spcPct val="90000"/>
              </a:lnSpc>
              <a:spcBef>
                <a:spcPts val="0"/>
              </a:spcBef>
              <a:spcAft>
                <a:spcPts val="0"/>
              </a:spcAft>
              <a:buClr>
                <a:srgbClr val="9C0C30"/>
              </a:buClr>
              <a:buSzPct val="100000"/>
              <a:buFont typeface="Calibri"/>
              <a:buNone/>
            </a:pPr>
            <a:r>
              <a:t/>
            </a:r>
            <a:endParaRPr b="1">
              <a:solidFill>
                <a:srgbClr val="9C0C30"/>
              </a:solidFill>
            </a:endParaRPr>
          </a:p>
          <a:p>
            <a:pPr indent="0" lvl="0" marL="0" rtl="0" algn="l">
              <a:lnSpc>
                <a:spcPct val="90000"/>
              </a:lnSpc>
              <a:spcBef>
                <a:spcPts val="0"/>
              </a:spcBef>
              <a:spcAft>
                <a:spcPts val="0"/>
              </a:spcAft>
              <a:buClr>
                <a:srgbClr val="9C0C30"/>
              </a:buClr>
              <a:buSzPct val="100000"/>
              <a:buFont typeface="Calibri"/>
              <a:buNone/>
            </a:pPr>
            <a:r>
              <a:rPr lang="en-GB">
                <a:solidFill>
                  <a:srgbClr val="9C0C30"/>
                </a:solidFill>
              </a:rPr>
              <a:t>        </a:t>
            </a:r>
            <a:endParaRPr>
              <a:solidFill>
                <a:srgbClr val="9C0C30"/>
              </a:solidFill>
            </a:endParaRPr>
          </a:p>
          <a:p>
            <a:pPr indent="457200" lvl="0" marL="457200" rtl="0" algn="l">
              <a:lnSpc>
                <a:spcPct val="90000"/>
              </a:lnSpc>
              <a:spcBef>
                <a:spcPts val="0"/>
              </a:spcBef>
              <a:spcAft>
                <a:spcPts val="0"/>
              </a:spcAft>
              <a:buClr>
                <a:srgbClr val="9C0C30"/>
              </a:buClr>
              <a:buSzPct val="100000"/>
              <a:buFont typeface="Calibri"/>
              <a:buNone/>
            </a:pPr>
            <a:r>
              <a:t/>
            </a:r>
            <a:endParaRPr>
              <a:solidFill>
                <a:srgbClr val="9C0C30"/>
              </a:solidFill>
            </a:endParaRPr>
          </a:p>
          <a:p>
            <a:pPr indent="457200" lvl="0" marL="457200" rtl="0" algn="l">
              <a:lnSpc>
                <a:spcPct val="90000"/>
              </a:lnSpc>
              <a:spcBef>
                <a:spcPts val="0"/>
              </a:spcBef>
              <a:spcAft>
                <a:spcPts val="0"/>
              </a:spcAft>
              <a:buClr>
                <a:srgbClr val="9C0C30"/>
              </a:buClr>
              <a:buSzPct val="100000"/>
              <a:buFont typeface="Calibri"/>
              <a:buNone/>
            </a:pPr>
            <a:r>
              <a:t/>
            </a:r>
            <a:endParaRPr>
              <a:solidFill>
                <a:srgbClr val="9C0C30"/>
              </a:solidFill>
            </a:endParaRPr>
          </a:p>
          <a:p>
            <a:pPr indent="457200" lvl="0" marL="457200" rtl="0" algn="l">
              <a:lnSpc>
                <a:spcPct val="90000"/>
              </a:lnSpc>
              <a:spcBef>
                <a:spcPts val="0"/>
              </a:spcBef>
              <a:spcAft>
                <a:spcPts val="0"/>
              </a:spcAft>
              <a:buClr>
                <a:srgbClr val="9C0C30"/>
              </a:buClr>
              <a:buSzPct val="100000"/>
              <a:buFont typeface="Calibri"/>
              <a:buNone/>
            </a:pPr>
            <a:r>
              <a:t/>
            </a:r>
            <a:endParaRPr>
              <a:solidFill>
                <a:srgbClr val="9C0C30"/>
              </a:solidFill>
            </a:endParaRPr>
          </a:p>
          <a:p>
            <a:pPr indent="457200" lvl="0" marL="457200" rtl="0" algn="l">
              <a:lnSpc>
                <a:spcPct val="90000"/>
              </a:lnSpc>
              <a:spcBef>
                <a:spcPts val="0"/>
              </a:spcBef>
              <a:spcAft>
                <a:spcPts val="0"/>
              </a:spcAft>
              <a:buClr>
                <a:srgbClr val="9C0C30"/>
              </a:buClr>
              <a:buSzPct val="100000"/>
              <a:buFont typeface="Calibri"/>
              <a:buNone/>
            </a:pPr>
            <a:r>
              <a:t/>
            </a:r>
            <a:endParaRPr>
              <a:solidFill>
                <a:srgbClr val="9C0C30"/>
              </a:solidFill>
            </a:endParaRPr>
          </a:p>
          <a:p>
            <a:pPr indent="0" lvl="0" marL="0" rtl="0" algn="ctr">
              <a:spcBef>
                <a:spcPts val="0"/>
              </a:spcBef>
              <a:spcAft>
                <a:spcPts val="0"/>
              </a:spcAft>
              <a:buClr>
                <a:srgbClr val="9C0C30"/>
              </a:buClr>
              <a:buSzPct val="100000"/>
              <a:buFont typeface="Calibri"/>
              <a:buNone/>
            </a:pPr>
            <a:r>
              <a:rPr b="1" lang="en-GB">
                <a:solidFill>
                  <a:srgbClr val="9C0C30"/>
                </a:solidFill>
              </a:rPr>
              <a:t>UNGASS against Corruption</a:t>
            </a:r>
            <a:endParaRPr b="1">
              <a:solidFill>
                <a:srgbClr val="9C0C30"/>
              </a:solidFill>
            </a:endParaRPr>
          </a:p>
          <a:p>
            <a:pPr indent="0" lvl="0" marL="0" rtl="0" algn="l">
              <a:lnSpc>
                <a:spcPct val="90000"/>
              </a:lnSpc>
              <a:spcBef>
                <a:spcPts val="0"/>
              </a:spcBef>
              <a:spcAft>
                <a:spcPts val="0"/>
              </a:spcAft>
              <a:buClr>
                <a:srgbClr val="9C0C30"/>
              </a:buClr>
              <a:buSzPct val="100000"/>
              <a:buFont typeface="Calibri"/>
              <a:buNone/>
            </a:pPr>
            <a:r>
              <a:rPr lang="en-GB">
                <a:solidFill>
                  <a:srgbClr val="9C0C30"/>
                </a:solidFill>
              </a:rPr>
              <a:t>        </a:t>
            </a:r>
            <a:r>
              <a:rPr lang="en-GB">
                <a:solidFill>
                  <a:srgbClr val="9C0C30"/>
                </a:solidFill>
              </a:rPr>
              <a:t>Debrief for Civil Society</a:t>
            </a:r>
            <a:br>
              <a:rPr b="1" lang="en-GB">
                <a:solidFill>
                  <a:srgbClr val="9C0C30"/>
                </a:solidFill>
              </a:rPr>
            </a:br>
            <a:endParaRPr b="1">
              <a:solidFill>
                <a:srgbClr val="9C0C30"/>
              </a:solidFill>
            </a:endParaRPr>
          </a:p>
        </p:txBody>
      </p:sp>
      <p:sp>
        <p:nvSpPr>
          <p:cNvPr id="90" name="Google Shape;90;p1"/>
          <p:cNvSpPr txBox="1"/>
          <p:nvPr>
            <p:ph idx="1" type="subTitle"/>
          </p:nvPr>
        </p:nvSpPr>
        <p:spPr>
          <a:xfrm>
            <a:off x="575733" y="4314334"/>
            <a:ext cx="10905067" cy="1860688"/>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chemeClr val="dk1"/>
              </a:buClr>
              <a:buSzPct val="79172"/>
              <a:buNone/>
            </a:pPr>
            <a:r>
              <a:rPr b="1" lang="en-GB" sz="3031"/>
              <a:t>6 July 2021</a:t>
            </a:r>
            <a:endParaRPr b="1" sz="3031"/>
          </a:p>
          <a:p>
            <a:pPr indent="0" lvl="0" marL="0" rtl="0" algn="ctr">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lang="en-GB"/>
              <a:t>Mathias Huter													Yonatan Yakir</a:t>
            </a:r>
            <a:endParaRPr/>
          </a:p>
          <a:p>
            <a:pPr indent="0" lvl="0" marL="0" rtl="0" algn="l">
              <a:lnSpc>
                <a:spcPct val="90000"/>
              </a:lnSpc>
              <a:spcBef>
                <a:spcPts val="1000"/>
              </a:spcBef>
              <a:spcAft>
                <a:spcPts val="0"/>
              </a:spcAft>
              <a:buClr>
                <a:schemeClr val="dk1"/>
              </a:buClr>
              <a:buSzPct val="100000"/>
              <a:buNone/>
            </a:pPr>
            <a:r>
              <a:rPr lang="en-GB"/>
              <a:t>Managing Director												        Programme manager</a:t>
            </a:r>
            <a:endParaRPr/>
          </a:p>
          <a:p>
            <a:pPr indent="0" lvl="0" marL="0" rtl="0" algn="l">
              <a:lnSpc>
                <a:spcPct val="90000"/>
              </a:lnSpc>
              <a:spcBef>
                <a:spcPts val="1000"/>
              </a:spcBef>
              <a:spcAft>
                <a:spcPts val="0"/>
              </a:spcAft>
              <a:buClr>
                <a:schemeClr val="dk1"/>
              </a:buClr>
              <a:buSzPct val="100000"/>
              <a:buNone/>
            </a:pPr>
            <a:r>
              <a:rPr lang="en-GB" u="sng">
                <a:solidFill>
                  <a:schemeClr val="hlink"/>
                </a:solidFill>
                <a:hlinkClick r:id="rId3"/>
              </a:rPr>
              <a:t>mathias.huter@uncaccoalition.org</a:t>
            </a:r>
            <a:r>
              <a:rPr lang="en-GB"/>
              <a:t>								        </a:t>
            </a:r>
            <a:r>
              <a:rPr lang="en-GB" u="sng">
                <a:solidFill>
                  <a:schemeClr val="hlink"/>
                </a:solidFill>
                <a:hlinkClick r:id="rId4"/>
              </a:rPr>
              <a:t>yonatan.yakir@uncaccoalition.org</a:t>
            </a:r>
            <a:r>
              <a:rPr lang="en-GB"/>
              <a:t> </a:t>
            </a:r>
            <a:r>
              <a:rPr lang="en-GB"/>
              <a:t>												</a:t>
            </a:r>
            <a:endParaRPr/>
          </a:p>
        </p:txBody>
      </p:sp>
      <p:sp>
        <p:nvSpPr>
          <p:cNvPr id="91" name="Google Shape;91;p1"/>
          <p:cNvSpPr txBox="1"/>
          <p:nvPr/>
        </p:nvSpPr>
        <p:spPr>
          <a:xfrm>
            <a:off x="7529051" y="6278655"/>
            <a:ext cx="26568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t/>
            </a:r>
            <a:endParaRPr b="0" i="0" sz="1400" u="none" cap="none" strike="noStrike">
              <a:solidFill>
                <a:srgbClr val="000000"/>
              </a:solidFill>
              <a:latin typeface="Arial"/>
              <a:ea typeface="Arial"/>
              <a:cs typeface="Arial"/>
              <a:sym typeface="Arial"/>
            </a:endParaRPr>
          </a:p>
        </p:txBody>
      </p:sp>
      <p:pic>
        <p:nvPicPr>
          <p:cNvPr id="92" name="Google Shape;92;p1"/>
          <p:cNvPicPr preferRelativeResize="0"/>
          <p:nvPr/>
        </p:nvPicPr>
        <p:blipFill rotWithShape="1">
          <a:blip r:embed="rId5">
            <a:alphaModFix/>
          </a:blip>
          <a:srcRect b="0" l="0" r="0" t="0"/>
          <a:stretch/>
        </p:blipFill>
        <p:spPr>
          <a:xfrm>
            <a:off x="8857456" y="250579"/>
            <a:ext cx="2803648" cy="87178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e0055eddb8_0_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Whistleblowing</a:t>
            </a:r>
            <a:endParaRPr b="1">
              <a:solidFill>
                <a:srgbClr val="9C0B31"/>
              </a:solidFill>
            </a:endParaRPr>
          </a:p>
        </p:txBody>
      </p:sp>
      <p:sp>
        <p:nvSpPr>
          <p:cNvPr id="168" name="Google Shape;168;ge0055eddb8_0_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2250" lvl="0" marL="228600" rtl="0" algn="l">
              <a:lnSpc>
                <a:spcPct val="90000"/>
              </a:lnSpc>
              <a:spcBef>
                <a:spcPts val="1000"/>
              </a:spcBef>
              <a:spcAft>
                <a:spcPts val="0"/>
              </a:spcAft>
              <a:buSzPts val="2700"/>
              <a:buChar char="•"/>
            </a:pPr>
            <a:r>
              <a:rPr lang="en-GB" sz="2700"/>
              <a:t>“30. We will </a:t>
            </a:r>
            <a:r>
              <a:rPr lang="en-GB" sz="2700">
                <a:highlight>
                  <a:srgbClr val="FFFF00"/>
                </a:highlight>
              </a:rPr>
              <a:t>provide a safe and enabling environment to those who expose, report and fight corruption and, as appropriate, for their relatives and other persons close to them</a:t>
            </a:r>
            <a:r>
              <a:rPr lang="en-GB" sz="2700"/>
              <a:t>,</a:t>
            </a:r>
            <a:r>
              <a:rPr lang="en-GB" sz="2700">
                <a:highlight>
                  <a:srgbClr val="FFFF00"/>
                </a:highlight>
              </a:rPr>
              <a:t> and will support and protect against any unjustified treatment any person who identifies, detects or reports</a:t>
            </a:r>
            <a:r>
              <a:rPr lang="en-GB" sz="2700"/>
              <a:t>, in good faith and on reasonable grounds, corruption and related offences. </a:t>
            </a:r>
            <a:endParaRPr sz="2700"/>
          </a:p>
          <a:p>
            <a:pPr indent="-222250" lvl="0" marL="228600" rtl="0" algn="l">
              <a:lnSpc>
                <a:spcPct val="90000"/>
              </a:lnSpc>
              <a:spcBef>
                <a:spcPts val="1000"/>
              </a:spcBef>
              <a:spcAft>
                <a:spcPts val="0"/>
              </a:spcAft>
              <a:buSzPts val="2700"/>
              <a:buChar char="•"/>
            </a:pPr>
            <a:r>
              <a:rPr lang="en-GB" sz="2700"/>
              <a:t>To this end, we will, inter alia, </a:t>
            </a:r>
            <a:r>
              <a:rPr lang="en-GB" sz="2700">
                <a:highlight>
                  <a:srgbClr val="FFFF00"/>
                </a:highlight>
              </a:rPr>
              <a:t>enable confidential complaint systems, protected reporting systems and programmes for the protection of reporting persons, and increase awareness of such measures</a:t>
            </a:r>
            <a:r>
              <a:rPr lang="en-GB" sz="2700"/>
              <a:t>, in accordance with domestic legal systems and within our means. (...)” </a:t>
            </a:r>
            <a:endParaRPr sz="2700"/>
          </a:p>
          <a:p>
            <a:pPr indent="0" lvl="0" marL="0" rtl="0" algn="l">
              <a:lnSpc>
                <a:spcPct val="90000"/>
              </a:lnSpc>
              <a:spcBef>
                <a:spcPts val="1000"/>
              </a:spcBef>
              <a:spcAft>
                <a:spcPts val="0"/>
              </a:spcAft>
              <a:buClr>
                <a:schemeClr val="dk1"/>
              </a:buClr>
              <a:buSzPts val="2800"/>
              <a:buNone/>
            </a:pPr>
            <a:r>
              <a:t/>
            </a:r>
            <a:endParaRPr sz="2700"/>
          </a:p>
          <a:p>
            <a:pPr indent="-50800" lvl="0" marL="228600" rtl="0" algn="l">
              <a:lnSpc>
                <a:spcPct val="90000"/>
              </a:lnSpc>
              <a:spcBef>
                <a:spcPts val="1000"/>
              </a:spcBef>
              <a:spcAft>
                <a:spcPts val="0"/>
              </a:spcAft>
              <a:buClr>
                <a:schemeClr val="dk1"/>
              </a:buClr>
              <a:buSzPts val="2800"/>
              <a:buNone/>
            </a:pPr>
            <a:r>
              <a:t/>
            </a:r>
            <a:endParaRPr sz="2700"/>
          </a:p>
        </p:txBody>
      </p:sp>
      <p:sp>
        <p:nvSpPr>
          <p:cNvPr id="169" name="Google Shape;169;ge0055eddb8_0_1"/>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70" name="Google Shape;170;ge0055eddb8_0_1"/>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e0055eddb8_0_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Role of Civil Society</a:t>
            </a:r>
            <a:endParaRPr b="1">
              <a:solidFill>
                <a:srgbClr val="9C0B31"/>
              </a:solidFill>
            </a:endParaRPr>
          </a:p>
        </p:txBody>
      </p:sp>
      <p:sp>
        <p:nvSpPr>
          <p:cNvPr id="176" name="Google Shape;176;ge0055eddb8_0_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2250" lvl="0" marL="228600" rtl="0" algn="l">
              <a:lnSpc>
                <a:spcPct val="90000"/>
              </a:lnSpc>
              <a:spcBef>
                <a:spcPts val="1000"/>
              </a:spcBef>
              <a:spcAft>
                <a:spcPts val="0"/>
              </a:spcAft>
              <a:buSzPts val="2700"/>
              <a:buChar char="•"/>
            </a:pPr>
            <a:r>
              <a:rPr lang="en-GB" sz="2700"/>
              <a:t>“We note with appreciation the </a:t>
            </a:r>
            <a:r>
              <a:rPr lang="en-GB" sz="2700">
                <a:highlight>
                  <a:srgbClr val="FFFF00"/>
                </a:highlight>
              </a:rPr>
              <a:t>important role of civil society, academia, the private sector and the media in identifying, detecting and reporting on cases of corruption, and we will take appropriate measures</a:t>
            </a:r>
            <a:r>
              <a:rPr lang="en-GB" sz="2700"/>
              <a:t>, within our means and in accordance with the fundamental principles of domestic law, </a:t>
            </a:r>
            <a:r>
              <a:rPr lang="en-GB" sz="2700">
                <a:highlight>
                  <a:srgbClr val="FFFF00"/>
                </a:highlight>
              </a:rPr>
              <a:t>to promote the active participation of individuals and groups outside the public sector, such as civil society, non-governmental organizations, community-based organizations and the private sector, in the prevention of and the fight against corruption and to raise public awareness regarding the existence, causes and gravity of and the threat posed by corruption.</a:t>
            </a:r>
            <a:r>
              <a:rPr lang="en-GB" sz="2700"/>
              <a:t> ” </a:t>
            </a:r>
            <a:endParaRPr sz="2700"/>
          </a:p>
          <a:p>
            <a:pPr indent="0" lvl="0" marL="0" rtl="0" algn="l">
              <a:lnSpc>
                <a:spcPct val="90000"/>
              </a:lnSpc>
              <a:spcBef>
                <a:spcPts val="1000"/>
              </a:spcBef>
              <a:spcAft>
                <a:spcPts val="0"/>
              </a:spcAft>
              <a:buClr>
                <a:schemeClr val="dk1"/>
              </a:buClr>
              <a:buSzPts val="2800"/>
              <a:buNone/>
            </a:pPr>
            <a:r>
              <a:t/>
            </a:r>
            <a:endParaRPr sz="2700"/>
          </a:p>
          <a:p>
            <a:pPr indent="-50800" lvl="0" marL="228600" rtl="0" algn="l">
              <a:lnSpc>
                <a:spcPct val="90000"/>
              </a:lnSpc>
              <a:spcBef>
                <a:spcPts val="1000"/>
              </a:spcBef>
              <a:spcAft>
                <a:spcPts val="0"/>
              </a:spcAft>
              <a:buClr>
                <a:schemeClr val="dk1"/>
              </a:buClr>
              <a:buSzPts val="2800"/>
              <a:buNone/>
            </a:pPr>
            <a:r>
              <a:t/>
            </a:r>
            <a:endParaRPr sz="2700"/>
          </a:p>
        </p:txBody>
      </p:sp>
      <p:sp>
        <p:nvSpPr>
          <p:cNvPr id="177" name="Google Shape;177;ge0055eddb8_0_25"/>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78" name="Google Shape;178;ge0055eddb8_0_25"/>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e39e9d6dd2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Political financing; free &amp; fair elections</a:t>
            </a:r>
            <a:endParaRPr b="1">
              <a:solidFill>
                <a:srgbClr val="9C0B31"/>
              </a:solidFill>
            </a:endParaRPr>
          </a:p>
        </p:txBody>
      </p:sp>
      <p:sp>
        <p:nvSpPr>
          <p:cNvPr id="184" name="Google Shape;184;ge39e9d6dd2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GB"/>
              <a:t>Member States are responsible for ensuring transparent, free and fair elections (...) </a:t>
            </a:r>
            <a:endParaRPr/>
          </a:p>
          <a:p>
            <a:pPr indent="-342900" lvl="0" marL="457200" rtl="0" algn="l">
              <a:spcBef>
                <a:spcPts val="0"/>
              </a:spcBef>
              <a:spcAft>
                <a:spcPts val="0"/>
              </a:spcAft>
              <a:buSzPts val="1800"/>
              <a:buChar char="•"/>
            </a:pPr>
            <a:r>
              <a:rPr lang="en-GB"/>
              <a:t>Ambition</a:t>
            </a:r>
            <a:r>
              <a:rPr lang="en-GB"/>
              <a:t> to ensure responsive, inclusive, participatory and representative decision-making at the national level. </a:t>
            </a:r>
            <a:endParaRPr/>
          </a:p>
          <a:p>
            <a:pPr indent="-342900" lvl="0" marL="457200" rtl="0" algn="l">
              <a:spcBef>
                <a:spcPts val="0"/>
              </a:spcBef>
              <a:spcAft>
                <a:spcPts val="0"/>
              </a:spcAft>
              <a:buSzPts val="1800"/>
              <a:buChar char="•"/>
            </a:pPr>
            <a:r>
              <a:rPr lang="en-GB"/>
              <a:t>We will maintain, strengthen, develop and implement measures that protect the integrity of the electoral process and promote its accountability to voters, transparency and impartiality in domestic electoral institutions and oversight mechanisms, and transparency in the funding of candidatures for elected public office, political parties and electoral campaigns (...)</a:t>
            </a:r>
            <a:endParaRPr/>
          </a:p>
          <a:p>
            <a:pPr indent="0" lvl="0" marL="0" rtl="0" algn="l">
              <a:spcBef>
                <a:spcPts val="1000"/>
              </a:spcBef>
              <a:spcAft>
                <a:spcPts val="0"/>
              </a:spcAft>
              <a:buClr>
                <a:schemeClr val="dk1"/>
              </a:buClr>
              <a:buSzPts val="2800"/>
              <a:buNone/>
            </a:pPr>
            <a:r>
              <a:t/>
            </a:r>
            <a:endParaRPr/>
          </a:p>
          <a:p>
            <a:pPr indent="0" lvl="0" marL="0" rtl="0" algn="l">
              <a:spcBef>
                <a:spcPts val="1000"/>
              </a:spcBef>
              <a:spcAft>
                <a:spcPts val="0"/>
              </a:spcAft>
              <a:buClr>
                <a:schemeClr val="dk1"/>
              </a:buClr>
              <a:buSzPts val="2800"/>
              <a:buNone/>
            </a:pPr>
            <a:r>
              <a:t/>
            </a:r>
            <a:endParaRPr/>
          </a:p>
        </p:txBody>
      </p:sp>
      <p:sp>
        <p:nvSpPr>
          <p:cNvPr id="185" name="Google Shape;185;ge39e9d6dd2_0_0"/>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86" name="Google Shape;186;ge39e9d6dd2_0_0"/>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187" name="Google Shape;187;ge39e9d6dd2_0_0"/>
          <p:cNvPicPr preferRelativeResize="0"/>
          <p:nvPr/>
        </p:nvPicPr>
        <p:blipFill rotWithShape="1">
          <a:blip r:embed="rId3">
            <a:alphaModFix/>
          </a:blip>
          <a:srcRect b="0" l="0" r="0" t="0"/>
          <a:stretch/>
        </p:blipFill>
        <p:spPr>
          <a:xfrm>
            <a:off x="9692640" y="365125"/>
            <a:ext cx="1968466" cy="6064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ge361ce5479_0_1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Asset Recovery</a:t>
            </a:r>
            <a:endParaRPr b="1">
              <a:solidFill>
                <a:srgbClr val="9C0B31"/>
              </a:solidFill>
            </a:endParaRPr>
          </a:p>
        </p:txBody>
      </p:sp>
      <p:sp>
        <p:nvSpPr>
          <p:cNvPr id="193" name="Google Shape;193;ge361ce5479_0_1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419100" lvl="0" marL="457200" rtl="0" algn="l">
              <a:lnSpc>
                <a:spcPct val="90000"/>
              </a:lnSpc>
              <a:spcBef>
                <a:spcPts val="1000"/>
              </a:spcBef>
              <a:spcAft>
                <a:spcPts val="0"/>
              </a:spcAft>
              <a:buSzPts val="3000"/>
              <a:buChar char="•"/>
            </a:pPr>
            <a:r>
              <a:rPr lang="en-GB" sz="3000"/>
              <a:t>Strive to ensure </a:t>
            </a:r>
            <a:r>
              <a:rPr lang="en-GB" sz="3000"/>
              <a:t>transparent</a:t>
            </a:r>
            <a:r>
              <a:rPr lang="en-GB" sz="3000"/>
              <a:t> and accountable return of assets (OP 48)</a:t>
            </a:r>
            <a:endParaRPr sz="3000"/>
          </a:p>
          <a:p>
            <a:pPr indent="-419100" lvl="0" marL="457200" rtl="0" algn="l">
              <a:lnSpc>
                <a:spcPct val="90000"/>
              </a:lnSpc>
              <a:spcBef>
                <a:spcPts val="0"/>
              </a:spcBef>
              <a:spcAft>
                <a:spcPts val="0"/>
              </a:spcAft>
              <a:buSzPts val="3000"/>
              <a:buChar char="•"/>
            </a:pPr>
            <a:r>
              <a:rPr lang="en-GB" sz="3000"/>
              <a:t>...allocating such proceeds to the national revenue fund or the State treasury, reinvesting funds for special purposes and compensating victims of the crime, including through the social reuse of assets for the benefit of communities (OP 49)</a:t>
            </a:r>
            <a:endParaRPr sz="3000"/>
          </a:p>
          <a:p>
            <a:pPr indent="-419100" lvl="0" marL="457200" rtl="0" algn="l">
              <a:lnSpc>
                <a:spcPct val="90000"/>
              </a:lnSpc>
              <a:spcBef>
                <a:spcPts val="0"/>
              </a:spcBef>
              <a:spcAft>
                <a:spcPts val="0"/>
              </a:spcAft>
              <a:buSzPts val="3000"/>
              <a:buChar char="•"/>
            </a:pPr>
            <a:r>
              <a:rPr lang="en-GB" sz="3000"/>
              <a:t>Strengthen </a:t>
            </a:r>
            <a:r>
              <a:rPr lang="en-GB" sz="3000"/>
              <a:t>efforts</a:t>
            </a:r>
            <a:r>
              <a:rPr lang="en-GB" sz="3000"/>
              <a:t> to confiscate and return assets when </a:t>
            </a:r>
            <a:r>
              <a:rPr lang="en-GB" sz="3000"/>
              <a:t>employing</a:t>
            </a:r>
            <a:r>
              <a:rPr lang="en-GB" sz="3000"/>
              <a:t> non-trial resolutions, including settlements (OP 50)</a:t>
            </a:r>
            <a:endParaRPr sz="3000"/>
          </a:p>
          <a:p>
            <a:pPr indent="-50800" lvl="0" marL="228600" rtl="0" algn="l">
              <a:lnSpc>
                <a:spcPct val="90000"/>
              </a:lnSpc>
              <a:spcBef>
                <a:spcPts val="1000"/>
              </a:spcBef>
              <a:spcAft>
                <a:spcPts val="0"/>
              </a:spcAft>
              <a:buClr>
                <a:schemeClr val="dk1"/>
              </a:buClr>
              <a:buSzPts val="2800"/>
              <a:buNone/>
            </a:pPr>
            <a:r>
              <a:t/>
            </a:r>
            <a:endParaRPr sz="2700"/>
          </a:p>
        </p:txBody>
      </p:sp>
      <p:sp>
        <p:nvSpPr>
          <p:cNvPr id="194" name="Google Shape;194;ge361ce5479_0_14"/>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95" name="Google Shape;195;ge361ce5479_0_14"/>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196" name="Google Shape;196;ge361ce5479_0_14"/>
          <p:cNvPicPr preferRelativeResize="0"/>
          <p:nvPr/>
        </p:nvPicPr>
        <p:blipFill rotWithShape="1">
          <a:blip r:embed="rId3">
            <a:alphaModFix/>
          </a:blip>
          <a:srcRect b="0" l="0" r="0" t="0"/>
          <a:stretch/>
        </p:blipFill>
        <p:spPr>
          <a:xfrm>
            <a:off x="9692640" y="365125"/>
            <a:ext cx="1968466" cy="60642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e39e9d6dd2_0_15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Calibri"/>
              <a:buNone/>
            </a:pPr>
            <a:r>
              <a:rPr b="1" lang="en-GB">
                <a:solidFill>
                  <a:srgbClr val="9C0B31"/>
                </a:solidFill>
              </a:rPr>
              <a:t>Interesting commitments </a:t>
            </a:r>
            <a:endParaRPr>
              <a:solidFill>
                <a:srgbClr val="9C0B31"/>
              </a:solidFill>
            </a:endParaRPr>
          </a:p>
        </p:txBody>
      </p:sp>
      <p:sp>
        <p:nvSpPr>
          <p:cNvPr id="202" name="Google Shape;202;ge39e9d6dd2_0_154"/>
          <p:cNvSpPr txBox="1"/>
          <p:nvPr>
            <p:ph idx="1" type="body"/>
          </p:nvPr>
        </p:nvSpPr>
        <p:spPr>
          <a:xfrm>
            <a:off x="838200" y="1825625"/>
            <a:ext cx="10515600" cy="4083600"/>
          </a:xfrm>
          <a:prstGeom prst="rect">
            <a:avLst/>
          </a:prstGeom>
          <a:noFill/>
          <a:ln>
            <a:noFill/>
          </a:ln>
        </p:spPr>
        <p:txBody>
          <a:bodyPr anchorCtr="0" anchor="t"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2400"/>
              <a:buChar char="•"/>
            </a:pPr>
            <a:r>
              <a:rPr lang="en-GB" sz="2400"/>
              <a:t>Expand the global knowledge and data collection on AR</a:t>
            </a:r>
            <a:endParaRPr sz="2400"/>
          </a:p>
          <a:p>
            <a:pPr indent="-203200" lvl="0" marL="228600" rtl="0" algn="l">
              <a:lnSpc>
                <a:spcPct val="90000"/>
              </a:lnSpc>
              <a:spcBef>
                <a:spcPts val="1000"/>
              </a:spcBef>
              <a:spcAft>
                <a:spcPts val="0"/>
              </a:spcAft>
              <a:buClr>
                <a:schemeClr val="dk1"/>
              </a:buClr>
              <a:buSzPts val="2400"/>
              <a:buChar char="•"/>
            </a:pPr>
            <a:r>
              <a:rPr lang="en-GB" sz="2400"/>
              <a:t>UNODC to hold corruption prevention campaigns, including education and research, incl. addressing young people</a:t>
            </a:r>
            <a:endParaRPr sz="2400"/>
          </a:p>
          <a:p>
            <a:pPr indent="-203200" lvl="0" marL="228600" rtl="0" algn="l">
              <a:lnSpc>
                <a:spcPct val="90000"/>
              </a:lnSpc>
              <a:spcBef>
                <a:spcPts val="1000"/>
              </a:spcBef>
              <a:spcAft>
                <a:spcPts val="0"/>
              </a:spcAft>
              <a:buClr>
                <a:schemeClr val="dk1"/>
              </a:buClr>
              <a:buSzPts val="2400"/>
              <a:buChar char="•"/>
            </a:pPr>
            <a:r>
              <a:rPr lang="en-GB" sz="2400"/>
              <a:t>Promote the use of technological innovations against corruption and facilitate digital government </a:t>
            </a:r>
            <a:endParaRPr sz="2400"/>
          </a:p>
          <a:p>
            <a:pPr indent="-203200" lvl="0" marL="228600" rtl="0" algn="l">
              <a:lnSpc>
                <a:spcPct val="90000"/>
              </a:lnSpc>
              <a:spcBef>
                <a:spcPts val="1000"/>
              </a:spcBef>
              <a:spcAft>
                <a:spcPts val="0"/>
              </a:spcAft>
              <a:buClr>
                <a:schemeClr val="dk1"/>
              </a:buClr>
              <a:buSzPts val="2400"/>
              <a:buChar char="•"/>
            </a:pPr>
            <a:r>
              <a:rPr lang="en-GB" sz="2400"/>
              <a:t>Creation of  Global Operational Network of Anti-Corruption Law Enforcement Authorities under the auspices of the UNODC</a:t>
            </a:r>
            <a:endParaRPr sz="2400"/>
          </a:p>
        </p:txBody>
      </p:sp>
      <p:pic>
        <p:nvPicPr>
          <p:cNvPr id="203" name="Google Shape;203;ge39e9d6dd2_0_154"/>
          <p:cNvPicPr preferRelativeResize="0"/>
          <p:nvPr/>
        </p:nvPicPr>
        <p:blipFill rotWithShape="1">
          <a:blip r:embed="rId3">
            <a:alphaModFix/>
          </a:blip>
          <a:srcRect b="0" l="0" r="0" t="0"/>
          <a:stretch/>
        </p:blipFill>
        <p:spPr>
          <a:xfrm>
            <a:off x="9692640" y="365125"/>
            <a:ext cx="1968466" cy="60642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ge39e9d6dd2_0_24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Calibri"/>
              <a:buNone/>
            </a:pPr>
            <a:r>
              <a:rPr b="1" lang="en-GB">
                <a:solidFill>
                  <a:srgbClr val="9C0B31"/>
                </a:solidFill>
              </a:rPr>
              <a:t>Interesting commitments </a:t>
            </a:r>
            <a:endParaRPr>
              <a:solidFill>
                <a:srgbClr val="9C0B31"/>
              </a:solidFill>
            </a:endParaRPr>
          </a:p>
        </p:txBody>
      </p:sp>
      <p:sp>
        <p:nvSpPr>
          <p:cNvPr id="209" name="Google Shape;209;ge39e9d6dd2_0_24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fontScale="92500" lnSpcReduction="20000"/>
          </a:bodyPr>
          <a:lstStyle/>
          <a:p>
            <a:pPr indent="-215265" lvl="0" marL="228600" rtl="0" algn="l">
              <a:lnSpc>
                <a:spcPct val="115000"/>
              </a:lnSpc>
              <a:spcBef>
                <a:spcPts val="0"/>
              </a:spcBef>
              <a:spcAft>
                <a:spcPts val="0"/>
              </a:spcAft>
              <a:buClr>
                <a:schemeClr val="dk1"/>
              </a:buClr>
              <a:buSzPct val="100000"/>
              <a:buChar char="•"/>
            </a:pPr>
            <a:r>
              <a:rPr lang="en-GB"/>
              <a:t>Improve understanding the linkages between gender and corruption; continue to promote gender equality and women's empowerment, including by mainstreaming in relevant legislation, policy development, research and projects</a:t>
            </a:r>
            <a:endParaRPr/>
          </a:p>
          <a:p>
            <a:pPr indent="-215265" lvl="0" marL="228600" rtl="0" algn="l">
              <a:lnSpc>
                <a:spcPct val="115000"/>
              </a:lnSpc>
              <a:spcBef>
                <a:spcPts val="1000"/>
              </a:spcBef>
              <a:spcAft>
                <a:spcPts val="0"/>
              </a:spcAft>
              <a:buClr>
                <a:schemeClr val="dk1"/>
              </a:buClr>
              <a:buSzPct val="100000"/>
              <a:buChar char="•"/>
            </a:pPr>
            <a:r>
              <a:rPr lang="en-GB"/>
              <a:t>COVID-19: commit to redoubling efforts to prevent and combat corruption and to ensuring that corruption safeguards and responses are integral elements of our recovery efforts as we respond to COVID</a:t>
            </a:r>
            <a:endParaRPr/>
          </a:p>
          <a:p>
            <a:pPr indent="-215265" lvl="0" marL="228600" rtl="0" algn="l">
              <a:lnSpc>
                <a:spcPct val="115000"/>
              </a:lnSpc>
              <a:spcBef>
                <a:spcPts val="1000"/>
              </a:spcBef>
              <a:spcAft>
                <a:spcPts val="0"/>
              </a:spcAft>
              <a:buClr>
                <a:schemeClr val="dk1"/>
              </a:buClr>
              <a:buSzPct val="100000"/>
              <a:buChar char="•"/>
            </a:pPr>
            <a:r>
              <a:rPr lang="en-GB"/>
              <a:t>Criminalize</a:t>
            </a:r>
            <a:r>
              <a:rPr lang="en-GB"/>
              <a:t> bribery in all its forms by 2030. </a:t>
            </a:r>
            <a:endParaRPr/>
          </a:p>
          <a:p>
            <a:pPr indent="-215265" lvl="0" marL="228600" rtl="0" algn="l">
              <a:lnSpc>
                <a:spcPct val="115000"/>
              </a:lnSpc>
              <a:spcBef>
                <a:spcPts val="1000"/>
              </a:spcBef>
              <a:spcAft>
                <a:spcPts val="0"/>
              </a:spcAft>
              <a:buClr>
                <a:schemeClr val="dk1"/>
              </a:buClr>
              <a:buSzPct val="100000"/>
              <a:buChar char="•"/>
            </a:pPr>
            <a:r>
              <a:rPr lang="en-GB"/>
              <a:t>UNODC to support States in measurement of corruption </a:t>
            </a:r>
            <a:endParaRPr/>
          </a:p>
          <a:p>
            <a:pPr indent="0" lvl="0" marL="0" rtl="0" algn="l">
              <a:lnSpc>
                <a:spcPct val="90000"/>
              </a:lnSpc>
              <a:spcBef>
                <a:spcPts val="1000"/>
              </a:spcBef>
              <a:spcAft>
                <a:spcPts val="0"/>
              </a:spcAft>
              <a:buClr>
                <a:schemeClr val="dk1"/>
              </a:buClr>
              <a:buSzPct val="100000"/>
              <a:buNone/>
            </a:pPr>
            <a:r>
              <a:t/>
            </a:r>
            <a:endParaRPr/>
          </a:p>
        </p:txBody>
      </p:sp>
      <p:pic>
        <p:nvPicPr>
          <p:cNvPr id="210" name="Google Shape;210;ge39e9d6dd2_0_241"/>
          <p:cNvPicPr preferRelativeResize="0"/>
          <p:nvPr/>
        </p:nvPicPr>
        <p:blipFill rotWithShape="1">
          <a:blip r:embed="rId3">
            <a:alphaModFix/>
          </a:blip>
          <a:srcRect b="0" l="0" r="0" t="0"/>
          <a:stretch/>
        </p:blipFill>
        <p:spPr>
          <a:xfrm>
            <a:off x="9692640" y="365125"/>
            <a:ext cx="1968466" cy="6064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ge39e9d6dd2_0_32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Calibri"/>
              <a:buNone/>
            </a:pPr>
            <a:r>
              <a:rPr b="1" lang="en-GB">
                <a:solidFill>
                  <a:srgbClr val="9C0B31"/>
                </a:solidFill>
              </a:rPr>
              <a:t>The UNGASS- What’s next? </a:t>
            </a:r>
            <a:endParaRPr>
              <a:solidFill>
                <a:srgbClr val="9C0B31"/>
              </a:solidFill>
            </a:endParaRPr>
          </a:p>
        </p:txBody>
      </p:sp>
      <p:sp>
        <p:nvSpPr>
          <p:cNvPr id="216" name="Google Shape;216;ge39e9d6dd2_0_32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60000"/>
              </a:lnSpc>
              <a:spcBef>
                <a:spcPts val="0"/>
              </a:spcBef>
              <a:spcAft>
                <a:spcPts val="0"/>
              </a:spcAft>
              <a:buClr>
                <a:schemeClr val="dk1"/>
              </a:buClr>
              <a:buSzPct val="100000"/>
              <a:buNone/>
            </a:pPr>
            <a:r>
              <a:rPr lang="en-GB"/>
              <a:t>P84: </a:t>
            </a:r>
            <a:r>
              <a:rPr lang="en-GB"/>
              <a:t>“We encourage the CoSP </a:t>
            </a:r>
            <a:r>
              <a:rPr lang="en-GB"/>
              <a:t>to conduct the necessary surveys on particular gaps, challenges, lessons learned and best practices on prevention, criminalization, law enforcement, international cooperation and asset recovery and return, to be undertaken by the United Nations Office on Drugs and Crime”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a:p>
            <a:pPr indent="-50800" lvl="0" marL="228600" rtl="0" algn="l">
              <a:lnSpc>
                <a:spcPct val="90000"/>
              </a:lnSpc>
              <a:spcBef>
                <a:spcPts val="1000"/>
              </a:spcBef>
              <a:spcAft>
                <a:spcPts val="0"/>
              </a:spcAft>
              <a:buClr>
                <a:schemeClr val="dk1"/>
              </a:buClr>
              <a:buSzPct val="100000"/>
              <a:buNone/>
            </a:pPr>
            <a:r>
              <a:t/>
            </a:r>
            <a:endParaRPr/>
          </a:p>
        </p:txBody>
      </p:sp>
      <p:pic>
        <p:nvPicPr>
          <p:cNvPr id="217" name="Google Shape;217;ge39e9d6dd2_0_328"/>
          <p:cNvPicPr preferRelativeResize="0"/>
          <p:nvPr/>
        </p:nvPicPr>
        <p:blipFill rotWithShape="1">
          <a:blip r:embed="rId3">
            <a:alphaModFix/>
          </a:blip>
          <a:srcRect b="0" l="0" r="0" t="0"/>
          <a:stretch/>
        </p:blipFill>
        <p:spPr>
          <a:xfrm>
            <a:off x="9692640" y="365125"/>
            <a:ext cx="1968466" cy="60642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e39e9d6dd2_0_67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Calibri"/>
              <a:buNone/>
            </a:pPr>
            <a:r>
              <a:rPr b="1" lang="en-GB">
                <a:solidFill>
                  <a:srgbClr val="9C0B31"/>
                </a:solidFill>
              </a:rPr>
              <a:t>The UNGASS - What’s next? </a:t>
            </a:r>
            <a:endParaRPr>
              <a:solidFill>
                <a:srgbClr val="9C0B31"/>
              </a:solidFill>
            </a:endParaRPr>
          </a:p>
        </p:txBody>
      </p:sp>
      <p:sp>
        <p:nvSpPr>
          <p:cNvPr id="223" name="Google Shape;223;ge39e9d6dd2_0_67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115000"/>
              </a:lnSpc>
              <a:spcBef>
                <a:spcPts val="0"/>
              </a:spcBef>
              <a:spcAft>
                <a:spcPts val="0"/>
              </a:spcAft>
              <a:buClr>
                <a:schemeClr val="dk1"/>
              </a:buClr>
              <a:buSzPct val="100000"/>
              <a:buNone/>
            </a:pPr>
            <a:r>
              <a:rPr lang="en-GB"/>
              <a:t>“We invite the CoSP to identify gaps and challenges in UNCAC  implementation…by taking into account…any gaps and corruption challenges within the international anti-corruption framework, and </a:t>
            </a:r>
            <a:r>
              <a:rPr b="1" lang="en-GB"/>
              <a:t>to consider recommendations by States parties to address the gaps and challenges </a:t>
            </a:r>
            <a:r>
              <a:rPr lang="en-GB"/>
              <a:t>identified…as a first step, we invite the Conference, in the future, after the conclusion of the second review cycle, </a:t>
            </a:r>
            <a:r>
              <a:rPr b="1" lang="en-GB"/>
              <a:t>to organize a special session of the CoSP </a:t>
            </a:r>
            <a:r>
              <a:rPr b="1" lang="en-GB"/>
              <a:t>on all aspects of the asset recovery </a:t>
            </a:r>
            <a:r>
              <a:rPr lang="en-GB"/>
              <a:t>and return process, with a view to considering all options available under the Convention, including exploring possible areas for improvements to our international asset recovery framework.”</a:t>
            </a:r>
            <a:endParaRPr/>
          </a:p>
          <a:p>
            <a:pPr indent="0" lvl="0" marL="0" rtl="0" algn="l">
              <a:lnSpc>
                <a:spcPct val="90000"/>
              </a:lnSpc>
              <a:spcBef>
                <a:spcPts val="0"/>
              </a:spcBef>
              <a:spcAft>
                <a:spcPts val="0"/>
              </a:spcAft>
              <a:buClr>
                <a:schemeClr val="dk1"/>
              </a:buClr>
              <a:buSzPct val="100000"/>
              <a:buNone/>
            </a:pPr>
            <a:r>
              <a:t/>
            </a:r>
            <a:endParaRPr/>
          </a:p>
          <a:p>
            <a:pPr indent="0" lvl="0" marL="0" rtl="0" algn="l">
              <a:lnSpc>
                <a:spcPct val="90000"/>
              </a:lnSpc>
              <a:spcBef>
                <a:spcPts val="0"/>
              </a:spcBef>
              <a:spcAft>
                <a:spcPts val="0"/>
              </a:spcAft>
              <a:buClr>
                <a:schemeClr val="dk1"/>
              </a:buClr>
              <a:buSzPct val="100000"/>
              <a:buNone/>
            </a:pPr>
            <a:r>
              <a:t/>
            </a:r>
            <a:endParaRPr/>
          </a:p>
          <a:p>
            <a:pPr indent="0" lvl="0" marL="0" rtl="0" algn="l">
              <a:lnSpc>
                <a:spcPct val="150000"/>
              </a:lnSpc>
              <a:spcBef>
                <a:spcPts val="0"/>
              </a:spcBef>
              <a:spcAft>
                <a:spcPts val="0"/>
              </a:spcAft>
              <a:buClr>
                <a:schemeClr val="dk1"/>
              </a:buClr>
              <a:buSzPct val="100000"/>
              <a:buNone/>
            </a:pPr>
            <a:r>
              <a:rPr b="1" lang="en-GB"/>
              <a:t>“will consider holding a General Assembly follow-up special session on corruption”</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a:p>
            <a:pPr indent="-50800" lvl="0" marL="228600" rtl="0" algn="l">
              <a:lnSpc>
                <a:spcPct val="90000"/>
              </a:lnSpc>
              <a:spcBef>
                <a:spcPts val="1000"/>
              </a:spcBef>
              <a:spcAft>
                <a:spcPts val="0"/>
              </a:spcAft>
              <a:buClr>
                <a:schemeClr val="dk1"/>
              </a:buClr>
              <a:buSzPct val="100000"/>
              <a:buNone/>
            </a:pPr>
            <a:r>
              <a:t/>
            </a:r>
            <a:endParaRPr/>
          </a:p>
        </p:txBody>
      </p:sp>
      <p:pic>
        <p:nvPicPr>
          <p:cNvPr id="224" name="Google Shape;224;ge39e9d6dd2_0_670"/>
          <p:cNvPicPr preferRelativeResize="0"/>
          <p:nvPr/>
        </p:nvPicPr>
        <p:blipFill rotWithShape="1">
          <a:blip r:embed="rId3">
            <a:alphaModFix/>
          </a:blip>
          <a:srcRect b="0" l="0" r="0" t="0"/>
          <a:stretch/>
        </p:blipFill>
        <p:spPr>
          <a:xfrm>
            <a:off x="9692640" y="365125"/>
            <a:ext cx="1968466" cy="60642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ge1604a45f1_0_1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High level national statements </a:t>
            </a:r>
            <a:endParaRPr b="1">
              <a:solidFill>
                <a:srgbClr val="9C0B31"/>
              </a:solidFill>
            </a:endParaRPr>
          </a:p>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(the General Debate)</a:t>
            </a:r>
            <a:endParaRPr b="1">
              <a:solidFill>
                <a:srgbClr val="9C0B31"/>
              </a:solidFill>
            </a:endParaRPr>
          </a:p>
        </p:txBody>
      </p:sp>
      <p:sp>
        <p:nvSpPr>
          <p:cNvPr id="230" name="Google Shape;230;ge1604a45f1_0_12"/>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t/>
            </a:r>
            <a:endParaRPr/>
          </a:p>
          <a:p>
            <a:pPr indent="-342900" lvl="0" marL="457200" rtl="0" algn="l">
              <a:spcBef>
                <a:spcPts val="0"/>
              </a:spcBef>
              <a:spcAft>
                <a:spcPts val="0"/>
              </a:spcAft>
              <a:buSzPts val="1800"/>
              <a:buChar char="●"/>
            </a:pPr>
            <a:r>
              <a:rPr lang="en-GB"/>
              <a:t>117 </a:t>
            </a:r>
            <a:r>
              <a:rPr lang="en-GB"/>
              <a:t>countries delivered statements</a:t>
            </a:r>
            <a:endParaRPr/>
          </a:p>
          <a:p>
            <a:pPr indent="0" lvl="0" marL="914400" rtl="0" algn="l">
              <a:spcBef>
                <a:spcPts val="0"/>
              </a:spcBef>
              <a:spcAft>
                <a:spcPts val="0"/>
              </a:spcAft>
              <a:buNone/>
            </a:pPr>
            <a:r>
              <a:t/>
            </a:r>
            <a:endParaRPr/>
          </a:p>
          <a:p>
            <a:pPr indent="-342900" lvl="0" marL="457200" rtl="0" algn="l">
              <a:lnSpc>
                <a:spcPct val="90000"/>
              </a:lnSpc>
              <a:spcBef>
                <a:spcPts val="0"/>
              </a:spcBef>
              <a:spcAft>
                <a:spcPts val="0"/>
              </a:spcAft>
              <a:buSzPts val="1800"/>
              <a:buChar char="●"/>
            </a:pPr>
            <a:r>
              <a:rPr lang="en-GB"/>
              <a:t>Analysis of the statements- </a:t>
            </a:r>
            <a:r>
              <a:rPr lang="en-GB" u="sng">
                <a:solidFill>
                  <a:schemeClr val="hlink"/>
                </a:solidFill>
                <a:hlinkClick r:id="rId3"/>
              </a:rPr>
              <a:t>who mentioned what? </a:t>
            </a:r>
            <a:endParaRPr/>
          </a:p>
          <a:p>
            <a:pPr indent="0" lvl="0" marL="914400" rtl="0" algn="l">
              <a:lnSpc>
                <a:spcPct val="90000"/>
              </a:lnSpc>
              <a:spcBef>
                <a:spcPts val="0"/>
              </a:spcBef>
              <a:spcAft>
                <a:spcPts val="0"/>
              </a:spcAft>
              <a:buNone/>
            </a:pPr>
            <a:r>
              <a:t/>
            </a:r>
            <a:endParaRPr/>
          </a:p>
          <a:p>
            <a:pPr indent="-342900" lvl="0" marL="457200" rtl="0" algn="l">
              <a:lnSpc>
                <a:spcPct val="90000"/>
              </a:lnSpc>
              <a:spcBef>
                <a:spcPts val="0"/>
              </a:spcBef>
              <a:spcAft>
                <a:spcPts val="0"/>
              </a:spcAft>
              <a:buSzPts val="1800"/>
              <a:buChar char="●"/>
            </a:pPr>
            <a:r>
              <a:rPr lang="en-GB"/>
              <a:t>Order of </a:t>
            </a:r>
            <a:r>
              <a:rPr lang="en-GB" u="sng">
                <a:solidFill>
                  <a:schemeClr val="hlink"/>
                </a:solidFill>
                <a:hlinkClick r:id="rId4"/>
              </a:rPr>
              <a:t>speakers</a:t>
            </a:r>
            <a:endParaRPr/>
          </a:p>
          <a:p>
            <a:pPr indent="0" lvl="0" marL="914400" rtl="0" algn="l">
              <a:lnSpc>
                <a:spcPct val="90000"/>
              </a:lnSpc>
              <a:spcBef>
                <a:spcPts val="0"/>
              </a:spcBef>
              <a:spcAft>
                <a:spcPts val="0"/>
              </a:spcAft>
              <a:buNone/>
            </a:pPr>
            <a:r>
              <a:t/>
            </a:r>
            <a:endParaRPr/>
          </a:p>
          <a:p>
            <a:pPr indent="-342900" lvl="0" marL="457200" rtl="0" algn="l">
              <a:lnSpc>
                <a:spcPct val="90000"/>
              </a:lnSpc>
              <a:spcBef>
                <a:spcPts val="0"/>
              </a:spcBef>
              <a:spcAft>
                <a:spcPts val="0"/>
              </a:spcAft>
              <a:buSzPts val="1800"/>
              <a:buChar char="●"/>
            </a:pPr>
            <a:r>
              <a:rPr lang="en-GB"/>
              <a:t>Recording of statements on our </a:t>
            </a:r>
            <a:r>
              <a:rPr lang="en-GB" u="sng">
                <a:solidFill>
                  <a:schemeClr val="hlink"/>
                </a:solidFill>
                <a:hlinkClick r:id="rId5"/>
              </a:rPr>
              <a:t>YouTube channel </a:t>
            </a:r>
            <a:endParaRPr sz="2700"/>
          </a:p>
        </p:txBody>
      </p:sp>
      <p:sp>
        <p:nvSpPr>
          <p:cNvPr id="231" name="Google Shape;231;ge1604a45f1_0_12"/>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232" name="Google Shape;232;ge1604a45f1_0_12"/>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233" name="Google Shape;233;ge1604a45f1_0_12"/>
          <p:cNvPicPr preferRelativeResize="0"/>
          <p:nvPr/>
        </p:nvPicPr>
        <p:blipFill rotWithShape="1">
          <a:blip r:embed="rId6">
            <a:alphaModFix/>
          </a:blip>
          <a:srcRect b="0" l="0" r="0" t="0"/>
          <a:stretch/>
        </p:blipFill>
        <p:spPr>
          <a:xfrm>
            <a:off x="8857456" y="250579"/>
            <a:ext cx="2803650" cy="87178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e39e9d6dd2_0_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High level national statements </a:t>
            </a:r>
            <a:endParaRPr b="1">
              <a:solidFill>
                <a:srgbClr val="9C0B31"/>
              </a:solidFill>
            </a:endParaRPr>
          </a:p>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(the General Debate)</a:t>
            </a:r>
            <a:endParaRPr b="1">
              <a:solidFill>
                <a:srgbClr val="9C0B31"/>
              </a:solidFill>
            </a:endParaRPr>
          </a:p>
        </p:txBody>
      </p:sp>
      <p:sp>
        <p:nvSpPr>
          <p:cNvPr id="239" name="Google Shape;239;ge39e9d6dd2_0_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914400" rtl="0" algn="l">
              <a:lnSpc>
                <a:spcPct val="90000"/>
              </a:lnSpc>
              <a:spcBef>
                <a:spcPts val="0"/>
              </a:spcBef>
              <a:spcAft>
                <a:spcPts val="0"/>
              </a:spcAft>
              <a:buNone/>
            </a:pPr>
            <a:r>
              <a:t/>
            </a:r>
            <a:endParaRPr sz="2700"/>
          </a:p>
        </p:txBody>
      </p:sp>
      <p:sp>
        <p:nvSpPr>
          <p:cNvPr id="240" name="Google Shape;240;ge39e9d6dd2_0_8"/>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241" name="Google Shape;241;ge39e9d6dd2_0_8"/>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242" name="Google Shape;242;ge39e9d6dd2_0_8" title="Chart"/>
          <p:cNvPicPr preferRelativeResize="0"/>
          <p:nvPr/>
        </p:nvPicPr>
        <p:blipFill>
          <a:blip r:embed="rId3">
            <a:alphaModFix/>
          </a:blip>
          <a:stretch>
            <a:fillRect/>
          </a:stretch>
        </p:blipFill>
        <p:spPr>
          <a:xfrm>
            <a:off x="480204" y="0"/>
            <a:ext cx="11231595" cy="68580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About the UNCAC Coalition</a:t>
            </a:r>
            <a:endParaRPr/>
          </a:p>
        </p:txBody>
      </p:sp>
      <p:sp>
        <p:nvSpPr>
          <p:cNvPr id="99" name="Google Shape;99;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latin typeface="Calibri"/>
                <a:ea typeface="Calibri"/>
                <a:cs typeface="Calibri"/>
                <a:sym typeface="Calibri"/>
              </a:rPr>
              <a:t>A global network of over </a:t>
            </a:r>
            <a:r>
              <a:rPr lang="en-GB">
                <a:solidFill>
                  <a:srgbClr val="9C0C30"/>
                </a:solidFill>
                <a:latin typeface="Calibri"/>
                <a:ea typeface="Calibri"/>
                <a:cs typeface="Calibri"/>
                <a:sym typeface="Calibri"/>
              </a:rPr>
              <a:t>1</a:t>
            </a:r>
            <a:r>
              <a:rPr lang="en-GB">
                <a:solidFill>
                  <a:srgbClr val="9C0C30"/>
                </a:solidFill>
              </a:rPr>
              <a:t>2</a:t>
            </a:r>
            <a:r>
              <a:rPr lang="en-GB">
                <a:solidFill>
                  <a:srgbClr val="9C0C30"/>
                </a:solidFill>
                <a:latin typeface="Calibri"/>
                <a:ea typeface="Calibri"/>
                <a:cs typeface="Calibri"/>
                <a:sym typeface="Calibri"/>
              </a:rPr>
              <a:t>0 CSOs and individual members and an additional 2</a:t>
            </a:r>
            <a:r>
              <a:rPr lang="en-GB">
                <a:solidFill>
                  <a:srgbClr val="9C0C30"/>
                </a:solidFill>
              </a:rPr>
              <a:t>5</a:t>
            </a:r>
            <a:r>
              <a:rPr lang="en-GB">
                <a:solidFill>
                  <a:srgbClr val="9C0C30"/>
                </a:solidFill>
                <a:latin typeface="Calibri"/>
                <a:ea typeface="Calibri"/>
                <a:cs typeface="Calibri"/>
                <a:sym typeface="Calibri"/>
              </a:rPr>
              <a:t>0+ groups in its wider network</a:t>
            </a:r>
            <a:r>
              <a:rPr lang="en-GB">
                <a:latin typeface="Calibri"/>
                <a:ea typeface="Calibri"/>
                <a:cs typeface="Calibri"/>
                <a:sym typeface="Calibri"/>
              </a:rPr>
              <a:t> in more than 100 countries </a:t>
            </a:r>
            <a:endParaRPr/>
          </a:p>
          <a:p>
            <a:pPr indent="-228600" lvl="0" marL="228600" rtl="0" algn="l">
              <a:lnSpc>
                <a:spcPct val="90000"/>
              </a:lnSpc>
              <a:spcBef>
                <a:spcPts val="1000"/>
              </a:spcBef>
              <a:spcAft>
                <a:spcPts val="0"/>
              </a:spcAft>
              <a:buClr>
                <a:schemeClr val="dk1"/>
              </a:buClr>
              <a:buSzPts val="2800"/>
              <a:buChar char="•"/>
            </a:pPr>
            <a:r>
              <a:rPr lang="en-GB">
                <a:latin typeface="Calibri"/>
                <a:ea typeface="Calibri"/>
                <a:cs typeface="Calibri"/>
                <a:sym typeface="Calibri"/>
              </a:rPr>
              <a:t>Committed to advancing the ratification, implementation and monitoring of the </a:t>
            </a:r>
            <a:r>
              <a:rPr lang="en-GB">
                <a:solidFill>
                  <a:srgbClr val="9C0C30"/>
                </a:solidFill>
                <a:latin typeface="Calibri"/>
                <a:ea typeface="Calibri"/>
                <a:cs typeface="Calibri"/>
                <a:sym typeface="Calibri"/>
              </a:rPr>
              <a:t>UN Convention against Corruption (UNCAC)</a:t>
            </a:r>
            <a:r>
              <a:rPr b="1" lang="en-GB">
                <a:latin typeface="Calibri"/>
                <a:ea typeface="Calibri"/>
                <a:cs typeface="Calibri"/>
                <a:sym typeface="Calibri"/>
              </a:rPr>
              <a:t> </a:t>
            </a:r>
            <a:r>
              <a:rPr lang="en-GB">
                <a:latin typeface="Calibri"/>
                <a:ea typeface="Calibri"/>
                <a:cs typeface="Calibri"/>
                <a:sym typeface="Calibri"/>
              </a:rPr>
              <a:t>to combat corruption</a:t>
            </a:r>
            <a:endParaRPr/>
          </a:p>
          <a:p>
            <a:pPr indent="-228600" lvl="0" marL="228600" rtl="0" algn="l">
              <a:lnSpc>
                <a:spcPct val="90000"/>
              </a:lnSpc>
              <a:spcBef>
                <a:spcPts val="1000"/>
              </a:spcBef>
              <a:spcAft>
                <a:spcPts val="0"/>
              </a:spcAft>
              <a:buClr>
                <a:schemeClr val="dk1"/>
              </a:buClr>
              <a:buSzPts val="2800"/>
              <a:buChar char="•"/>
            </a:pPr>
            <a:r>
              <a:rPr lang="en-GB">
                <a:latin typeface="Calibri"/>
                <a:ea typeface="Calibri"/>
                <a:cs typeface="Calibri"/>
                <a:sym typeface="Calibri"/>
              </a:rPr>
              <a:t>Founded in 2006 as an informal network</a:t>
            </a:r>
            <a:endParaRPr/>
          </a:p>
          <a:p>
            <a:pPr indent="-228600" lvl="0" marL="228600" rtl="0" algn="l">
              <a:lnSpc>
                <a:spcPct val="90000"/>
              </a:lnSpc>
              <a:spcBef>
                <a:spcPts val="1000"/>
              </a:spcBef>
              <a:spcAft>
                <a:spcPts val="0"/>
              </a:spcAft>
              <a:buClr>
                <a:schemeClr val="dk1"/>
              </a:buClr>
              <a:buSzPts val="2800"/>
              <a:buChar char="•"/>
            </a:pPr>
            <a:r>
              <a:rPr lang="en-GB">
                <a:latin typeface="Calibri"/>
                <a:ea typeface="Calibri"/>
                <a:cs typeface="Calibri"/>
                <a:sym typeface="Calibri"/>
              </a:rPr>
              <a:t>Coalition opened its permanent office in Vienna in 2019, now 5 team members</a:t>
            </a:r>
            <a:endParaRPr/>
          </a:p>
        </p:txBody>
      </p:sp>
      <p:sp>
        <p:nvSpPr>
          <p:cNvPr id="100" name="Google Shape;100;p2"/>
          <p:cNvSpPr txBox="1"/>
          <p:nvPr/>
        </p:nvSpPr>
        <p:spPr>
          <a:xfrm>
            <a:off x="677735" y="6268867"/>
            <a:ext cx="2656810"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01" name="Google Shape;101;p2"/>
          <p:cNvSpPr txBox="1"/>
          <p:nvPr/>
        </p:nvSpPr>
        <p:spPr>
          <a:xfrm>
            <a:off x="8857456" y="6268867"/>
            <a:ext cx="2656810" cy="338554"/>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102" name="Google Shape;102;p2"/>
          <p:cNvPicPr preferRelativeResize="0"/>
          <p:nvPr/>
        </p:nvPicPr>
        <p:blipFill rotWithShape="1">
          <a:blip r:embed="rId3">
            <a:alphaModFix/>
          </a:blip>
          <a:srcRect b="0" l="0" r="0" t="0"/>
          <a:stretch/>
        </p:blipFill>
        <p:spPr>
          <a:xfrm>
            <a:off x="8857456" y="250579"/>
            <a:ext cx="2803648" cy="87178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ge39e9d6dd2_0_1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High level national statements </a:t>
            </a:r>
            <a:endParaRPr b="1">
              <a:solidFill>
                <a:srgbClr val="9C0B31"/>
              </a:solidFill>
            </a:endParaRPr>
          </a:p>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(the General Debate)</a:t>
            </a:r>
            <a:endParaRPr b="1">
              <a:solidFill>
                <a:srgbClr val="9C0B31"/>
              </a:solidFill>
            </a:endParaRPr>
          </a:p>
        </p:txBody>
      </p:sp>
      <p:sp>
        <p:nvSpPr>
          <p:cNvPr id="248" name="Google Shape;248;ge39e9d6dd2_0_1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914400" rtl="0" algn="l">
              <a:lnSpc>
                <a:spcPct val="90000"/>
              </a:lnSpc>
              <a:spcBef>
                <a:spcPts val="0"/>
              </a:spcBef>
              <a:spcAft>
                <a:spcPts val="0"/>
              </a:spcAft>
              <a:buNone/>
            </a:pPr>
            <a:r>
              <a:t/>
            </a:r>
            <a:endParaRPr sz="2700"/>
          </a:p>
        </p:txBody>
      </p:sp>
      <p:sp>
        <p:nvSpPr>
          <p:cNvPr id="249" name="Google Shape;249;ge39e9d6dd2_0_16"/>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250" name="Google Shape;250;ge39e9d6dd2_0_16"/>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251" name="Google Shape;251;ge39e9d6dd2_0_16" title="Chart"/>
          <p:cNvPicPr preferRelativeResize="0"/>
          <p:nvPr/>
        </p:nvPicPr>
        <p:blipFill>
          <a:blip r:embed="rId3">
            <a:alphaModFix/>
          </a:blip>
          <a:stretch>
            <a:fillRect/>
          </a:stretch>
        </p:blipFill>
        <p:spPr>
          <a:xfrm>
            <a:off x="636019" y="0"/>
            <a:ext cx="10919961" cy="6858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ge39e9d6dd2_0_3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9C0B31"/>
              </a:buClr>
              <a:buSzPct val="100000"/>
              <a:buFont typeface="Calibri"/>
              <a:buNone/>
            </a:pPr>
            <a:r>
              <a:t/>
            </a:r>
            <a:endParaRPr b="1">
              <a:solidFill>
                <a:srgbClr val="9C0B31"/>
              </a:solidFill>
            </a:endParaRPr>
          </a:p>
          <a:p>
            <a:pPr indent="0" lvl="0" marL="0" rtl="0" algn="l">
              <a:lnSpc>
                <a:spcPct val="90000"/>
              </a:lnSpc>
              <a:spcBef>
                <a:spcPts val="0"/>
              </a:spcBef>
              <a:spcAft>
                <a:spcPts val="0"/>
              </a:spcAft>
              <a:buClr>
                <a:srgbClr val="9C0B31"/>
              </a:buClr>
              <a:buSzPct val="100000"/>
              <a:buFont typeface="Calibri"/>
              <a:buNone/>
            </a:pPr>
            <a:r>
              <a:t/>
            </a:r>
            <a:endParaRPr b="1">
              <a:solidFill>
                <a:srgbClr val="9C0B31"/>
              </a:solidFill>
            </a:endParaRPr>
          </a:p>
          <a:p>
            <a:pPr indent="0" lvl="0" marL="0" rtl="0" algn="l">
              <a:lnSpc>
                <a:spcPct val="90000"/>
              </a:lnSpc>
              <a:spcBef>
                <a:spcPts val="0"/>
              </a:spcBef>
              <a:spcAft>
                <a:spcPts val="0"/>
              </a:spcAft>
              <a:buClr>
                <a:srgbClr val="9C0B31"/>
              </a:buClr>
              <a:buSzPct val="100000"/>
              <a:buFont typeface="Calibri"/>
              <a:buNone/>
            </a:pPr>
            <a:r>
              <a:rPr b="1" lang="en-GB">
                <a:solidFill>
                  <a:srgbClr val="9C0B31"/>
                </a:solidFill>
              </a:rPr>
              <a:t>High level national statements: findings </a:t>
            </a:r>
            <a:endParaRPr b="1">
              <a:solidFill>
                <a:srgbClr val="9C0B31"/>
              </a:solidFill>
            </a:endParaRPr>
          </a:p>
          <a:p>
            <a:pPr indent="0" lvl="0" marL="0" rtl="0" algn="l">
              <a:lnSpc>
                <a:spcPct val="90000"/>
              </a:lnSpc>
              <a:spcBef>
                <a:spcPts val="0"/>
              </a:spcBef>
              <a:spcAft>
                <a:spcPts val="0"/>
              </a:spcAft>
              <a:buClr>
                <a:srgbClr val="9C0B31"/>
              </a:buClr>
              <a:buSzPct val="100000"/>
              <a:buFont typeface="Calibri"/>
              <a:buNone/>
            </a:pPr>
            <a:r>
              <a:t/>
            </a:r>
            <a:endParaRPr b="1">
              <a:solidFill>
                <a:srgbClr val="9C0B31"/>
              </a:solidFill>
            </a:endParaRPr>
          </a:p>
        </p:txBody>
      </p:sp>
      <p:sp>
        <p:nvSpPr>
          <p:cNvPr id="257" name="Google Shape;257;ge39e9d6dd2_0_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457200" rtl="0" algn="l">
              <a:lnSpc>
                <a:spcPct val="90000"/>
              </a:lnSpc>
              <a:spcBef>
                <a:spcPts val="0"/>
              </a:spcBef>
              <a:spcAft>
                <a:spcPts val="0"/>
              </a:spcAft>
              <a:buNone/>
            </a:pPr>
            <a:r>
              <a:t/>
            </a:r>
            <a:endParaRPr/>
          </a:p>
          <a:p>
            <a:pPr indent="-342900" lvl="0" marL="457200" rtl="0" algn="l">
              <a:spcBef>
                <a:spcPts val="0"/>
              </a:spcBef>
              <a:spcAft>
                <a:spcPts val="0"/>
              </a:spcAft>
              <a:buClr>
                <a:srgbClr val="333333"/>
              </a:buClr>
              <a:buSzPts val="1800"/>
              <a:buChar char="•"/>
            </a:pPr>
            <a:r>
              <a:rPr lang="en-GB">
                <a:solidFill>
                  <a:srgbClr val="333333"/>
                </a:solidFill>
                <a:highlight>
                  <a:srgbClr val="FFFFFF"/>
                </a:highlight>
              </a:rPr>
              <a:t>Few new commitments to tackle corruption</a:t>
            </a:r>
            <a:endParaRPr>
              <a:solidFill>
                <a:srgbClr val="333333"/>
              </a:solidFill>
              <a:highlight>
                <a:srgbClr val="FFFFFF"/>
              </a:highlight>
            </a:endParaRPr>
          </a:p>
          <a:p>
            <a:pPr indent="0" lvl="0" marL="457200" rtl="0" algn="l">
              <a:spcBef>
                <a:spcPts val="0"/>
              </a:spcBef>
              <a:spcAft>
                <a:spcPts val="0"/>
              </a:spcAft>
              <a:buNone/>
            </a:pPr>
            <a:r>
              <a:t/>
            </a:r>
            <a:endParaRPr>
              <a:solidFill>
                <a:srgbClr val="333333"/>
              </a:solidFill>
              <a:highlight>
                <a:srgbClr val="FFFFFF"/>
              </a:highlight>
            </a:endParaRPr>
          </a:p>
          <a:p>
            <a:pPr indent="-342900" lvl="0" marL="457200" rtl="0" algn="l">
              <a:spcBef>
                <a:spcPts val="0"/>
              </a:spcBef>
              <a:spcAft>
                <a:spcPts val="0"/>
              </a:spcAft>
              <a:buClr>
                <a:srgbClr val="333333"/>
              </a:buClr>
              <a:buSzPts val="1800"/>
              <a:buChar char="•"/>
            </a:pPr>
            <a:r>
              <a:rPr lang="en-GB">
                <a:solidFill>
                  <a:srgbClr val="333333"/>
                </a:solidFill>
                <a:highlight>
                  <a:srgbClr val="FFFFFF"/>
                </a:highlight>
              </a:rPr>
              <a:t>Strong </a:t>
            </a:r>
            <a:r>
              <a:rPr lang="en-GB" u="sng">
                <a:solidFill>
                  <a:schemeClr val="hlink"/>
                </a:solidFill>
                <a:highlight>
                  <a:srgbClr val="FFFFFF"/>
                </a:highlight>
                <a:hlinkClick r:id="rId3"/>
              </a:rPr>
              <a:t>G7 statement</a:t>
            </a:r>
            <a:r>
              <a:rPr lang="en-GB">
                <a:solidFill>
                  <a:srgbClr val="333333"/>
                </a:solidFill>
                <a:highlight>
                  <a:srgbClr val="FFFFFF"/>
                </a:highlight>
              </a:rPr>
              <a:t> – transparency, role of civil society, UNCAC review</a:t>
            </a:r>
            <a:endParaRPr>
              <a:solidFill>
                <a:srgbClr val="333333"/>
              </a:solidFill>
              <a:highlight>
                <a:srgbClr val="FFFFFF"/>
              </a:highlight>
            </a:endParaRPr>
          </a:p>
          <a:p>
            <a:pPr indent="0" lvl="0" marL="457200" rtl="0" algn="l">
              <a:spcBef>
                <a:spcPts val="0"/>
              </a:spcBef>
              <a:spcAft>
                <a:spcPts val="0"/>
              </a:spcAft>
              <a:buNone/>
            </a:pPr>
            <a:r>
              <a:t/>
            </a:r>
            <a:endParaRPr>
              <a:solidFill>
                <a:srgbClr val="333333"/>
              </a:solidFill>
              <a:highlight>
                <a:srgbClr val="FFFFFF"/>
              </a:highlight>
            </a:endParaRPr>
          </a:p>
          <a:p>
            <a:pPr indent="-342900" lvl="0" marL="457200" rtl="0" algn="l">
              <a:spcBef>
                <a:spcPts val="0"/>
              </a:spcBef>
              <a:spcAft>
                <a:spcPts val="0"/>
              </a:spcAft>
              <a:buClr>
                <a:srgbClr val="333333"/>
              </a:buClr>
              <a:buSzPts val="1800"/>
              <a:buChar char="•"/>
            </a:pPr>
            <a:r>
              <a:rPr lang="en-GB">
                <a:solidFill>
                  <a:srgbClr val="333333"/>
                </a:solidFill>
                <a:highlight>
                  <a:srgbClr val="FFFFFF"/>
                </a:highlight>
              </a:rPr>
              <a:t>Few expressed need for new multilateral frameworks </a:t>
            </a:r>
            <a:endParaRPr>
              <a:solidFill>
                <a:srgbClr val="333333"/>
              </a:solidFill>
              <a:highlight>
                <a:srgbClr val="FFFFFF"/>
              </a:highlight>
            </a:endParaRPr>
          </a:p>
          <a:p>
            <a:pPr indent="0" lvl="0" marL="457200" rtl="0" algn="l">
              <a:spcBef>
                <a:spcPts val="0"/>
              </a:spcBef>
              <a:spcAft>
                <a:spcPts val="0"/>
              </a:spcAft>
              <a:buNone/>
            </a:pPr>
            <a:r>
              <a:t/>
            </a:r>
            <a:endParaRPr>
              <a:solidFill>
                <a:srgbClr val="333333"/>
              </a:solidFill>
              <a:highlight>
                <a:srgbClr val="FFFFFF"/>
              </a:highlight>
            </a:endParaRPr>
          </a:p>
          <a:p>
            <a:pPr indent="-342900" lvl="0" marL="457200" rtl="0" algn="l">
              <a:spcBef>
                <a:spcPts val="0"/>
              </a:spcBef>
              <a:spcAft>
                <a:spcPts val="0"/>
              </a:spcAft>
              <a:buClr>
                <a:srgbClr val="333333"/>
              </a:buClr>
              <a:buSzPts val="1800"/>
              <a:buChar char="•"/>
            </a:pPr>
            <a:r>
              <a:rPr lang="en-GB">
                <a:solidFill>
                  <a:srgbClr val="333333"/>
                </a:solidFill>
                <a:highlight>
                  <a:srgbClr val="FFFFFF"/>
                </a:highlight>
              </a:rPr>
              <a:t>Few mentions of  commitment to follow-up on the UNGASS </a:t>
            </a:r>
            <a:endParaRPr>
              <a:solidFill>
                <a:srgbClr val="333333"/>
              </a:solidFill>
              <a:highlight>
                <a:srgbClr val="FFFFFF"/>
              </a:highlight>
            </a:endParaRPr>
          </a:p>
          <a:p>
            <a:pPr indent="0" lvl="0" marL="457200" rtl="0" algn="l">
              <a:spcBef>
                <a:spcPts val="0"/>
              </a:spcBef>
              <a:spcAft>
                <a:spcPts val="0"/>
              </a:spcAft>
              <a:buNone/>
            </a:pPr>
            <a:r>
              <a:t/>
            </a:r>
            <a:endParaRPr>
              <a:solidFill>
                <a:srgbClr val="333333"/>
              </a:solidFill>
              <a:highlight>
                <a:srgbClr val="FFFFFF"/>
              </a:highlight>
            </a:endParaRPr>
          </a:p>
          <a:p>
            <a:pPr indent="-342900" lvl="0" marL="457200" rtl="0" algn="l">
              <a:spcBef>
                <a:spcPts val="0"/>
              </a:spcBef>
              <a:spcAft>
                <a:spcPts val="0"/>
              </a:spcAft>
              <a:buClr>
                <a:srgbClr val="333333"/>
              </a:buClr>
              <a:buSzPts val="1800"/>
              <a:buChar char="•"/>
            </a:pPr>
            <a:r>
              <a:rPr lang="en-GB"/>
              <a:t>The role of civil society: true commitment? lip service?</a:t>
            </a:r>
            <a:endParaRPr/>
          </a:p>
          <a:p>
            <a:pPr indent="0" lvl="0" marL="914400" rtl="0" algn="l">
              <a:lnSpc>
                <a:spcPct val="90000"/>
              </a:lnSpc>
              <a:spcBef>
                <a:spcPts val="0"/>
              </a:spcBef>
              <a:spcAft>
                <a:spcPts val="0"/>
              </a:spcAft>
              <a:buNone/>
            </a:pPr>
            <a:r>
              <a:t/>
            </a:r>
            <a:endParaRPr/>
          </a:p>
          <a:p>
            <a:pPr indent="0" lvl="0" marL="914400" rtl="0" algn="l">
              <a:lnSpc>
                <a:spcPct val="90000"/>
              </a:lnSpc>
              <a:spcBef>
                <a:spcPts val="0"/>
              </a:spcBef>
              <a:spcAft>
                <a:spcPts val="0"/>
              </a:spcAft>
              <a:buNone/>
            </a:pPr>
            <a:r>
              <a:t/>
            </a:r>
            <a:endParaRPr sz="2700"/>
          </a:p>
        </p:txBody>
      </p:sp>
      <p:sp>
        <p:nvSpPr>
          <p:cNvPr id="258" name="Google Shape;258;ge39e9d6dd2_0_31"/>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259" name="Google Shape;259;ge39e9d6dd2_0_31"/>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260" name="Google Shape;260;ge39e9d6dd2_0_31"/>
          <p:cNvPicPr preferRelativeResize="0"/>
          <p:nvPr/>
        </p:nvPicPr>
        <p:blipFill rotWithShape="1">
          <a:blip r:embed="rId4">
            <a:alphaModFix/>
          </a:blip>
          <a:srcRect b="0" l="0" r="0" t="0"/>
          <a:stretch/>
        </p:blipFill>
        <p:spPr>
          <a:xfrm>
            <a:off x="8857456" y="250579"/>
            <a:ext cx="2803650" cy="87178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ge1604a45f1_0_4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UNGASS- follow up </a:t>
            </a:r>
            <a:endParaRPr b="1">
              <a:solidFill>
                <a:srgbClr val="9C0B31"/>
              </a:solidFill>
            </a:endParaRPr>
          </a:p>
        </p:txBody>
      </p:sp>
      <p:sp>
        <p:nvSpPr>
          <p:cNvPr id="266" name="Google Shape;266;ge1604a45f1_0_4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42900" lvl="0" marL="457200" rtl="0" algn="l">
              <a:lnSpc>
                <a:spcPct val="90000"/>
              </a:lnSpc>
              <a:spcBef>
                <a:spcPts val="0"/>
              </a:spcBef>
              <a:spcAft>
                <a:spcPts val="0"/>
              </a:spcAft>
              <a:buSzPts val="1800"/>
              <a:buChar char="•"/>
            </a:pPr>
            <a:r>
              <a:rPr lang="en-GB"/>
              <a:t>‘Fact check’ </a:t>
            </a:r>
            <a:r>
              <a:rPr lang="en-GB"/>
              <a:t>statements</a:t>
            </a:r>
            <a:r>
              <a:rPr lang="en-GB"/>
              <a:t>! </a:t>
            </a:r>
            <a:endParaRPr/>
          </a:p>
          <a:p>
            <a:pPr indent="0" lvl="0" marL="457200" rtl="0" algn="l">
              <a:lnSpc>
                <a:spcPct val="90000"/>
              </a:lnSpc>
              <a:spcBef>
                <a:spcPts val="0"/>
              </a:spcBef>
              <a:spcAft>
                <a:spcPts val="0"/>
              </a:spcAft>
              <a:buNone/>
            </a:pPr>
            <a:r>
              <a:t/>
            </a:r>
            <a:endParaRPr/>
          </a:p>
          <a:p>
            <a:pPr indent="-342900" lvl="0" marL="457200" rtl="0" algn="l">
              <a:lnSpc>
                <a:spcPct val="90000"/>
              </a:lnSpc>
              <a:spcBef>
                <a:spcPts val="0"/>
              </a:spcBef>
              <a:spcAft>
                <a:spcPts val="0"/>
              </a:spcAft>
              <a:buSzPts val="1800"/>
              <a:buChar char="•"/>
            </a:pPr>
            <a:r>
              <a:rPr lang="en-GB" u="sng">
                <a:solidFill>
                  <a:schemeClr val="hlink"/>
                </a:solidFill>
                <a:hlinkClick r:id="rId3"/>
              </a:rPr>
              <a:t>TI Sri Lanka</a:t>
            </a:r>
            <a:r>
              <a:rPr lang="en-GB"/>
              <a:t>, </a:t>
            </a:r>
            <a:r>
              <a:rPr lang="en-GB" u="sng">
                <a:solidFill>
                  <a:schemeClr val="hlink"/>
                </a:solidFill>
                <a:hlinkClick r:id="rId4"/>
              </a:rPr>
              <a:t>TI NZ </a:t>
            </a:r>
            <a:endParaRPr/>
          </a:p>
          <a:p>
            <a:pPr indent="0" lvl="0" marL="457200" rtl="0" algn="l">
              <a:spcBef>
                <a:spcPts val="0"/>
              </a:spcBef>
              <a:spcAft>
                <a:spcPts val="0"/>
              </a:spcAft>
              <a:buNone/>
            </a:pPr>
            <a:r>
              <a:t/>
            </a:r>
            <a:endParaRPr/>
          </a:p>
          <a:p>
            <a:pPr indent="-342900" lvl="0" marL="457200" rtl="0" algn="l">
              <a:spcBef>
                <a:spcPts val="0"/>
              </a:spcBef>
              <a:spcAft>
                <a:spcPts val="0"/>
              </a:spcAft>
              <a:buSzPts val="1800"/>
              <a:buChar char="•"/>
            </a:pPr>
            <a:r>
              <a:rPr lang="en-GB" u="sng">
                <a:solidFill>
                  <a:schemeClr val="hlink"/>
                </a:solidFill>
                <a:hlinkClick r:id="rId5"/>
              </a:rPr>
              <a:t>UNGASS side events </a:t>
            </a:r>
            <a:r>
              <a:rPr lang="en-GB"/>
              <a:t> (including new initiatives)</a:t>
            </a:r>
            <a:endParaRPr/>
          </a:p>
          <a:p>
            <a:pPr indent="0" lvl="0" marL="457200" rtl="0" algn="l">
              <a:lnSpc>
                <a:spcPct val="90000"/>
              </a:lnSpc>
              <a:spcBef>
                <a:spcPts val="0"/>
              </a:spcBef>
              <a:spcAft>
                <a:spcPts val="0"/>
              </a:spcAft>
              <a:buNone/>
            </a:pPr>
            <a:r>
              <a:t/>
            </a:r>
            <a:endParaRPr/>
          </a:p>
          <a:p>
            <a:pPr indent="-342900" lvl="0" marL="457200" rtl="0" algn="l">
              <a:lnSpc>
                <a:spcPct val="90000"/>
              </a:lnSpc>
              <a:spcBef>
                <a:spcPts val="0"/>
              </a:spcBef>
              <a:spcAft>
                <a:spcPts val="0"/>
              </a:spcAft>
              <a:buSzPts val="1800"/>
              <a:buChar char="•"/>
            </a:pPr>
            <a:r>
              <a:rPr lang="en-GB"/>
              <a:t>Basis for advocacy: UNGASS </a:t>
            </a:r>
            <a:r>
              <a:rPr lang="en-GB"/>
              <a:t>commitments + national statements</a:t>
            </a:r>
            <a:endParaRPr/>
          </a:p>
          <a:p>
            <a:pPr indent="0" lvl="0" marL="457200" rtl="0" algn="l">
              <a:lnSpc>
                <a:spcPct val="90000"/>
              </a:lnSpc>
              <a:spcBef>
                <a:spcPts val="0"/>
              </a:spcBef>
              <a:spcAft>
                <a:spcPts val="0"/>
              </a:spcAft>
              <a:buNone/>
            </a:pPr>
            <a:r>
              <a:t/>
            </a:r>
            <a:endParaRPr/>
          </a:p>
          <a:p>
            <a:pPr indent="-342900" lvl="0" marL="457200" rtl="0" algn="l">
              <a:lnSpc>
                <a:spcPct val="90000"/>
              </a:lnSpc>
              <a:spcBef>
                <a:spcPts val="0"/>
              </a:spcBef>
              <a:spcAft>
                <a:spcPts val="0"/>
              </a:spcAft>
              <a:buSzPts val="1800"/>
              <a:buChar char="•"/>
            </a:pPr>
            <a:r>
              <a:rPr b="1" lang="en-GB"/>
              <a:t>“Commit to fully and effectively follow-up on the conclusions and observations from the UNCAC implementation review process”</a:t>
            </a:r>
            <a:endParaRPr b="1"/>
          </a:p>
          <a:p>
            <a:pPr indent="0" lvl="0" marL="457200" rtl="0" algn="l">
              <a:lnSpc>
                <a:spcPct val="90000"/>
              </a:lnSpc>
              <a:spcBef>
                <a:spcPts val="0"/>
              </a:spcBef>
              <a:spcAft>
                <a:spcPts val="0"/>
              </a:spcAft>
              <a:buNone/>
            </a:pPr>
            <a:r>
              <a:t/>
            </a:r>
            <a:endParaRPr/>
          </a:p>
          <a:p>
            <a:pPr indent="0" lvl="0" marL="0" rtl="0" algn="l">
              <a:lnSpc>
                <a:spcPct val="90000"/>
              </a:lnSpc>
              <a:spcBef>
                <a:spcPts val="0"/>
              </a:spcBef>
              <a:spcAft>
                <a:spcPts val="0"/>
              </a:spcAft>
              <a:buSzPts val="1800"/>
              <a:buNone/>
            </a:pPr>
            <a:r>
              <a:t/>
            </a:r>
            <a:endParaRPr/>
          </a:p>
        </p:txBody>
      </p:sp>
      <p:sp>
        <p:nvSpPr>
          <p:cNvPr id="267" name="Google Shape;267;ge1604a45f1_0_46"/>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268" name="Google Shape;268;ge1604a45f1_0_46"/>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269" name="Google Shape;269;ge1604a45f1_0_46"/>
          <p:cNvPicPr preferRelativeResize="0"/>
          <p:nvPr/>
        </p:nvPicPr>
        <p:blipFill rotWithShape="1">
          <a:blip r:embed="rId6">
            <a:alphaModFix/>
          </a:blip>
          <a:srcRect b="0" l="0" r="0" t="0"/>
          <a:stretch/>
        </p:blipFill>
        <p:spPr>
          <a:xfrm>
            <a:off x="8857456" y="250579"/>
            <a:ext cx="2803650" cy="87178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ge39e9d6dd2_0_4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UNGASS Follow up </a:t>
            </a:r>
            <a:endParaRPr b="1">
              <a:solidFill>
                <a:srgbClr val="9C0B31"/>
              </a:solidFill>
            </a:endParaRPr>
          </a:p>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Run up to the UNCAC CoSP </a:t>
            </a:r>
            <a:r>
              <a:rPr b="1" lang="en-GB">
                <a:solidFill>
                  <a:srgbClr val="9C0B31"/>
                </a:solidFill>
              </a:rPr>
              <a:t> </a:t>
            </a:r>
            <a:endParaRPr b="1">
              <a:solidFill>
                <a:srgbClr val="9C0B31"/>
              </a:solidFill>
            </a:endParaRPr>
          </a:p>
        </p:txBody>
      </p:sp>
      <p:sp>
        <p:nvSpPr>
          <p:cNvPr id="275" name="Google Shape;275;ge39e9d6dd2_0_4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42900" lvl="0" marL="457200" rtl="0" algn="l">
              <a:spcBef>
                <a:spcPts val="0"/>
              </a:spcBef>
              <a:spcAft>
                <a:spcPts val="0"/>
              </a:spcAft>
              <a:buSzPts val="1800"/>
              <a:buChar char="•"/>
            </a:pPr>
            <a:r>
              <a:rPr lang="en-GB"/>
              <a:t>The UNGASS is the latest </a:t>
            </a:r>
            <a:r>
              <a:rPr lang="en-GB"/>
              <a:t>international consensus </a:t>
            </a:r>
            <a:endParaRPr/>
          </a:p>
          <a:p>
            <a:pPr indent="0" lvl="0" marL="457200" rtl="0" algn="l">
              <a:spcBef>
                <a:spcPts val="0"/>
              </a:spcBef>
              <a:spcAft>
                <a:spcPts val="0"/>
              </a:spcAft>
              <a:buNone/>
            </a:pPr>
            <a:r>
              <a:t/>
            </a:r>
            <a:endParaRPr/>
          </a:p>
          <a:p>
            <a:pPr indent="-342900" lvl="0" marL="457200" rtl="0" algn="l">
              <a:spcBef>
                <a:spcPts val="0"/>
              </a:spcBef>
              <a:spcAft>
                <a:spcPts val="0"/>
              </a:spcAft>
              <a:buSzPts val="1800"/>
              <a:buChar char="•"/>
            </a:pPr>
            <a:r>
              <a:rPr lang="en-GB"/>
              <a:t>Preparation of resolutions for the UNCAC Conference of States Parties, 12-17 December, Sharm El Sheik</a:t>
            </a:r>
            <a:endParaRPr/>
          </a:p>
          <a:p>
            <a:pPr indent="-342900" lvl="1" marL="914400" rtl="0" algn="l">
              <a:spcBef>
                <a:spcPts val="0"/>
              </a:spcBef>
              <a:spcAft>
                <a:spcPts val="0"/>
              </a:spcAft>
              <a:buSzPts val="1800"/>
              <a:buChar char="•"/>
            </a:pPr>
            <a:r>
              <a:rPr lang="en-GB"/>
              <a:t>!</a:t>
            </a:r>
            <a:r>
              <a:rPr b="1" lang="en-GB"/>
              <a:t> Application period will be in late July-August !  </a:t>
            </a:r>
            <a:endParaRPr b="1"/>
          </a:p>
          <a:p>
            <a:pPr indent="0" lvl="0" marL="0" rtl="0" algn="l">
              <a:spcBef>
                <a:spcPts val="0"/>
              </a:spcBef>
              <a:spcAft>
                <a:spcPts val="0"/>
              </a:spcAft>
              <a:buNone/>
            </a:pPr>
            <a:r>
              <a:t/>
            </a:r>
            <a:endParaRPr b="1"/>
          </a:p>
          <a:p>
            <a:pPr indent="-342900" lvl="0" marL="457200" rtl="0" algn="l">
              <a:spcBef>
                <a:spcPts val="0"/>
              </a:spcBef>
              <a:spcAft>
                <a:spcPts val="0"/>
              </a:spcAft>
              <a:buSzPts val="1800"/>
              <a:buChar char="•"/>
            </a:pPr>
            <a:r>
              <a:rPr lang="en-GB"/>
              <a:t>The NGO briefing on margins of UNCAC IRG: 7 September</a:t>
            </a:r>
            <a:endParaRPr/>
          </a:p>
          <a:p>
            <a:pPr indent="-342900" lvl="1" marL="914400" rtl="0" algn="l">
              <a:spcBef>
                <a:spcPts val="0"/>
              </a:spcBef>
              <a:spcAft>
                <a:spcPts val="0"/>
              </a:spcAft>
              <a:buSzPts val="1800"/>
              <a:buChar char="•"/>
            </a:pPr>
            <a:r>
              <a:rPr lang="en-GB" sz="2800"/>
              <a:t>UNODC mandates &amp; actions? </a:t>
            </a:r>
            <a:endParaRPr sz="2800"/>
          </a:p>
          <a:p>
            <a:pPr indent="-342900" lvl="1" marL="914400" rtl="0" algn="l">
              <a:spcBef>
                <a:spcPts val="0"/>
              </a:spcBef>
              <a:spcAft>
                <a:spcPts val="0"/>
              </a:spcAft>
              <a:buSzPts val="1800"/>
              <a:buChar char="•"/>
            </a:pPr>
            <a:r>
              <a:rPr lang="en-GB" sz="2800"/>
              <a:t>States Parties actions? </a:t>
            </a:r>
            <a:endParaRPr sz="2800"/>
          </a:p>
          <a:p>
            <a:pPr indent="0" lvl="0" marL="0" rtl="0" algn="l">
              <a:lnSpc>
                <a:spcPct val="90000"/>
              </a:lnSpc>
              <a:spcBef>
                <a:spcPts val="0"/>
              </a:spcBef>
              <a:spcAft>
                <a:spcPts val="0"/>
              </a:spcAft>
              <a:buSzPts val="1800"/>
              <a:buNone/>
            </a:pPr>
            <a:r>
              <a:t/>
            </a:r>
            <a:endParaRPr/>
          </a:p>
        </p:txBody>
      </p:sp>
      <p:sp>
        <p:nvSpPr>
          <p:cNvPr id="276" name="Google Shape;276;ge39e9d6dd2_0_49"/>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277" name="Google Shape;277;ge39e9d6dd2_0_49"/>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278" name="Google Shape;278;ge39e9d6dd2_0_49"/>
          <p:cNvPicPr preferRelativeResize="0"/>
          <p:nvPr/>
        </p:nvPicPr>
        <p:blipFill rotWithShape="1">
          <a:blip r:embed="rId3">
            <a:alphaModFix/>
          </a:blip>
          <a:srcRect b="0" l="0" r="0" t="0"/>
          <a:stretch/>
        </p:blipFill>
        <p:spPr>
          <a:xfrm>
            <a:off x="8857456" y="250579"/>
            <a:ext cx="2803650" cy="87178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gd24d80ba85_0_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40909"/>
              <a:buNone/>
            </a:pPr>
            <a:r>
              <a:t/>
            </a:r>
            <a:endParaRPr b="1">
              <a:solidFill>
                <a:srgbClr val="9C0B31"/>
              </a:solidFill>
            </a:endParaRPr>
          </a:p>
          <a:p>
            <a:pPr indent="0" lvl="0" marL="0" rtl="0" algn="ctr">
              <a:lnSpc>
                <a:spcPct val="90000"/>
              </a:lnSpc>
              <a:spcBef>
                <a:spcPts val="0"/>
              </a:spcBef>
              <a:spcAft>
                <a:spcPts val="0"/>
              </a:spcAft>
              <a:buSzPct val="40909"/>
              <a:buNone/>
            </a:pPr>
            <a:r>
              <a:t/>
            </a:r>
            <a:endParaRPr b="1">
              <a:solidFill>
                <a:srgbClr val="9C0B31"/>
              </a:solidFill>
            </a:endParaRPr>
          </a:p>
          <a:p>
            <a:pPr indent="0" lvl="0" marL="0" rtl="0" algn="ctr">
              <a:lnSpc>
                <a:spcPct val="90000"/>
              </a:lnSpc>
              <a:spcBef>
                <a:spcPts val="0"/>
              </a:spcBef>
              <a:spcAft>
                <a:spcPts val="0"/>
              </a:spcAft>
              <a:buSzPct val="40909"/>
              <a:buNone/>
            </a:pPr>
            <a:r>
              <a:rPr b="1" lang="en-GB">
                <a:solidFill>
                  <a:srgbClr val="9C0B31"/>
                </a:solidFill>
              </a:rPr>
              <a:t>Questions? Thoughts? Ideas? </a:t>
            </a:r>
            <a:endParaRPr/>
          </a:p>
        </p:txBody>
      </p:sp>
      <p:sp>
        <p:nvSpPr>
          <p:cNvPr id="285" name="Google Shape;285;gd24d80ba85_0_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1000"/>
              </a:spcBef>
              <a:spcAft>
                <a:spcPts val="0"/>
              </a:spcAft>
              <a:buSzPts val="1800"/>
              <a:buNone/>
            </a:pPr>
            <a:br>
              <a:rPr lang="en-GB"/>
            </a:br>
            <a:endParaRPr b="1" sz="1400">
              <a:solidFill>
                <a:srgbClr val="000000"/>
              </a:solidFill>
              <a:latin typeface="Arial"/>
              <a:ea typeface="Arial"/>
              <a:cs typeface="Arial"/>
              <a:sym typeface="Arial"/>
            </a:endParaRPr>
          </a:p>
          <a:p>
            <a:pPr indent="0" lvl="0" marL="0" rtl="0" algn="ctr">
              <a:lnSpc>
                <a:spcPct val="90000"/>
              </a:lnSpc>
              <a:spcBef>
                <a:spcPts val="1000"/>
              </a:spcBef>
              <a:spcAft>
                <a:spcPts val="0"/>
              </a:spcAft>
              <a:buClr>
                <a:schemeClr val="dk1"/>
              </a:buClr>
              <a:buSzPts val="2400"/>
              <a:buFont typeface="Arial"/>
              <a:buNone/>
            </a:pPr>
            <a:r>
              <a:t/>
            </a:r>
            <a:endParaRPr sz="2100">
              <a:solidFill>
                <a:srgbClr val="000000"/>
              </a:solidFill>
            </a:endParaRPr>
          </a:p>
          <a:p>
            <a:pPr indent="0" lvl="0" marL="0" rtl="0" algn="ctr">
              <a:spcBef>
                <a:spcPts val="1000"/>
              </a:spcBef>
              <a:spcAft>
                <a:spcPts val="0"/>
              </a:spcAft>
              <a:buClr>
                <a:schemeClr val="dk1"/>
              </a:buClr>
              <a:buSzPts val="2400"/>
              <a:buFont typeface="Arial"/>
              <a:buNone/>
            </a:pPr>
            <a:r>
              <a:t/>
            </a:r>
            <a:endParaRPr sz="2400"/>
          </a:p>
          <a:p>
            <a:pPr indent="0" lvl="0" marL="0" rtl="0" algn="l">
              <a:spcBef>
                <a:spcPts val="1000"/>
              </a:spcBef>
              <a:spcAft>
                <a:spcPts val="0"/>
              </a:spcAft>
              <a:buClr>
                <a:schemeClr val="dk1"/>
              </a:buClr>
              <a:buSzPts val="2400"/>
              <a:buFont typeface="Arial"/>
              <a:buNone/>
            </a:pPr>
            <a:r>
              <a:rPr lang="en-GB" sz="2400"/>
              <a:t>Mathias Huter										Yonatan Yakir</a:t>
            </a:r>
            <a:endParaRPr sz="2400"/>
          </a:p>
          <a:p>
            <a:pPr indent="0" lvl="0" marL="0" rtl="0" algn="l">
              <a:spcBef>
                <a:spcPts val="1000"/>
              </a:spcBef>
              <a:spcAft>
                <a:spcPts val="0"/>
              </a:spcAft>
              <a:buClr>
                <a:schemeClr val="dk1"/>
              </a:buClr>
              <a:buSzPts val="2400"/>
              <a:buFont typeface="Arial"/>
              <a:buNone/>
            </a:pPr>
            <a:r>
              <a:rPr lang="en-GB" sz="2400"/>
              <a:t>Managing Director								Programme manager</a:t>
            </a:r>
            <a:endParaRPr sz="2400"/>
          </a:p>
          <a:p>
            <a:pPr indent="0" lvl="0" marL="0" rtl="0" algn="l">
              <a:lnSpc>
                <a:spcPct val="90000"/>
              </a:lnSpc>
              <a:spcBef>
                <a:spcPts val="1000"/>
              </a:spcBef>
              <a:spcAft>
                <a:spcPts val="0"/>
              </a:spcAft>
              <a:buClr>
                <a:schemeClr val="dk1"/>
              </a:buClr>
              <a:buSzPts val="2400"/>
              <a:buFont typeface="Arial"/>
              <a:buNone/>
            </a:pPr>
            <a:r>
              <a:rPr lang="en-GB" sz="2400" u="sng">
                <a:solidFill>
                  <a:schemeClr val="hlink"/>
                </a:solidFill>
                <a:hlinkClick r:id="rId3"/>
              </a:rPr>
              <a:t>mathias.huter@uncaccoalition.org</a:t>
            </a:r>
            <a:r>
              <a:rPr lang="en-GB" sz="2400"/>
              <a:t> 				</a:t>
            </a:r>
            <a:r>
              <a:rPr lang="en-GB" sz="2400" u="sng">
                <a:solidFill>
                  <a:schemeClr val="hlink"/>
                </a:solidFill>
                <a:hlinkClick r:id="rId4"/>
              </a:rPr>
              <a:t>yonatan.yakir@uncaccoalition.org</a:t>
            </a:r>
            <a:r>
              <a:rPr lang="en-GB" sz="2100"/>
              <a:t>	</a:t>
            </a:r>
            <a:r>
              <a:rPr lang="en-GB" sz="2400"/>
              <a:t>														        </a:t>
            </a:r>
            <a:endParaRPr sz="2100">
              <a:solidFill>
                <a:srgbClr val="000000"/>
              </a:solidFill>
            </a:endParaRPr>
          </a:p>
          <a:p>
            <a:pPr indent="0" lvl="0" marL="0" rtl="0" algn="ctr">
              <a:lnSpc>
                <a:spcPct val="90000"/>
              </a:lnSpc>
              <a:spcBef>
                <a:spcPts val="1000"/>
              </a:spcBef>
              <a:spcAft>
                <a:spcPts val="0"/>
              </a:spcAft>
              <a:buClr>
                <a:schemeClr val="dk1"/>
              </a:buClr>
              <a:buSzPts val="2400"/>
              <a:buFont typeface="Arial"/>
              <a:buNone/>
            </a:pPr>
            <a:r>
              <a:t/>
            </a:r>
            <a:endParaRPr sz="2100">
              <a:solidFill>
                <a:srgbClr val="000000"/>
              </a:solidFill>
            </a:endParaRPr>
          </a:p>
          <a:p>
            <a:pPr indent="0" lvl="0" marL="0" rtl="0" algn="l">
              <a:lnSpc>
                <a:spcPct val="90000"/>
              </a:lnSpc>
              <a:spcBef>
                <a:spcPts val="1000"/>
              </a:spcBef>
              <a:spcAft>
                <a:spcPts val="0"/>
              </a:spcAft>
              <a:buClr>
                <a:schemeClr val="dk1"/>
              </a:buClr>
              <a:buSzPts val="2400"/>
              <a:buFont typeface="Arial"/>
              <a:buNone/>
            </a:pPr>
            <a:r>
              <a:rPr lang="en-GB" sz="2100">
                <a:solidFill>
                  <a:srgbClr val="000000"/>
                </a:solidFill>
              </a:rPr>
              <a:t>Sign up to our newsletter: </a:t>
            </a:r>
            <a:r>
              <a:rPr lang="en-GB" sz="2100" u="sng">
                <a:solidFill>
                  <a:schemeClr val="hlink"/>
                </a:solidFill>
                <a:hlinkClick r:id="rId5"/>
              </a:rPr>
              <a:t>https://uncaccoalition.org/newsletter/</a:t>
            </a:r>
            <a:r>
              <a:rPr lang="en-GB" sz="2100">
                <a:solidFill>
                  <a:srgbClr val="000000"/>
                </a:solidFill>
              </a:rPr>
              <a:t> </a:t>
            </a:r>
            <a:endParaRPr sz="2100">
              <a:solidFill>
                <a:srgbClr val="000000"/>
              </a:solidFill>
            </a:endParaRPr>
          </a:p>
          <a:p>
            <a:pPr indent="0" lvl="0" marL="0" rtl="0" algn="l">
              <a:lnSpc>
                <a:spcPct val="90000"/>
              </a:lnSpc>
              <a:spcBef>
                <a:spcPts val="1000"/>
              </a:spcBef>
              <a:spcAft>
                <a:spcPts val="0"/>
              </a:spcAft>
              <a:buClr>
                <a:schemeClr val="dk1"/>
              </a:buClr>
              <a:buSzPts val="2400"/>
              <a:buFont typeface="Arial"/>
              <a:buNone/>
            </a:pPr>
            <a:r>
              <a:t/>
            </a:r>
            <a:endParaRPr sz="2100">
              <a:solidFill>
                <a:srgbClr val="000000"/>
              </a:solidFill>
            </a:endParaRPr>
          </a:p>
        </p:txBody>
      </p:sp>
      <p:sp>
        <p:nvSpPr>
          <p:cNvPr id="286" name="Google Shape;286;gd24d80ba85_0_19"/>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287" name="Google Shape;287;gd24d80ba85_0_19"/>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288" name="Google Shape;288;gd24d80ba85_0_19"/>
          <p:cNvPicPr preferRelativeResize="0"/>
          <p:nvPr/>
        </p:nvPicPr>
        <p:blipFill rotWithShape="1">
          <a:blip r:embed="rId6">
            <a:alphaModFix/>
          </a:blip>
          <a:srcRect b="0" l="0" r="0" t="0"/>
          <a:stretch/>
        </p:blipFill>
        <p:spPr>
          <a:xfrm>
            <a:off x="8857456" y="250579"/>
            <a:ext cx="2803650" cy="87178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About the UNCAC Coalition</a:t>
            </a:r>
            <a:endParaRPr/>
          </a:p>
        </p:txBody>
      </p:sp>
      <p:sp>
        <p:nvSpPr>
          <p:cNvPr id="109" name="Google Shape;10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latin typeface="Calibri"/>
                <a:ea typeface="Calibri"/>
                <a:cs typeface="Calibri"/>
                <a:sym typeface="Calibri"/>
              </a:rPr>
              <a:t>Ensure that the voice of civil society is heard in UNCAC fora </a:t>
            </a:r>
            <a:endParaRPr/>
          </a:p>
          <a:p>
            <a:pPr indent="-228600" lvl="0" marL="228600" rtl="0" algn="l">
              <a:lnSpc>
                <a:spcPct val="90000"/>
              </a:lnSpc>
              <a:spcBef>
                <a:spcPts val="1000"/>
              </a:spcBef>
              <a:spcAft>
                <a:spcPts val="0"/>
              </a:spcAft>
              <a:buClr>
                <a:schemeClr val="dk1"/>
              </a:buClr>
              <a:buSzPts val="2800"/>
              <a:buChar char="•"/>
            </a:pPr>
            <a:r>
              <a:rPr lang="en-GB">
                <a:latin typeface="Calibri"/>
                <a:ea typeface="Calibri"/>
                <a:cs typeface="Calibri"/>
                <a:sym typeface="Calibri"/>
              </a:rPr>
              <a:t>Advocacy for policy priorities and civic space</a:t>
            </a:r>
            <a:endParaRPr/>
          </a:p>
          <a:p>
            <a:pPr indent="-228600" lvl="0" marL="228600" rtl="0" algn="l">
              <a:lnSpc>
                <a:spcPct val="90000"/>
              </a:lnSpc>
              <a:spcBef>
                <a:spcPts val="1000"/>
              </a:spcBef>
              <a:spcAft>
                <a:spcPts val="0"/>
              </a:spcAft>
              <a:buClr>
                <a:schemeClr val="dk1"/>
              </a:buClr>
              <a:buSzPts val="2800"/>
              <a:buChar char="•"/>
            </a:pPr>
            <a:r>
              <a:rPr lang="en-GB">
                <a:latin typeface="Calibri"/>
                <a:ea typeface="Calibri"/>
                <a:cs typeface="Calibri"/>
                <a:sym typeface="Calibri"/>
              </a:rPr>
              <a:t>Facilitation of joint advocacy, networking and coordination among civil society groups</a:t>
            </a:r>
            <a:endParaRPr/>
          </a:p>
          <a:p>
            <a:pPr indent="-228600" lvl="0" marL="228600" rtl="0" algn="l">
              <a:lnSpc>
                <a:spcPct val="90000"/>
              </a:lnSpc>
              <a:spcBef>
                <a:spcPts val="1000"/>
              </a:spcBef>
              <a:spcAft>
                <a:spcPts val="0"/>
              </a:spcAft>
              <a:buClr>
                <a:schemeClr val="dk1"/>
              </a:buClr>
              <a:buSzPts val="2800"/>
              <a:buChar char="•"/>
            </a:pPr>
            <a:r>
              <a:rPr lang="en-GB">
                <a:latin typeface="Calibri"/>
                <a:ea typeface="Calibri"/>
                <a:cs typeface="Calibri"/>
                <a:sym typeface="Calibri"/>
              </a:rPr>
              <a:t>Support to civil society groups engaging in the UNCAC review process</a:t>
            </a:r>
            <a:endParaRPr/>
          </a:p>
          <a:p>
            <a:pPr indent="-228600" lvl="1" marL="685800" rtl="0" algn="l">
              <a:lnSpc>
                <a:spcPct val="90000"/>
              </a:lnSpc>
              <a:spcBef>
                <a:spcPts val="500"/>
              </a:spcBef>
              <a:spcAft>
                <a:spcPts val="0"/>
              </a:spcAft>
              <a:buClr>
                <a:schemeClr val="dk1"/>
              </a:buClr>
              <a:buSzPts val="2400"/>
              <a:buChar char="•"/>
            </a:pPr>
            <a:r>
              <a:rPr lang="en-GB">
                <a:latin typeface="Calibri"/>
                <a:ea typeface="Calibri"/>
                <a:cs typeface="Calibri"/>
                <a:sym typeface="Calibri"/>
              </a:rPr>
              <a:t>Support and funding for parallel reports</a:t>
            </a:r>
            <a:endParaRPr/>
          </a:p>
          <a:p>
            <a:pPr indent="-228600" lvl="1" marL="685800" rtl="0" algn="l">
              <a:lnSpc>
                <a:spcPct val="90000"/>
              </a:lnSpc>
              <a:spcBef>
                <a:spcPts val="500"/>
              </a:spcBef>
              <a:spcAft>
                <a:spcPts val="0"/>
              </a:spcAft>
              <a:buClr>
                <a:schemeClr val="dk1"/>
              </a:buClr>
              <a:buSzPts val="2400"/>
              <a:buChar char="•"/>
            </a:pPr>
            <a:r>
              <a:rPr lang="en-GB">
                <a:latin typeface="Calibri"/>
                <a:ea typeface="Calibri"/>
                <a:cs typeface="Calibri"/>
                <a:sym typeface="Calibri"/>
              </a:rPr>
              <a:t>Transparency Pledge signed by </a:t>
            </a:r>
            <a:r>
              <a:rPr lang="en-GB"/>
              <a:t>27</a:t>
            </a:r>
            <a:r>
              <a:rPr lang="en-GB">
                <a:latin typeface="Calibri"/>
                <a:ea typeface="Calibri"/>
                <a:cs typeface="Calibri"/>
                <a:sym typeface="Calibri"/>
              </a:rPr>
              <a:t> governments</a:t>
            </a:r>
            <a:endParaRPr/>
          </a:p>
          <a:p>
            <a:pPr indent="-228600" lvl="0" marL="228600" rtl="0" algn="l">
              <a:lnSpc>
                <a:spcPct val="90000"/>
              </a:lnSpc>
              <a:spcBef>
                <a:spcPts val="1000"/>
              </a:spcBef>
              <a:spcAft>
                <a:spcPts val="0"/>
              </a:spcAft>
              <a:buClr>
                <a:schemeClr val="dk1"/>
              </a:buClr>
              <a:buSzPts val="2800"/>
              <a:buChar char="•"/>
            </a:pPr>
            <a:r>
              <a:rPr lang="en-GB">
                <a:latin typeface="Calibri"/>
                <a:ea typeface="Calibri"/>
                <a:cs typeface="Calibri"/>
                <a:sym typeface="Calibri"/>
              </a:rPr>
              <a:t>Regular engagement with delegations in Vienna</a:t>
            </a:r>
            <a:endParaRPr/>
          </a:p>
          <a:p>
            <a:pPr indent="-228600" lvl="1" marL="685800" rtl="0" algn="l">
              <a:lnSpc>
                <a:spcPct val="90000"/>
              </a:lnSpc>
              <a:spcBef>
                <a:spcPts val="500"/>
              </a:spcBef>
              <a:spcAft>
                <a:spcPts val="0"/>
              </a:spcAft>
              <a:buClr>
                <a:schemeClr val="dk1"/>
              </a:buClr>
              <a:buSzPts val="2400"/>
              <a:buChar char="•"/>
            </a:pPr>
            <a:r>
              <a:rPr lang="en-GB"/>
              <a:t>Briefing sessions, s</a:t>
            </a:r>
            <a:r>
              <a:rPr lang="en-GB">
                <a:latin typeface="Calibri"/>
                <a:ea typeface="Calibri"/>
                <a:cs typeface="Calibri"/>
                <a:sym typeface="Calibri"/>
              </a:rPr>
              <a:t>haring of good practices and civil society asks</a:t>
            </a:r>
            <a:endParaRPr/>
          </a:p>
        </p:txBody>
      </p:sp>
      <p:sp>
        <p:nvSpPr>
          <p:cNvPr id="110" name="Google Shape;110;p3"/>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11" name="Google Shape;111;p3"/>
          <p:cNvSpPr txBox="1"/>
          <p:nvPr/>
        </p:nvSpPr>
        <p:spPr>
          <a:xfrm>
            <a:off x="8857456" y="6268867"/>
            <a:ext cx="2656810" cy="338554"/>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112" name="Google Shape;112;p3"/>
          <p:cNvPicPr preferRelativeResize="0"/>
          <p:nvPr/>
        </p:nvPicPr>
        <p:blipFill rotWithShape="1">
          <a:blip r:embed="rId3">
            <a:alphaModFix/>
          </a:blip>
          <a:srcRect b="0" l="0" r="0" t="0"/>
          <a:stretch/>
        </p:blipFill>
        <p:spPr>
          <a:xfrm>
            <a:off x="8857456" y="250579"/>
            <a:ext cx="2803648" cy="87178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e0055eddb8_0_39"/>
          <p:cNvSpPr txBox="1"/>
          <p:nvPr>
            <p:ph type="title"/>
          </p:nvPr>
        </p:nvSpPr>
        <p:spPr>
          <a:xfrm>
            <a:off x="838200" y="365125"/>
            <a:ext cx="76080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UN General Assembly Special Session against Corruption </a:t>
            </a:r>
            <a:endParaRPr b="1">
              <a:solidFill>
                <a:srgbClr val="9C0B31"/>
              </a:solidFill>
            </a:endParaRPr>
          </a:p>
        </p:txBody>
      </p:sp>
      <p:sp>
        <p:nvSpPr>
          <p:cNvPr id="119" name="Google Shape;119;ge0055eddb8_0_3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fontScale="92500" lnSpcReduction="20000"/>
          </a:bodyPr>
          <a:lstStyle/>
          <a:p>
            <a:pPr indent="-215265" lvl="0" marL="228600" rtl="0" algn="l">
              <a:lnSpc>
                <a:spcPct val="90000"/>
              </a:lnSpc>
              <a:spcBef>
                <a:spcPts val="0"/>
              </a:spcBef>
              <a:spcAft>
                <a:spcPts val="0"/>
              </a:spcAft>
              <a:buClr>
                <a:schemeClr val="dk1"/>
              </a:buClr>
              <a:buSzPct val="100000"/>
              <a:buChar char="•"/>
            </a:pPr>
            <a:r>
              <a:rPr lang="en-GB"/>
              <a:t>UNGASS: took place June 2-4 in New York</a:t>
            </a:r>
            <a:endParaRPr/>
          </a:p>
          <a:p>
            <a:pPr indent="0" lvl="0" marL="0" rtl="0" algn="l">
              <a:lnSpc>
                <a:spcPct val="90000"/>
              </a:lnSpc>
              <a:spcBef>
                <a:spcPts val="0"/>
              </a:spcBef>
              <a:spcAft>
                <a:spcPts val="0"/>
              </a:spcAft>
              <a:buSzPct val="69498"/>
              <a:buNone/>
            </a:pPr>
            <a:r>
              <a:t/>
            </a:r>
            <a:endParaRPr/>
          </a:p>
          <a:p>
            <a:pPr indent="0" lvl="0" marL="0" rtl="0" algn="l">
              <a:lnSpc>
                <a:spcPct val="90000"/>
              </a:lnSpc>
              <a:spcBef>
                <a:spcPts val="0"/>
              </a:spcBef>
              <a:spcAft>
                <a:spcPts val="0"/>
              </a:spcAft>
              <a:buSzPct val="69498"/>
              <a:buNone/>
            </a:pPr>
            <a:r>
              <a:rPr lang="en-GB"/>
              <a:t>UNCAC Coalition submission </a:t>
            </a:r>
            <a:r>
              <a:rPr lang="en-GB" u="sng">
                <a:solidFill>
                  <a:schemeClr val="hlink"/>
                </a:solidFill>
                <a:hlinkClick r:id="rId3"/>
              </a:rPr>
              <a:t>https://ungass2021.unodc.org/uploads/ungass2021/documents/session1/contributions/UNCAC_Coalition_2nd_UNGASS_submission_March_2021.pdf</a:t>
            </a:r>
            <a:br>
              <a:rPr lang="en-GB"/>
            </a:br>
            <a:endParaRPr/>
          </a:p>
          <a:p>
            <a:pPr indent="0" lvl="0" marL="0" rtl="0" algn="l">
              <a:lnSpc>
                <a:spcPct val="90000"/>
              </a:lnSpc>
              <a:spcBef>
                <a:spcPts val="0"/>
              </a:spcBef>
              <a:spcAft>
                <a:spcPts val="0"/>
              </a:spcAft>
              <a:buSzPct val="64285"/>
              <a:buNone/>
            </a:pPr>
            <a:r>
              <a:t/>
            </a:r>
            <a:endParaRPr/>
          </a:p>
          <a:p>
            <a:pPr indent="-215265" lvl="0" marL="228600" rtl="0" algn="l">
              <a:lnSpc>
                <a:spcPct val="90000"/>
              </a:lnSpc>
              <a:spcBef>
                <a:spcPts val="0"/>
              </a:spcBef>
              <a:spcAft>
                <a:spcPts val="0"/>
              </a:spcAft>
              <a:buClr>
                <a:schemeClr val="dk1"/>
              </a:buClr>
              <a:buSzPct val="100000"/>
              <a:buChar char="•"/>
            </a:pPr>
            <a:r>
              <a:rPr lang="en-GB"/>
              <a:t>The UNGASS adopted a Political Declaration: </a:t>
            </a:r>
            <a:r>
              <a:rPr lang="en-GB" u="sng">
                <a:solidFill>
                  <a:schemeClr val="hlink"/>
                </a:solidFill>
                <a:hlinkClick r:id="rId4"/>
              </a:rPr>
              <a:t>https://undocs.org/en/A/S-32/L.1</a:t>
            </a:r>
            <a:br>
              <a:rPr lang="en-GB"/>
            </a:br>
            <a:endParaRPr/>
          </a:p>
          <a:p>
            <a:pPr indent="0" lvl="0" marL="0" rtl="0" algn="l">
              <a:lnSpc>
                <a:spcPct val="90000"/>
              </a:lnSpc>
              <a:spcBef>
                <a:spcPts val="0"/>
              </a:spcBef>
              <a:spcAft>
                <a:spcPts val="0"/>
              </a:spcAft>
              <a:buSzPct val="69498"/>
              <a:buNone/>
            </a:pPr>
            <a:r>
              <a:rPr lang="en-GB"/>
              <a:t>– Full of caveats</a:t>
            </a:r>
            <a:br>
              <a:rPr lang="en-GB"/>
            </a:br>
            <a:endParaRPr/>
          </a:p>
          <a:p>
            <a:pPr indent="0" lvl="0" marL="0" rtl="0" algn="l">
              <a:lnSpc>
                <a:spcPct val="90000"/>
              </a:lnSpc>
              <a:spcBef>
                <a:spcPts val="0"/>
              </a:spcBef>
              <a:spcAft>
                <a:spcPts val="0"/>
              </a:spcAft>
              <a:buSzPct val="64285"/>
              <a:buNone/>
            </a:pPr>
            <a:r>
              <a:rPr lang="en-GB"/>
              <a:t>– No proper follow-up mechanism </a:t>
            </a:r>
            <a:endParaRPr/>
          </a:p>
          <a:p>
            <a:pPr indent="0" lvl="0" marL="0" rtl="0" algn="l">
              <a:lnSpc>
                <a:spcPct val="90000"/>
              </a:lnSpc>
              <a:spcBef>
                <a:spcPts val="0"/>
              </a:spcBef>
              <a:spcAft>
                <a:spcPts val="0"/>
              </a:spcAft>
              <a:buSzPct val="64285"/>
              <a:buNone/>
            </a:pPr>
            <a:r>
              <a:t/>
            </a:r>
            <a:endParaRPr/>
          </a:p>
          <a:p>
            <a:pPr indent="0" lvl="0" marL="0" rtl="0" algn="l">
              <a:lnSpc>
                <a:spcPct val="90000"/>
              </a:lnSpc>
              <a:spcBef>
                <a:spcPts val="0"/>
              </a:spcBef>
              <a:spcAft>
                <a:spcPts val="0"/>
              </a:spcAft>
              <a:buSzPct val="64285"/>
              <a:buNone/>
            </a:pPr>
            <a:r>
              <a:t/>
            </a:r>
            <a:endParaRPr/>
          </a:p>
        </p:txBody>
      </p:sp>
      <p:sp>
        <p:nvSpPr>
          <p:cNvPr id="120" name="Google Shape;120;ge0055eddb8_0_39"/>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21" name="Google Shape;121;ge0055eddb8_0_39"/>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pic>
        <p:nvPicPr>
          <p:cNvPr id="122" name="Google Shape;122;ge0055eddb8_0_39"/>
          <p:cNvPicPr preferRelativeResize="0"/>
          <p:nvPr/>
        </p:nvPicPr>
        <p:blipFill rotWithShape="1">
          <a:blip r:embed="rId5">
            <a:alphaModFix/>
          </a:blip>
          <a:srcRect b="0" l="0" r="0" t="0"/>
          <a:stretch/>
        </p:blipFill>
        <p:spPr>
          <a:xfrm>
            <a:off x="8857456" y="250579"/>
            <a:ext cx="2803650" cy="8717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9C0C30"/>
              </a:buClr>
              <a:buSzPts val="6000"/>
              <a:buFont typeface="Calibri"/>
              <a:buNone/>
            </a:pPr>
            <a:r>
              <a:rPr b="1" lang="en-GB" sz="6000">
                <a:solidFill>
                  <a:srgbClr val="9C0C30"/>
                </a:solidFill>
              </a:rPr>
              <a:t>UNGASS – our key takeaways </a:t>
            </a:r>
            <a:endParaRPr b="1">
              <a:solidFill>
                <a:srgbClr val="9C0B31"/>
              </a:solidFill>
            </a:endParaRPr>
          </a:p>
        </p:txBody>
      </p:sp>
      <p:sp>
        <p:nvSpPr>
          <p:cNvPr id="128" name="Google Shape;128;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4000"/>
              <a:buChar char="•"/>
            </a:pPr>
            <a:r>
              <a:rPr lang="en-GB" sz="4000"/>
              <a:t>Yes to Stronger UNCAC implementation </a:t>
            </a:r>
            <a:endParaRPr sz="2400"/>
          </a:p>
          <a:p>
            <a:pPr indent="-342900" lvl="0" marL="342900" rtl="0" algn="l">
              <a:spcBef>
                <a:spcPts val="1000"/>
              </a:spcBef>
              <a:spcAft>
                <a:spcPts val="0"/>
              </a:spcAft>
              <a:buSzPts val="4000"/>
              <a:buChar char="•"/>
            </a:pPr>
            <a:r>
              <a:rPr lang="en-GB" sz="4000"/>
              <a:t>No to new normative frameworks, new mechanisms or new institutions </a:t>
            </a:r>
            <a:endParaRPr sz="2400"/>
          </a:p>
          <a:p>
            <a:pPr indent="-342900" lvl="1" marL="800100" rtl="0" algn="l">
              <a:spcBef>
                <a:spcPts val="500"/>
              </a:spcBef>
              <a:spcAft>
                <a:spcPts val="0"/>
              </a:spcAft>
              <a:buSzPts val="2800"/>
              <a:buChar char="•"/>
            </a:pPr>
            <a:r>
              <a:rPr lang="en-GB" sz="2800"/>
              <a:t>No asset recovery protocol </a:t>
            </a:r>
            <a:endParaRPr sz="2000"/>
          </a:p>
          <a:p>
            <a:pPr indent="-342900" lvl="1" marL="800100" rtl="0" algn="l">
              <a:spcBef>
                <a:spcPts val="500"/>
              </a:spcBef>
              <a:spcAft>
                <a:spcPts val="0"/>
              </a:spcAft>
              <a:buSzPts val="2800"/>
              <a:buChar char="•"/>
            </a:pPr>
            <a:r>
              <a:rPr lang="en-GB" sz="2800"/>
              <a:t>No deliberations on an IACC</a:t>
            </a:r>
            <a:endParaRPr sz="2000"/>
          </a:p>
          <a:p>
            <a:pPr indent="-342900" lvl="1" marL="800100" rtl="0" algn="l">
              <a:spcBef>
                <a:spcPts val="500"/>
              </a:spcBef>
              <a:spcAft>
                <a:spcPts val="0"/>
              </a:spcAft>
              <a:buSzPts val="2800"/>
              <a:buChar char="•"/>
            </a:pPr>
            <a:r>
              <a:rPr lang="en-GB" sz="2800"/>
              <a:t>No Working Group to discuss gaps in anti-corruption global  architecture </a:t>
            </a:r>
            <a:endParaRPr sz="2000"/>
          </a:p>
          <a:p>
            <a:pPr indent="-50800" lvl="0" marL="228600" rtl="0" algn="l">
              <a:lnSpc>
                <a:spcPct val="90000"/>
              </a:lnSpc>
              <a:spcBef>
                <a:spcPts val="1000"/>
              </a:spcBef>
              <a:spcAft>
                <a:spcPts val="0"/>
              </a:spcAft>
              <a:buClr>
                <a:schemeClr val="dk1"/>
              </a:buClr>
              <a:buSzPts val="2800"/>
              <a:buNone/>
            </a:pPr>
            <a:r>
              <a:t/>
            </a:r>
            <a:endParaRPr sz="2700"/>
          </a:p>
        </p:txBody>
      </p:sp>
      <p:sp>
        <p:nvSpPr>
          <p:cNvPr id="129" name="Google Shape;129;p4"/>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30" name="Google Shape;130;p4"/>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e361ce5479_0_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9C0C30"/>
              </a:buClr>
              <a:buSzPts val="6000"/>
              <a:buFont typeface="Calibri"/>
              <a:buNone/>
            </a:pPr>
            <a:r>
              <a:rPr b="1" lang="en-GB" sz="6000">
                <a:solidFill>
                  <a:srgbClr val="9C0C30"/>
                </a:solidFill>
              </a:rPr>
              <a:t>UNGASS – our key takeaways </a:t>
            </a:r>
            <a:endParaRPr b="1">
              <a:solidFill>
                <a:srgbClr val="9C0B31"/>
              </a:solidFill>
            </a:endParaRPr>
          </a:p>
        </p:txBody>
      </p:sp>
      <p:sp>
        <p:nvSpPr>
          <p:cNvPr id="136" name="Google Shape;136;ge361ce5479_0_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4000"/>
              <a:buChar char="•"/>
            </a:pPr>
            <a:r>
              <a:rPr lang="en-GB" sz="4000"/>
              <a:t>There was support for some fine-tuning of commitments on criminalization, prevention, asset recovery, international cooperation</a:t>
            </a:r>
            <a:endParaRPr sz="4000"/>
          </a:p>
          <a:p>
            <a:pPr indent="-342900" lvl="0" marL="342900" rtl="0" algn="l">
              <a:spcBef>
                <a:spcPts val="0"/>
              </a:spcBef>
              <a:spcAft>
                <a:spcPts val="0"/>
              </a:spcAft>
              <a:buSzPts val="4000"/>
              <a:buChar char="•"/>
            </a:pPr>
            <a:r>
              <a:rPr lang="en-GB" sz="4000"/>
              <a:t>There is a reluctance to agree to major new commitments</a:t>
            </a:r>
            <a:endParaRPr sz="4000"/>
          </a:p>
          <a:p>
            <a:pPr indent="-342900" lvl="0" marL="342900" rtl="0" algn="l">
              <a:spcBef>
                <a:spcPts val="0"/>
              </a:spcBef>
              <a:spcAft>
                <a:spcPts val="0"/>
              </a:spcAft>
              <a:buSzPts val="4000"/>
              <a:buChar char="•"/>
            </a:pPr>
            <a:r>
              <a:rPr lang="en-GB" sz="4000"/>
              <a:t>No momentum for effective follow-up to ensure effective implementation of current commitments</a:t>
            </a:r>
            <a:endParaRPr sz="4000"/>
          </a:p>
          <a:p>
            <a:pPr indent="-50800" lvl="0" marL="228600" rtl="0" algn="l">
              <a:lnSpc>
                <a:spcPct val="90000"/>
              </a:lnSpc>
              <a:spcBef>
                <a:spcPts val="1000"/>
              </a:spcBef>
              <a:spcAft>
                <a:spcPts val="0"/>
              </a:spcAft>
              <a:buClr>
                <a:schemeClr val="dk1"/>
              </a:buClr>
              <a:buSzPts val="2800"/>
              <a:buNone/>
            </a:pPr>
            <a:r>
              <a:t/>
            </a:r>
            <a:endParaRPr sz="2700"/>
          </a:p>
        </p:txBody>
      </p:sp>
      <p:sp>
        <p:nvSpPr>
          <p:cNvPr id="137" name="Google Shape;137;ge361ce5479_0_7"/>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38" name="Google Shape;138;ge361ce5479_0_7"/>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e361ce5479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Political Declaration: </a:t>
            </a:r>
            <a:br>
              <a:rPr b="1" lang="en-GB">
                <a:solidFill>
                  <a:srgbClr val="9C0B31"/>
                </a:solidFill>
              </a:rPr>
            </a:br>
            <a:r>
              <a:rPr b="1" lang="en-GB">
                <a:solidFill>
                  <a:srgbClr val="9C0B31"/>
                </a:solidFill>
              </a:rPr>
              <a:t>Public procurement transparency</a:t>
            </a:r>
            <a:endParaRPr b="1">
              <a:solidFill>
                <a:srgbClr val="9C0B31"/>
              </a:solidFill>
            </a:endParaRPr>
          </a:p>
        </p:txBody>
      </p:sp>
      <p:sp>
        <p:nvSpPr>
          <p:cNvPr id="144" name="Google Shape;144;ge361ce5479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2250" lvl="0" marL="228600" rtl="0" algn="l">
              <a:lnSpc>
                <a:spcPct val="90000"/>
              </a:lnSpc>
              <a:spcBef>
                <a:spcPts val="1000"/>
              </a:spcBef>
              <a:spcAft>
                <a:spcPts val="0"/>
              </a:spcAft>
              <a:buSzPts val="2700"/>
              <a:buChar char="•"/>
            </a:pPr>
            <a:r>
              <a:rPr lang="en-GB" sz="2700"/>
              <a:t>“10. We commit to i</a:t>
            </a:r>
            <a:r>
              <a:rPr lang="en-GB" sz="2700">
                <a:highlight>
                  <a:srgbClr val="FFFF00"/>
                </a:highlight>
              </a:rPr>
              <a:t>ncreasing transparency and accountability in the management of public finances and in government procurement, funding and contracting services to ensure transparency in government actions in the use of public funds and during the whole public procurement cycle</a:t>
            </a:r>
            <a:r>
              <a:rPr lang="en-GB" sz="2700"/>
              <a:t>. </a:t>
            </a:r>
            <a:br>
              <a:rPr lang="en-GB" sz="2700"/>
            </a:br>
            <a:br>
              <a:rPr lang="en-GB" sz="2700"/>
            </a:br>
            <a:r>
              <a:rPr lang="en-GB" sz="2700"/>
              <a:t>We commit to strengthening data-collection systems and open databases that are accessible and user-friendly, in accordance with domestic laws, and to better understanding and better enabling oversight and accountability, including by supreme audit institutions and oversight bodies. (...)” </a:t>
            </a:r>
            <a:endParaRPr sz="2700"/>
          </a:p>
          <a:p>
            <a:pPr indent="0" lvl="0" marL="0" rtl="0" algn="l">
              <a:lnSpc>
                <a:spcPct val="90000"/>
              </a:lnSpc>
              <a:spcBef>
                <a:spcPts val="1000"/>
              </a:spcBef>
              <a:spcAft>
                <a:spcPts val="0"/>
              </a:spcAft>
              <a:buClr>
                <a:schemeClr val="dk1"/>
              </a:buClr>
              <a:buSzPts val="2800"/>
              <a:buNone/>
            </a:pPr>
            <a:r>
              <a:t/>
            </a:r>
            <a:endParaRPr sz="2700"/>
          </a:p>
          <a:p>
            <a:pPr indent="-50800" lvl="0" marL="228600" rtl="0" algn="l">
              <a:lnSpc>
                <a:spcPct val="90000"/>
              </a:lnSpc>
              <a:spcBef>
                <a:spcPts val="1000"/>
              </a:spcBef>
              <a:spcAft>
                <a:spcPts val="0"/>
              </a:spcAft>
              <a:buClr>
                <a:schemeClr val="dk1"/>
              </a:buClr>
              <a:buSzPts val="2800"/>
              <a:buNone/>
            </a:pPr>
            <a:r>
              <a:t/>
            </a:r>
            <a:endParaRPr sz="2700"/>
          </a:p>
        </p:txBody>
      </p:sp>
      <p:sp>
        <p:nvSpPr>
          <p:cNvPr id="145" name="Google Shape;145;ge361ce5479_0_0"/>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46" name="Google Shape;146;ge361ce5479_0_0"/>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e0055eddb8_0_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Beneficial Ownership Transparency</a:t>
            </a:r>
            <a:endParaRPr b="1">
              <a:solidFill>
                <a:srgbClr val="9C0B31"/>
              </a:solidFill>
            </a:endParaRPr>
          </a:p>
        </p:txBody>
      </p:sp>
      <p:sp>
        <p:nvSpPr>
          <p:cNvPr id="152" name="Google Shape;152;ge0055eddb8_0_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2250" lvl="0" marL="228600" rtl="0" algn="l">
              <a:lnSpc>
                <a:spcPct val="90000"/>
              </a:lnSpc>
              <a:spcBef>
                <a:spcPts val="1000"/>
              </a:spcBef>
              <a:spcAft>
                <a:spcPts val="0"/>
              </a:spcAft>
              <a:buSzPts val="2700"/>
              <a:buChar char="•"/>
            </a:pPr>
            <a:r>
              <a:rPr lang="en-GB" sz="2700"/>
              <a:t>“16. We commit to making efforts in international cooperation and taking </a:t>
            </a:r>
            <a:r>
              <a:rPr lang="en-GB" sz="2700">
                <a:highlight>
                  <a:srgbClr val="FFFF00"/>
                </a:highlight>
              </a:rPr>
              <a:t>appropriate measures to enhance beneficial ownership transparency</a:t>
            </a:r>
            <a:r>
              <a:rPr lang="en-GB" sz="2700"/>
              <a:t> by ensuring that adequate, accurate, reliable and timely beneficial ownership information is available and accessible to competent authorities and </a:t>
            </a:r>
            <a:r>
              <a:rPr lang="en-GB" sz="2700">
                <a:highlight>
                  <a:srgbClr val="FFFF00"/>
                </a:highlight>
              </a:rPr>
              <a:t>by promoting beneficial ownership disclosures and transparency, such as through appropriate registries, </a:t>
            </a:r>
            <a:r>
              <a:rPr lang="en-GB" sz="2700"/>
              <a:t>where consistent with the fundamental principles of domestic legal systems and using as a guideline the relevant initiatives of regional, interregional and multilateral organizations against money-laundering.” </a:t>
            </a:r>
            <a:endParaRPr sz="2700"/>
          </a:p>
          <a:p>
            <a:pPr indent="0" lvl="0" marL="0" rtl="0" algn="l">
              <a:lnSpc>
                <a:spcPct val="90000"/>
              </a:lnSpc>
              <a:spcBef>
                <a:spcPts val="1000"/>
              </a:spcBef>
              <a:spcAft>
                <a:spcPts val="0"/>
              </a:spcAft>
              <a:buClr>
                <a:schemeClr val="dk1"/>
              </a:buClr>
              <a:buSzPts val="2800"/>
              <a:buNone/>
            </a:pPr>
            <a:r>
              <a:t/>
            </a:r>
            <a:endParaRPr sz="2700"/>
          </a:p>
          <a:p>
            <a:pPr indent="-50800" lvl="0" marL="228600" rtl="0" algn="l">
              <a:lnSpc>
                <a:spcPct val="90000"/>
              </a:lnSpc>
              <a:spcBef>
                <a:spcPts val="1000"/>
              </a:spcBef>
              <a:spcAft>
                <a:spcPts val="0"/>
              </a:spcAft>
              <a:buClr>
                <a:schemeClr val="dk1"/>
              </a:buClr>
              <a:buSzPts val="2800"/>
              <a:buNone/>
            </a:pPr>
            <a:r>
              <a:t/>
            </a:r>
            <a:endParaRPr sz="2700"/>
          </a:p>
        </p:txBody>
      </p:sp>
      <p:sp>
        <p:nvSpPr>
          <p:cNvPr id="153" name="Google Shape;153;ge0055eddb8_0_9"/>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54" name="Google Shape;154;ge0055eddb8_0_9"/>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e0055eddb8_0_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C0B31"/>
              </a:buClr>
              <a:buSzPts val="4400"/>
              <a:buFont typeface="Calibri"/>
              <a:buNone/>
            </a:pPr>
            <a:r>
              <a:rPr b="1" lang="en-GB">
                <a:solidFill>
                  <a:srgbClr val="9C0B31"/>
                </a:solidFill>
              </a:rPr>
              <a:t>Access to Information	</a:t>
            </a:r>
            <a:endParaRPr b="1">
              <a:solidFill>
                <a:srgbClr val="9C0B31"/>
              </a:solidFill>
            </a:endParaRPr>
          </a:p>
        </p:txBody>
      </p:sp>
      <p:sp>
        <p:nvSpPr>
          <p:cNvPr id="160" name="Google Shape;160;ge0055eddb8_0_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2250" lvl="0" marL="228600" rtl="0" algn="l">
              <a:lnSpc>
                <a:spcPct val="90000"/>
              </a:lnSpc>
              <a:spcBef>
                <a:spcPts val="1000"/>
              </a:spcBef>
              <a:spcAft>
                <a:spcPts val="0"/>
              </a:spcAft>
              <a:buSzPts val="2700"/>
              <a:buChar char="•"/>
            </a:pPr>
            <a:r>
              <a:rPr lang="en-GB" sz="2700"/>
              <a:t>“22. We will respect, </a:t>
            </a:r>
            <a:r>
              <a:rPr lang="en-GB" sz="2700">
                <a:highlight>
                  <a:srgbClr val="FFFF00"/>
                </a:highlight>
              </a:rPr>
              <a:t>promote and protect the freedom to seek, receive, disseminate and publish information concerning corruption, and ensure that the public has effective access to information</a:t>
            </a:r>
            <a:r>
              <a:rPr lang="en-GB" sz="2700"/>
              <a:t>, in accordance with the domestic laws of States. </a:t>
            </a:r>
            <a:r>
              <a:rPr lang="en-GB" sz="2700">
                <a:highlight>
                  <a:srgbClr val="FFFF00"/>
                </a:highlight>
              </a:rPr>
              <a:t>We commit to increasing the transparency of decision-making processes, in accordance with the fundamental principles of domestic law, as a means to prevent and combat corruption and facilitate efficient processes, including by adopting appropriate and necessary procedures or regulations and designating and enhancing bodies responsible for facilitating access to information</a:t>
            </a:r>
            <a:r>
              <a:rPr lang="en-GB" sz="2700"/>
              <a:t>, as well as through the use of digital tools, open data and Internet-based portals to help make information more accessible, with due regard for data protection and privacy rights. ” </a:t>
            </a:r>
            <a:endParaRPr sz="2700"/>
          </a:p>
          <a:p>
            <a:pPr indent="0" lvl="0" marL="0" rtl="0" algn="l">
              <a:lnSpc>
                <a:spcPct val="90000"/>
              </a:lnSpc>
              <a:spcBef>
                <a:spcPts val="1000"/>
              </a:spcBef>
              <a:spcAft>
                <a:spcPts val="0"/>
              </a:spcAft>
              <a:buClr>
                <a:schemeClr val="dk1"/>
              </a:buClr>
              <a:buSzPts val="2800"/>
              <a:buNone/>
            </a:pPr>
            <a:r>
              <a:t/>
            </a:r>
            <a:endParaRPr sz="2700"/>
          </a:p>
          <a:p>
            <a:pPr indent="-50800" lvl="0" marL="228600" rtl="0" algn="l">
              <a:lnSpc>
                <a:spcPct val="90000"/>
              </a:lnSpc>
              <a:spcBef>
                <a:spcPts val="1000"/>
              </a:spcBef>
              <a:spcAft>
                <a:spcPts val="0"/>
              </a:spcAft>
              <a:buClr>
                <a:schemeClr val="dk1"/>
              </a:buClr>
              <a:buSzPts val="2800"/>
              <a:buNone/>
            </a:pPr>
            <a:r>
              <a:t/>
            </a:r>
            <a:endParaRPr sz="2700"/>
          </a:p>
        </p:txBody>
      </p:sp>
      <p:sp>
        <p:nvSpPr>
          <p:cNvPr id="161" name="Google Shape;161;ge0055eddb8_0_17"/>
          <p:cNvSpPr txBox="1"/>
          <p:nvPr/>
        </p:nvSpPr>
        <p:spPr>
          <a:xfrm>
            <a:off x="668685"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uncaccoalition.org</a:t>
            </a:r>
            <a:endParaRPr b="1" i="0" sz="1600" u="none" cap="none" strike="noStrike">
              <a:solidFill>
                <a:srgbClr val="9C0C30"/>
              </a:solidFill>
              <a:latin typeface="Calibri"/>
              <a:ea typeface="Calibri"/>
              <a:cs typeface="Calibri"/>
              <a:sym typeface="Calibri"/>
            </a:endParaRPr>
          </a:p>
        </p:txBody>
      </p:sp>
      <p:sp>
        <p:nvSpPr>
          <p:cNvPr id="162" name="Google Shape;162;ge0055eddb8_0_17"/>
          <p:cNvSpPr txBox="1"/>
          <p:nvPr/>
        </p:nvSpPr>
        <p:spPr>
          <a:xfrm>
            <a:off x="8857456" y="6268867"/>
            <a:ext cx="2656800" cy="338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600"/>
              <a:buFont typeface="Arial"/>
              <a:buNone/>
            </a:pPr>
            <a:r>
              <a:rPr b="1" i="0" lang="en-GB" sz="1600" u="none" cap="none" strike="noStrike">
                <a:solidFill>
                  <a:srgbClr val="9C0C30"/>
                </a:solidFill>
                <a:latin typeface="Calibri"/>
                <a:ea typeface="Calibri"/>
                <a:cs typeface="Calibri"/>
                <a:sym typeface="Calibri"/>
              </a:rPr>
              <a:t>info@uncaccoalition.org</a:t>
            </a:r>
            <a:endParaRPr b="1" i="0" sz="1600" u="none" cap="none" strike="noStrike">
              <a:solidFill>
                <a:srgbClr val="9C0C3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2020-09-17T09:36:40Z</dcterms:created>
  <dc:creator>Mathias Huter</dc:creator>
</cp:coreProperties>
</file>