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2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9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65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6852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46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5489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824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208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03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2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68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61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40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19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03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81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93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F8980-28FF-4EE3-9DEF-22C940CF960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29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80" y="301083"/>
            <a:ext cx="3279483" cy="7296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78780" y="3557025"/>
            <a:ext cx="10113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round –Summer 2018</a:t>
            </a:r>
            <a:endParaRPr lang="en-GB" sz="3200" dirty="0"/>
          </a:p>
        </p:txBody>
      </p:sp>
      <p:sp>
        <p:nvSpPr>
          <p:cNvPr id="2" name="Rectangle 1"/>
          <p:cNvSpPr/>
          <p:nvPr/>
        </p:nvSpPr>
        <p:spPr>
          <a:xfrm>
            <a:off x="278780" y="2726028"/>
            <a:ext cx="114749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i="1" dirty="0">
                <a:solidFill>
                  <a:schemeClr val="accent2">
                    <a:lumMod val="50000"/>
                  </a:schemeClr>
                </a:solidFill>
              </a:rPr>
              <a:t>UNODC SMALL GRANTS SCHEME</a:t>
            </a:r>
          </a:p>
        </p:txBody>
      </p:sp>
    </p:spTree>
    <p:extLst>
      <p:ext uri="{BB962C8B-B14F-4D97-AF65-F5344CB8AC3E}">
        <p14:creationId xmlns:p14="http://schemas.microsoft.com/office/powerpoint/2010/main" val="900629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369631" cy="783771"/>
          </a:xfrm>
        </p:spPr>
        <p:txBody>
          <a:bodyPr>
            <a:noAutofit/>
          </a:bodyPr>
          <a:lstStyle/>
          <a:p>
            <a:r>
              <a:rPr lang="en-US" sz="4200" dirty="0" smtClean="0">
                <a:latin typeface="Arial" panose="020B0604020202020204" pitchFamily="34" charset="0"/>
              </a:rPr>
              <a:t>Next Round of Small Grants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515656"/>
            <a:ext cx="926231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>
                <a:solidFill>
                  <a:schemeClr val="tx1"/>
                </a:solidFill>
              </a:rPr>
              <a:t>In the summer 2018 Six Grants of </a:t>
            </a:r>
            <a:r>
              <a:rPr lang="en-GB" sz="3200" b="1" dirty="0" smtClean="0">
                <a:solidFill>
                  <a:schemeClr val="tx1"/>
                </a:solidFill>
              </a:rPr>
              <a:t>USD 5000 </a:t>
            </a:r>
            <a:br>
              <a:rPr lang="en-GB" sz="3200" b="1" dirty="0" smtClean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tx1"/>
                </a:solidFill>
              </a:rPr>
              <a:t>will be distributed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>
                <a:solidFill>
                  <a:schemeClr val="tx1"/>
                </a:solidFill>
              </a:rPr>
              <a:t>Send you </a:t>
            </a:r>
            <a:r>
              <a:rPr lang="en-GB" sz="3200" smtClean="0">
                <a:solidFill>
                  <a:schemeClr val="tx1"/>
                </a:solidFill>
              </a:rPr>
              <a:t>applications </a:t>
            </a:r>
            <a:r>
              <a:rPr lang="en-GB" sz="3200" smtClean="0">
                <a:solidFill>
                  <a:schemeClr val="tx1"/>
                </a:solidFill>
              </a:rPr>
              <a:t>to: </a:t>
            </a:r>
            <a:r>
              <a:rPr lang="en-GB" sz="3200" b="1" dirty="0" smtClean="0">
                <a:solidFill>
                  <a:schemeClr val="tx1"/>
                </a:solidFill>
              </a:rPr>
              <a:t>unodc-ngounit@un.org</a:t>
            </a:r>
            <a:endParaRPr lang="en-GB" sz="32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557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60021"/>
          </a:xfrm>
        </p:spPr>
        <p:txBody>
          <a:bodyPr>
            <a:normAutofit/>
          </a:bodyPr>
          <a:lstStyle/>
          <a:p>
            <a:r>
              <a:rPr lang="en-US" altLang="en-US" sz="4200" dirty="0"/>
              <a:t>How to contact us: 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503781"/>
            <a:ext cx="8573544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400" b="1" dirty="0" smtClean="0">
                <a:solidFill>
                  <a:schemeClr val="tx1"/>
                </a:solidFill>
              </a:rPr>
              <a:t>Civil Society Team 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>
                <a:solidFill>
                  <a:schemeClr val="tx1"/>
                </a:solidFill>
              </a:rPr>
              <a:t>unodc-ngounit@un.org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>
                <a:solidFill>
                  <a:schemeClr val="tx1"/>
                </a:solidFill>
              </a:rPr>
              <a:t>+43 1 </a:t>
            </a:r>
            <a:r>
              <a:rPr lang="en-GB" sz="3200" dirty="0" smtClean="0">
                <a:solidFill>
                  <a:schemeClr val="tx1"/>
                </a:solidFill>
              </a:rPr>
              <a:t>26060-5582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tx1"/>
                </a:solidFill>
              </a:rPr>
              <a:t/>
            </a:r>
            <a:br>
              <a:rPr lang="en-GB" sz="3200" dirty="0" smtClean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accent1"/>
                </a:solidFill>
              </a:rPr>
              <a:t>_______________________________________</a:t>
            </a:r>
            <a:r>
              <a:rPr lang="en-GB" sz="3200" dirty="0" smtClean="0">
                <a:solidFill>
                  <a:schemeClr val="tx1"/>
                </a:solidFill>
              </a:rPr>
              <a:t/>
            </a:r>
            <a:br>
              <a:rPr lang="en-GB" sz="3200" dirty="0" smtClean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tx1"/>
                </a:solidFill>
              </a:rPr>
              <a:t>			</a:t>
            </a:r>
            <a:r>
              <a:rPr lang="en-GB" sz="3200" b="1" dirty="0" smtClean="0">
                <a:solidFill>
                  <a:schemeClr val="tx1"/>
                </a:solidFill>
              </a:rPr>
              <a:t>Thank you for </a:t>
            </a:r>
            <a:r>
              <a:rPr lang="en-GB" sz="3200" b="1" dirty="0" smtClean="0">
                <a:solidFill>
                  <a:schemeClr val="tx1"/>
                </a:solidFill>
              </a:rPr>
              <a:t>your </a:t>
            </a:r>
            <a:r>
              <a:rPr lang="en-GB" sz="3200" b="1" dirty="0" smtClean="0">
                <a:solidFill>
                  <a:schemeClr val="tx1"/>
                </a:solidFill>
              </a:rPr>
              <a:t>attention! 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8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34"/>
            <a:ext cx="9452758" cy="932826"/>
          </a:xfrm>
        </p:spPr>
        <p:txBody>
          <a:bodyPr>
            <a:normAutofit/>
          </a:bodyPr>
          <a:lstStyle/>
          <a:p>
            <a:r>
              <a:rPr lang="en-GB" sz="4800" dirty="0" smtClean="0"/>
              <a:t>UNODC Small Grants Scheme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3" y="1264003"/>
            <a:ext cx="9452758" cy="3022989"/>
          </a:xfrm>
          <a:ln>
            <a:noFill/>
          </a:ln>
          <a:effectLst/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GB" sz="2800" dirty="0" smtClean="0">
                <a:ln w="0"/>
                <a:solidFill>
                  <a:schemeClr val="tx1"/>
                </a:solidFill>
              </a:rPr>
              <a:t>Small </a:t>
            </a:r>
            <a:r>
              <a:rPr lang="en-GB" sz="2800" dirty="0">
                <a:ln w="0"/>
                <a:solidFill>
                  <a:schemeClr val="tx1"/>
                </a:solidFill>
              </a:rPr>
              <a:t>G</a:t>
            </a:r>
            <a:r>
              <a:rPr lang="en-GB" sz="2800" dirty="0" smtClean="0">
                <a:ln w="0"/>
                <a:solidFill>
                  <a:schemeClr val="tx1"/>
                </a:solidFill>
              </a:rPr>
              <a:t>rants aim at assisting Civil Society Organizations in their engagement with the private sector in anti-corruption </a:t>
            </a:r>
            <a:r>
              <a:rPr lang="en-GB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marL="0" indent="0">
              <a:buNone/>
              <a:defRPr/>
            </a:pPr>
            <a:endParaRPr lang="en-GB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GB" sz="2800" dirty="0">
                <a:solidFill>
                  <a:schemeClr val="tx1"/>
                </a:solidFill>
              </a:rPr>
              <a:t>R</a:t>
            </a:r>
            <a:r>
              <a:rPr lang="en-GB" sz="2800" dirty="0" smtClean="0">
                <a:solidFill>
                  <a:schemeClr val="tx1"/>
                </a:solidFill>
              </a:rPr>
              <a:t>aise </a:t>
            </a:r>
            <a:r>
              <a:rPr lang="en-GB" sz="2800" dirty="0">
                <a:solidFill>
                  <a:schemeClr val="tx1"/>
                </a:solidFill>
              </a:rPr>
              <a:t>awareness among businesses about the UNCAC and its application at the local </a:t>
            </a:r>
            <a:r>
              <a:rPr lang="en-GB" sz="2800" dirty="0" smtClean="0">
                <a:solidFill>
                  <a:schemeClr val="tx1"/>
                </a:solidFill>
              </a:rPr>
              <a:t>level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GB" sz="2800" dirty="0">
              <a:ln w="0"/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GB" sz="2800" dirty="0">
              <a:ln w="0"/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GB" sz="2800" dirty="0" smtClean="0">
              <a:ln w="0"/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GB" sz="2800" dirty="0" smtClean="0">
              <a:ln w="0"/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GB" sz="2400" dirty="0">
              <a:ln w="0"/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3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2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12519"/>
          </a:xfrm>
        </p:spPr>
        <p:txBody>
          <a:bodyPr>
            <a:normAutofit fontScale="90000"/>
          </a:bodyPr>
          <a:lstStyle/>
          <a:p>
            <a:r>
              <a:rPr lang="de-AT" altLang="en-US" sz="4700" dirty="0" smtClean="0"/>
              <a:t>Criterias</a:t>
            </a:r>
            <a:r>
              <a:rPr lang="de-AT" altLang="en-US" sz="4800" dirty="0" smtClean="0"/>
              <a:t> </a:t>
            </a:r>
            <a:r>
              <a:rPr lang="de-AT" altLang="en-US" sz="4800" dirty="0"/>
              <a:t>for CSO selection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172951"/>
            <a:ext cx="8596668" cy="4461944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sz="2800" dirty="0" smtClean="0"/>
              <a:t>CSOs </a:t>
            </a:r>
            <a:r>
              <a:rPr lang="en-GB" sz="2800" dirty="0"/>
              <a:t>based in </a:t>
            </a:r>
            <a:r>
              <a:rPr lang="en-GB" sz="2800" dirty="0" smtClean="0"/>
              <a:t>Africa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GB" sz="2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sz="2800" dirty="0"/>
              <a:t>Experience in </a:t>
            </a:r>
            <a:r>
              <a:rPr lang="en-US" sz="2800" dirty="0"/>
              <a:t>monitoring activities, conducting legal </a:t>
            </a:r>
            <a:r>
              <a:rPr lang="en-US" sz="2800" dirty="0" smtClean="0"/>
              <a:t>analysis</a:t>
            </a:r>
            <a:r>
              <a:rPr lang="en-US" sz="2800" dirty="0"/>
              <a:t>, drafting reports, and working with </a:t>
            </a:r>
            <a:r>
              <a:rPr lang="en-US" sz="2800" dirty="0" smtClean="0"/>
              <a:t>the </a:t>
            </a:r>
            <a:r>
              <a:rPr lang="en-US" sz="2800" dirty="0"/>
              <a:t>private sector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Advocacy </a:t>
            </a:r>
            <a:r>
              <a:rPr lang="en-US" sz="2800" dirty="0"/>
              <a:t>experience in sectorial industries (e.g. </a:t>
            </a:r>
            <a:r>
              <a:rPr lang="en-US" sz="2800" dirty="0" smtClean="0"/>
              <a:t>extractive </a:t>
            </a:r>
            <a:r>
              <a:rPr lang="en-US" sz="2800" dirty="0"/>
              <a:t>industries, construction industry, financial sector, etc.)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Organization’s potential to make useful contributions </a:t>
            </a:r>
            <a:r>
              <a:rPr lang="en-US" sz="2800" dirty="0" smtClean="0"/>
              <a:t>to </a:t>
            </a:r>
            <a:r>
              <a:rPr lang="en-US" sz="2800" dirty="0"/>
              <a:t>the review process and country/regional follow-up activities</a:t>
            </a:r>
            <a:r>
              <a:rPr lang="en-GB" sz="2800" dirty="0"/>
              <a:t> 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2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653143"/>
          </a:xfrm>
        </p:spPr>
        <p:txBody>
          <a:bodyPr>
            <a:noAutofit/>
          </a:bodyPr>
          <a:lstStyle/>
          <a:p>
            <a:r>
              <a:rPr lang="es-MX" altLang="en-US" sz="4200" dirty="0" err="1" smtClean="0">
                <a:latin typeface="Arial" panose="020B0604020202020204" pitchFamily="34" charset="0"/>
              </a:rPr>
              <a:t>Why</a:t>
            </a:r>
            <a:r>
              <a:rPr lang="es-MX" altLang="en-US" sz="4200" dirty="0" smtClean="0">
                <a:latin typeface="Arial" panose="020B0604020202020204" pitchFamily="34" charset="0"/>
              </a:rPr>
              <a:t> </a:t>
            </a:r>
            <a:r>
              <a:rPr lang="es-MX" altLang="en-US" sz="4200" dirty="0" err="1"/>
              <a:t>partner</a:t>
            </a:r>
            <a:r>
              <a:rPr lang="es-MX" altLang="en-US" sz="4200" dirty="0">
                <a:latin typeface="Arial" panose="020B0604020202020204" pitchFamily="34" charset="0"/>
              </a:rPr>
              <a:t> </a:t>
            </a:r>
            <a:r>
              <a:rPr lang="es-MX" altLang="en-US" sz="4200" dirty="0" err="1">
                <a:latin typeface="Arial" panose="020B0604020202020204" pitchFamily="34" charset="0"/>
              </a:rPr>
              <a:t>with</a:t>
            </a:r>
            <a:r>
              <a:rPr lang="es-MX" altLang="en-US" sz="4200" dirty="0">
                <a:latin typeface="Arial" panose="020B0604020202020204" pitchFamily="34" charset="0"/>
              </a:rPr>
              <a:t> </a:t>
            </a:r>
            <a:r>
              <a:rPr lang="es-MX" altLang="en-US" sz="4200" dirty="0" smtClean="0">
                <a:latin typeface="Arial" panose="020B0604020202020204" pitchFamily="34" charset="0"/>
              </a:rPr>
              <a:t>the private sector ?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004293"/>
            <a:ext cx="8580784" cy="477203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altLang="en-US" sz="3000" dirty="0">
                <a:latin typeface="+mj-lt"/>
              </a:rPr>
              <a:t>Private sector accounts for about 60% of the GDP globally </a:t>
            </a:r>
            <a:endParaRPr lang="es-MX" altLang="en-US" sz="3000" dirty="0" smtClean="0">
              <a:latin typeface="+mj-lt"/>
            </a:endParaRPr>
          </a:p>
          <a:p>
            <a:pPr marL="0" indent="0">
              <a:buNone/>
            </a:pPr>
            <a:endParaRPr lang="es-MX" altLang="en-US" sz="30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altLang="en-US" sz="3000" dirty="0">
                <a:latin typeface="+mj-lt"/>
              </a:rPr>
              <a:t>About 10% of private sector companies are MNCs and their sales are worth US $31 trillion – 90% are </a:t>
            </a:r>
            <a:r>
              <a:rPr lang="es-MX" altLang="en-US" sz="3000" dirty="0" smtClean="0">
                <a:latin typeface="+mj-lt"/>
              </a:rPr>
              <a:t>SMEs</a:t>
            </a:r>
          </a:p>
          <a:p>
            <a:pPr marL="0" indent="0">
              <a:buNone/>
            </a:pPr>
            <a:endParaRPr lang="es-MX" altLang="en-US" sz="30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altLang="en-US" sz="3000" dirty="0">
                <a:latin typeface="+mj-lt"/>
              </a:rPr>
              <a:t>Private sector is increasingly providing services that were previously provided by the S</a:t>
            </a:r>
            <a:r>
              <a:rPr lang="es-MX" altLang="en-US" sz="3000" dirty="0" smtClean="0">
                <a:latin typeface="+mj-lt"/>
              </a:rPr>
              <a:t>tate</a:t>
            </a:r>
          </a:p>
          <a:p>
            <a:pPr marL="0" indent="0">
              <a:buNone/>
            </a:pPr>
            <a:endParaRPr lang="es-MX" altLang="en-US" sz="30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altLang="en-US" sz="3000" dirty="0">
                <a:latin typeface="+mj-lt"/>
              </a:rPr>
              <a:t>Actors of </a:t>
            </a:r>
            <a:r>
              <a:rPr lang="es-MX" altLang="en-US" sz="3000" dirty="0" err="1" smtClean="0">
                <a:latin typeface="+mj-lt"/>
              </a:rPr>
              <a:t>private</a:t>
            </a:r>
            <a:r>
              <a:rPr lang="es-MX" altLang="en-US" sz="3000" dirty="0" smtClean="0">
                <a:latin typeface="+mj-lt"/>
              </a:rPr>
              <a:t> </a:t>
            </a:r>
            <a:r>
              <a:rPr lang="es-MX" altLang="en-US" sz="3000" dirty="0">
                <a:latin typeface="+mj-lt"/>
              </a:rPr>
              <a:t>sector are not only victims of corruption but part of </a:t>
            </a:r>
            <a:r>
              <a:rPr lang="es-MX" altLang="en-US" sz="3000" b="1" dirty="0">
                <a:solidFill>
                  <a:schemeClr val="tx1"/>
                </a:solidFill>
                <a:latin typeface="+mj-lt"/>
              </a:rPr>
              <a:t>the solution</a:t>
            </a:r>
            <a:endParaRPr lang="en-US" altLang="en-US" sz="3000" b="1" dirty="0">
              <a:solidFill>
                <a:schemeClr val="tx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53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320800"/>
          </a:xfrm>
        </p:spPr>
        <p:txBody>
          <a:bodyPr>
            <a:normAutofit fontScale="90000"/>
          </a:bodyPr>
          <a:lstStyle/>
          <a:p>
            <a:r>
              <a:rPr lang="en-US" altLang="en-US" sz="4200" dirty="0"/>
              <a:t>Why CSOs should encourage SMEs to work on UNCAC</a:t>
            </a:r>
            <a:r>
              <a:rPr lang="es-MX" altLang="en-US" sz="4700" dirty="0"/>
              <a:t>?</a:t>
            </a:r>
            <a:endParaRPr lang="en-GB" sz="4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523352"/>
            <a:ext cx="9528637" cy="474363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altLang="en-US" sz="2800" dirty="0" err="1">
                <a:latin typeface="+mj-lt"/>
              </a:rPr>
              <a:t>Existence</a:t>
            </a:r>
            <a:r>
              <a:rPr lang="es-MX" altLang="en-US" sz="2800" dirty="0">
                <a:latin typeface="+mj-lt"/>
              </a:rPr>
              <a:t> of a </a:t>
            </a:r>
            <a:r>
              <a:rPr lang="es-MX" altLang="en-US" sz="2800" dirty="0" err="1">
                <a:latin typeface="+mj-lt"/>
              </a:rPr>
              <a:t>number</a:t>
            </a:r>
            <a:r>
              <a:rPr lang="es-MX" altLang="en-US" sz="2800" dirty="0">
                <a:latin typeface="+mj-lt"/>
              </a:rPr>
              <a:t> of global </a:t>
            </a:r>
            <a:r>
              <a:rPr lang="es-MX" altLang="en-US" sz="2800" dirty="0" err="1">
                <a:latin typeface="+mj-lt"/>
              </a:rPr>
              <a:t>initiatives</a:t>
            </a:r>
            <a:r>
              <a:rPr lang="es-MX" altLang="en-US" sz="2800" dirty="0">
                <a:latin typeface="+mj-lt"/>
              </a:rPr>
              <a:t> and </a:t>
            </a:r>
            <a:r>
              <a:rPr lang="es-MX" altLang="en-US" sz="2800" dirty="0" err="1">
                <a:latin typeface="+mj-lt"/>
              </a:rPr>
              <a:t>compliance</a:t>
            </a:r>
            <a:r>
              <a:rPr lang="es-MX" altLang="en-US" sz="2800" dirty="0">
                <a:latin typeface="+mj-lt"/>
              </a:rPr>
              <a:t> </a:t>
            </a:r>
            <a:r>
              <a:rPr lang="es-MX" altLang="en-US" sz="2800" dirty="0" err="1">
                <a:latin typeface="+mj-lt"/>
              </a:rPr>
              <a:t>programmes</a:t>
            </a:r>
            <a:r>
              <a:rPr lang="es-MX" altLang="en-US" sz="2800" dirty="0">
                <a:latin typeface="+mj-lt"/>
              </a:rPr>
              <a:t> that </a:t>
            </a:r>
            <a:r>
              <a:rPr lang="es-MX" altLang="en-US" sz="2800" dirty="0" err="1">
                <a:latin typeface="+mj-lt"/>
              </a:rPr>
              <a:t>partner</a:t>
            </a:r>
            <a:r>
              <a:rPr lang="es-MX" altLang="en-US" sz="2800" dirty="0">
                <a:latin typeface="+mj-lt"/>
              </a:rPr>
              <a:t> </a:t>
            </a:r>
            <a:r>
              <a:rPr lang="es-MX" altLang="en-US" sz="2800" dirty="0" err="1">
                <a:latin typeface="+mj-lt"/>
              </a:rPr>
              <a:t>with</a:t>
            </a:r>
            <a:r>
              <a:rPr lang="es-MX" altLang="en-US" sz="2800" dirty="0">
                <a:latin typeface="+mj-lt"/>
              </a:rPr>
              <a:t> MNCs (</a:t>
            </a:r>
            <a:r>
              <a:rPr lang="es-MX" altLang="en-US" sz="2800" dirty="0" err="1">
                <a:latin typeface="+mj-lt"/>
              </a:rPr>
              <a:t>e.g</a:t>
            </a:r>
            <a:r>
              <a:rPr lang="es-MX" altLang="en-US" sz="2800" dirty="0">
                <a:latin typeface="+mj-lt"/>
              </a:rPr>
              <a:t>. UN Global Compact, EITI, GSCP</a:t>
            </a:r>
            <a:r>
              <a:rPr lang="es-MX" altLang="en-US" sz="2800" dirty="0" smtClean="0">
                <a:latin typeface="+mj-lt"/>
              </a:rPr>
              <a:t>)</a:t>
            </a:r>
          </a:p>
          <a:p>
            <a:pPr marL="0" indent="0">
              <a:buNone/>
            </a:pPr>
            <a:endParaRPr lang="es-MX" altLang="en-US" sz="28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altLang="en-US" sz="2800" dirty="0">
                <a:latin typeface="+mj-lt"/>
              </a:rPr>
              <a:t>A </a:t>
            </a:r>
            <a:r>
              <a:rPr lang="es-MX" altLang="en-US" sz="2800" dirty="0" err="1">
                <a:latin typeface="+mj-lt"/>
              </a:rPr>
              <a:t>need</a:t>
            </a:r>
            <a:r>
              <a:rPr lang="es-MX" altLang="en-US" sz="2800" dirty="0">
                <a:latin typeface="+mj-lt"/>
              </a:rPr>
              <a:t> to </a:t>
            </a:r>
            <a:r>
              <a:rPr lang="es-MX" altLang="en-US" sz="2800" dirty="0" err="1">
                <a:latin typeface="+mj-lt"/>
              </a:rPr>
              <a:t>engage</a:t>
            </a:r>
            <a:r>
              <a:rPr lang="es-MX" altLang="en-US" sz="2800" dirty="0">
                <a:latin typeface="+mj-lt"/>
              </a:rPr>
              <a:t> </a:t>
            </a:r>
            <a:r>
              <a:rPr lang="es-MX" altLang="en-US" sz="2800" dirty="0" err="1">
                <a:latin typeface="+mj-lt"/>
              </a:rPr>
              <a:t>with</a:t>
            </a:r>
            <a:r>
              <a:rPr lang="es-MX" altLang="en-US" sz="2800" dirty="0">
                <a:latin typeface="+mj-lt"/>
              </a:rPr>
              <a:t> SMEs at local </a:t>
            </a:r>
            <a:r>
              <a:rPr lang="es-MX" altLang="en-US" sz="2800" dirty="0" err="1">
                <a:latin typeface="+mj-lt"/>
              </a:rPr>
              <a:t>level</a:t>
            </a:r>
            <a:r>
              <a:rPr lang="es-MX" altLang="en-US" sz="2800" dirty="0">
                <a:latin typeface="+mj-lt"/>
              </a:rPr>
              <a:t> as </a:t>
            </a:r>
            <a:r>
              <a:rPr lang="es-MX" altLang="en-US" sz="2800" dirty="0" err="1">
                <a:latin typeface="+mj-lt"/>
              </a:rPr>
              <a:t>they</a:t>
            </a:r>
            <a:r>
              <a:rPr lang="es-MX" altLang="en-US" sz="2800" dirty="0">
                <a:latin typeface="+mj-lt"/>
              </a:rPr>
              <a:t> </a:t>
            </a:r>
            <a:r>
              <a:rPr lang="es-MX" altLang="en-US" sz="2800" dirty="0" err="1">
                <a:latin typeface="+mj-lt"/>
              </a:rPr>
              <a:t>represent</a:t>
            </a:r>
            <a:r>
              <a:rPr lang="es-MX" altLang="en-US" sz="2800" dirty="0">
                <a:latin typeface="+mj-lt"/>
              </a:rPr>
              <a:t> 90% of </a:t>
            </a:r>
            <a:r>
              <a:rPr lang="es-MX" altLang="en-US" sz="2800" dirty="0" err="1">
                <a:latin typeface="+mj-lt"/>
              </a:rPr>
              <a:t>gobal</a:t>
            </a:r>
            <a:r>
              <a:rPr lang="es-MX" altLang="en-US" sz="2800" dirty="0">
                <a:latin typeface="+mj-lt"/>
              </a:rPr>
              <a:t> </a:t>
            </a:r>
            <a:r>
              <a:rPr lang="es-MX" altLang="en-US" sz="2800" dirty="0" err="1">
                <a:latin typeface="+mj-lt"/>
              </a:rPr>
              <a:t>economy</a:t>
            </a:r>
            <a:r>
              <a:rPr lang="es-MX" altLang="en-US" sz="2800" dirty="0">
                <a:latin typeface="+mj-lt"/>
              </a:rPr>
              <a:t> and are more </a:t>
            </a:r>
            <a:r>
              <a:rPr lang="es-MX" altLang="en-US" sz="2800" dirty="0" err="1">
                <a:latin typeface="+mj-lt"/>
              </a:rPr>
              <a:t>difficult</a:t>
            </a:r>
            <a:r>
              <a:rPr lang="es-MX" altLang="en-US" sz="2800" dirty="0">
                <a:latin typeface="+mj-lt"/>
              </a:rPr>
              <a:t> to </a:t>
            </a:r>
            <a:r>
              <a:rPr lang="es-MX" altLang="en-US" sz="2800" dirty="0" err="1" smtClean="0">
                <a:latin typeface="+mj-lt"/>
              </a:rPr>
              <a:t>reach</a:t>
            </a:r>
            <a:endParaRPr lang="es-MX" altLang="en-US" sz="2800" dirty="0" smtClean="0">
              <a:latin typeface="+mj-lt"/>
            </a:endParaRPr>
          </a:p>
          <a:p>
            <a:pPr marL="0" indent="0">
              <a:buNone/>
            </a:pPr>
            <a:endParaRPr lang="es-MX" altLang="en-US" sz="28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altLang="en-US" sz="2800" dirty="0" err="1">
                <a:latin typeface="+mj-lt"/>
              </a:rPr>
              <a:t>CSOs</a:t>
            </a:r>
            <a:r>
              <a:rPr lang="es-MX" altLang="en-US" sz="2800" dirty="0">
                <a:latin typeface="+mj-lt"/>
              </a:rPr>
              <a:t> are part of the local </a:t>
            </a:r>
            <a:r>
              <a:rPr lang="es-MX" altLang="en-US" sz="2800" dirty="0" err="1">
                <a:latin typeface="+mj-lt"/>
              </a:rPr>
              <a:t>community</a:t>
            </a:r>
            <a:r>
              <a:rPr lang="es-MX" altLang="en-US" sz="2800" dirty="0">
                <a:latin typeface="+mj-lt"/>
              </a:rPr>
              <a:t> and </a:t>
            </a:r>
            <a:r>
              <a:rPr lang="es-MX" altLang="en-US" sz="2800" dirty="0" err="1">
                <a:latin typeface="+mj-lt"/>
              </a:rPr>
              <a:t>potential</a:t>
            </a:r>
            <a:r>
              <a:rPr lang="es-MX" altLang="en-US" sz="2800" dirty="0">
                <a:latin typeface="+mj-lt"/>
              </a:rPr>
              <a:t> </a:t>
            </a:r>
            <a:r>
              <a:rPr lang="es-MX" altLang="en-US" sz="2800" dirty="0" err="1">
                <a:latin typeface="+mj-lt"/>
              </a:rPr>
              <a:t>clients</a:t>
            </a:r>
            <a:r>
              <a:rPr lang="es-MX" altLang="en-US" sz="2800" dirty="0">
                <a:latin typeface="+mj-lt"/>
              </a:rPr>
              <a:t> of </a:t>
            </a:r>
            <a:r>
              <a:rPr lang="es-MX" altLang="en-US" sz="2800" dirty="0" smtClean="0">
                <a:latin typeface="+mj-lt"/>
              </a:rPr>
              <a:t>SMEs</a:t>
            </a:r>
          </a:p>
          <a:p>
            <a:pPr marL="0" indent="0">
              <a:buNone/>
            </a:pPr>
            <a:endParaRPr lang="es-MX" altLang="en-US" sz="28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altLang="en-US" sz="2800" dirty="0" err="1">
                <a:latin typeface="+mj-lt"/>
              </a:rPr>
              <a:t>CSOs</a:t>
            </a:r>
            <a:r>
              <a:rPr lang="es-MX" altLang="en-US" sz="2800" dirty="0">
                <a:latin typeface="+mj-lt"/>
              </a:rPr>
              <a:t> can play </a:t>
            </a:r>
            <a:r>
              <a:rPr lang="es-MX" altLang="en-US" sz="2800" dirty="0" err="1">
                <a:latin typeface="+mj-lt"/>
              </a:rPr>
              <a:t>an</a:t>
            </a:r>
            <a:r>
              <a:rPr lang="es-MX" altLang="en-US" sz="2800" dirty="0">
                <a:latin typeface="+mj-lt"/>
              </a:rPr>
              <a:t> important role in </a:t>
            </a:r>
            <a:r>
              <a:rPr lang="es-MX" altLang="en-US" sz="2800" dirty="0" err="1">
                <a:latin typeface="+mj-lt"/>
              </a:rPr>
              <a:t>engaging</a:t>
            </a:r>
            <a:r>
              <a:rPr lang="es-MX" altLang="en-US" sz="2800" dirty="0">
                <a:latin typeface="+mj-lt"/>
              </a:rPr>
              <a:t> SMEs </a:t>
            </a:r>
            <a:r>
              <a:rPr lang="es-MX" altLang="en-US" sz="2800" dirty="0" err="1">
                <a:latin typeface="+mj-lt"/>
              </a:rPr>
              <a:t>on</a:t>
            </a:r>
            <a:r>
              <a:rPr lang="es-MX" altLang="en-US" sz="2800" dirty="0">
                <a:latin typeface="+mj-lt"/>
              </a:rPr>
              <a:t> the implementation and monitoring of UNCAC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68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8596668" cy="700645"/>
          </a:xfrm>
        </p:spPr>
        <p:txBody>
          <a:bodyPr>
            <a:normAutofit fontScale="90000"/>
          </a:bodyPr>
          <a:lstStyle/>
          <a:p>
            <a:r>
              <a:rPr lang="en-GB" sz="4200" dirty="0" smtClean="0"/>
              <a:t>Grant Scheme Achievements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474093"/>
            <a:ext cx="8596668" cy="388077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/>
              <a:t>E</a:t>
            </a:r>
            <a:r>
              <a:rPr lang="en-GB" sz="2800" dirty="0" smtClean="0"/>
              <a:t>mpower </a:t>
            </a:r>
            <a:r>
              <a:rPr lang="en-GB" sz="2800" dirty="0"/>
              <a:t>CSOs to engage SMEs in the implementation of </a:t>
            </a:r>
            <a:r>
              <a:rPr lang="en-GB" sz="2800" dirty="0" smtClean="0"/>
              <a:t>UNCAC</a:t>
            </a:r>
          </a:p>
          <a:p>
            <a:pPr marL="0" indent="0">
              <a:buNone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/>
              <a:t>I</a:t>
            </a:r>
            <a:r>
              <a:rPr lang="en-GB" sz="2800" dirty="0" smtClean="0"/>
              <a:t>nvolved </a:t>
            </a:r>
            <a:r>
              <a:rPr lang="en-GB" sz="2800" dirty="0"/>
              <a:t>marginalized groups such as women, disabled and indigenous </a:t>
            </a:r>
            <a:r>
              <a:rPr lang="en-GB" sz="2800" dirty="0" smtClean="0"/>
              <a:t>people</a:t>
            </a:r>
          </a:p>
          <a:p>
            <a:pPr marL="0" indent="0">
              <a:buNone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/>
              <a:t>C</a:t>
            </a:r>
            <a:r>
              <a:rPr lang="en-GB" sz="2800" dirty="0" smtClean="0"/>
              <a:t>reated </a:t>
            </a:r>
            <a:r>
              <a:rPr lang="en-GB" sz="2800" dirty="0"/>
              <a:t>local mechanisms such as action plans and business networks to combat </a:t>
            </a:r>
            <a:r>
              <a:rPr lang="en-GB" sz="2800" dirty="0" smtClean="0"/>
              <a:t>corruption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75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76894"/>
          </a:xfrm>
        </p:spPr>
        <p:txBody>
          <a:bodyPr>
            <a:noAutofit/>
          </a:bodyPr>
          <a:lstStyle/>
          <a:p>
            <a:r>
              <a:rPr lang="de-AT" altLang="en-US" sz="4200" dirty="0" smtClean="0"/>
              <a:t>Small Grant </a:t>
            </a:r>
            <a:r>
              <a:rPr lang="de-AT" altLang="en-US" sz="4200" dirty="0"/>
              <a:t>R</a:t>
            </a:r>
            <a:r>
              <a:rPr lang="de-AT" altLang="en-US" sz="4200" dirty="0" smtClean="0"/>
              <a:t>ecipients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462219"/>
            <a:ext cx="6035893" cy="43923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26 CSOs from 16 countries supported in the first 4 rounds since 2012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In the last round (15 July – 15 November 2015) 9 CSOs from 8 countries have been selected: </a:t>
            </a:r>
            <a:br>
              <a:rPr lang="en-GB" sz="2400" dirty="0" smtClean="0"/>
            </a:br>
            <a:r>
              <a:rPr lang="en-GB" sz="2400" dirty="0" smtClean="0"/>
              <a:t>Benin - Cameroon – Kenya – Madagascar Rwanda – Senegal – Togo – Uganda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050" y="1205140"/>
            <a:ext cx="3166629" cy="31633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020916" y="4248528"/>
            <a:ext cx="514763" cy="2853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369050" y="3402604"/>
            <a:ext cx="118547" cy="145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24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236530" cy="247006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de-DE" altLang="en-US" sz="4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Success </a:t>
            </a:r>
            <a:r>
              <a:rPr lang="de-DE" altLang="en-US" sz="4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Stor</a:t>
            </a:r>
            <a:r>
              <a:rPr lang="en-US" altLang="en-US" sz="4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y: </a:t>
            </a:r>
            <a:endParaRPr lang="en-GB" sz="42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1704" y="2821197"/>
            <a:ext cx="9179184" cy="299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Objective: </a:t>
            </a:r>
            <a:r>
              <a:rPr lang="en-US" sz="2000" dirty="0"/>
              <a:t>Enhance social accountability and empower small and medium sized enterprises to combat corruption through intensive workshops and self-help groups at grassroots level.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Outcome: </a:t>
            </a:r>
            <a:r>
              <a:rPr lang="en-US" sz="2000" dirty="0" smtClean="0"/>
              <a:t>Practical instrument in the form of the proposed </a:t>
            </a:r>
            <a:r>
              <a:rPr lang="en-US" sz="2000" b="1" dirty="0" err="1"/>
              <a:t>Vihiga</a:t>
            </a:r>
            <a:r>
              <a:rPr lang="en-US" sz="2000" b="1" dirty="0"/>
              <a:t> County </a:t>
            </a:r>
            <a:r>
              <a:rPr lang="en-US" sz="2000" b="1" dirty="0" smtClean="0"/>
              <a:t>Anti-Corruption </a:t>
            </a:r>
            <a:r>
              <a:rPr lang="en-US" sz="2000" b="1" dirty="0"/>
              <a:t>Policy</a:t>
            </a:r>
            <a:r>
              <a:rPr lang="en-US" sz="2000" dirty="0"/>
              <a:t>, to be led by </a:t>
            </a:r>
            <a:r>
              <a:rPr lang="en-US" sz="2000" dirty="0" smtClean="0"/>
              <a:t>CPDA,  </a:t>
            </a:r>
            <a:r>
              <a:rPr lang="en-US" sz="2000" dirty="0"/>
              <a:t>as an instrument to check and combat corruption in </a:t>
            </a:r>
            <a:r>
              <a:rPr lang="en-US" sz="2000" dirty="0" err="1"/>
              <a:t>Vihiga</a:t>
            </a:r>
            <a:r>
              <a:rPr lang="en-US" sz="2000" dirty="0"/>
              <a:t> and therefore offer a best practice to other countries in the </a:t>
            </a:r>
            <a:r>
              <a:rPr lang="en-US" sz="2000" dirty="0" smtClean="0"/>
              <a:t>region.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0" y="1057115"/>
            <a:ext cx="9630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Christian Partners Development Agency (CPDA) – Kenya</a:t>
            </a:r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44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117778" cy="192380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de-DE" altLang="en-US" sz="4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Success Stor</a:t>
            </a:r>
            <a:r>
              <a:rPr lang="en-US" altLang="en-US" sz="4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y: </a:t>
            </a:r>
            <a:r>
              <a:rPr lang="en-US" altLang="en-US" sz="47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/>
            </a:r>
            <a:br>
              <a:rPr lang="en-US" altLang="en-US" sz="4700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en-US" alt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altLang="en-US" sz="47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/>
            </a:r>
            <a:br>
              <a:rPr lang="en-US" altLang="en-US" sz="47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en-GB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Transparency International-Madagascar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</a:t>
            </a:r>
            <a:r>
              <a:rPr lang="en-GB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TI-IM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)</a:t>
            </a:r>
            <a:endParaRPr lang="en-GB" sz="42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1704" y="2176557"/>
            <a:ext cx="9179184" cy="36990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Objective: </a:t>
            </a:r>
            <a:r>
              <a:rPr lang="en-US" sz="2000" dirty="0"/>
              <a:t>engage the private sector in the implementation of the UNCAC. </a:t>
            </a:r>
            <a:endParaRPr lang="en-US" sz="2000" dirty="0" smtClean="0"/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organize sensitization workshop for 500 </a:t>
            </a:r>
            <a:r>
              <a:rPr lang="en-US" sz="2000" dirty="0" smtClean="0"/>
              <a:t>SMEs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create a platform for dialogue between SMEs and public </a:t>
            </a:r>
            <a:r>
              <a:rPr lang="en-US" sz="2000" dirty="0" smtClean="0"/>
              <a:t>decision-makers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produce an internet website with a monthly newsletter</a:t>
            </a:r>
            <a:r>
              <a:rPr lang="en-US" sz="2000" dirty="0" smtClean="0"/>
              <a:t>,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organize public events and specific training for SMEs willing to learn about the tools to fight corruption, including a code of </a:t>
            </a:r>
            <a:r>
              <a:rPr lang="en-US" sz="2000" dirty="0" smtClean="0"/>
              <a:t>conduct.</a:t>
            </a:r>
          </a:p>
          <a:p>
            <a:pPr marL="0" lvl="1" indent="0">
              <a:buNone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Outcome: </a:t>
            </a:r>
            <a:r>
              <a:rPr lang="en-US" sz="2000" dirty="0" smtClean="0"/>
              <a:t>Created a platform for informal dialogue between SMEs and TI-Madagascar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848059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400</TotalTime>
  <Words>470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PowerPoint Presentation</vt:lpstr>
      <vt:lpstr>UNODC Small Grants Scheme</vt:lpstr>
      <vt:lpstr>Criterias for CSO selection</vt:lpstr>
      <vt:lpstr>Why partner with the private sector ?</vt:lpstr>
      <vt:lpstr>Why CSOs should encourage SMEs to work on UNCAC?</vt:lpstr>
      <vt:lpstr>Grant Scheme Achievements</vt:lpstr>
      <vt:lpstr>Small Grant Recipients</vt:lpstr>
      <vt:lpstr>Success Story: </vt:lpstr>
      <vt:lpstr>Success Story:    Transparency International-Madagascar (TI-IM)</vt:lpstr>
      <vt:lpstr>Next Round of Small Grants</vt:lpstr>
      <vt:lpstr>How to contact us: </vt:lpstr>
    </vt:vector>
  </TitlesOfParts>
  <Company>UNOG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Malo Denouel</dc:creator>
  <cp:lastModifiedBy>Malo Denouel</cp:lastModifiedBy>
  <cp:revision>30</cp:revision>
  <dcterms:created xsi:type="dcterms:W3CDTF">2018-05-07T09:09:24Z</dcterms:created>
  <dcterms:modified xsi:type="dcterms:W3CDTF">2018-05-08T12:14:43Z</dcterms:modified>
</cp:coreProperties>
</file>