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5.xml"/><Relationship Id="rId22" Type="http://schemas.openxmlformats.org/officeDocument/2006/relationships/font" Target="fonts/Lato-boldItalic.fntdata"/><Relationship Id="rId10" Type="http://schemas.openxmlformats.org/officeDocument/2006/relationships/slide" Target="slides/slide4.xml"/><Relationship Id="rId21" Type="http://schemas.openxmlformats.org/officeDocument/2006/relationships/font" Target="fonts/Lato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Lato-regular.fnt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3d12c45839_0_10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g33d12c45839_0_10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8" name="Google Shape;128;g33d12c45839_0_102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3d12c45839_0_9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g33d12c45839_0_93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g33d12c45839_0_93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3d12c45839_0_7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g33d12c45839_0_79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3d12c45839_0_6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33d12c45839_0_6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7" name="Google Shape;217;g33d12c45839_0_6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3d12c45839_0_2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3d12c45839_0_2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6" name="Google Shape;136;g33d12c45839_0_24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3d12c45839_0_3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33d12c45839_0_3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33d12c45839_0_32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3d12c45839_0_57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g33d12c45839_0_5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33d12c45839_0_57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3d12c45839_0_6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33d12c45839_0_6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g33d12c45839_0_6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3d12c45839_0_11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g33d12c45839_0_11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g33d12c45839_0_112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3d12c45839_0_6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g33d12c45839_0_6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g33d12c45839_0_67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3d12c45839_0_110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33d12c45839_0_110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4" name="Google Shape;184;g33d12c45839_0_110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3d12c45839_0_85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g33d12c45839_0_85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g33d12c45839_0_85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6" name="Google Shape;86;p18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ctrTitle"/>
          </p:nvPr>
        </p:nvSpPr>
        <p:spPr>
          <a:xfrm>
            <a:off x="828338" y="3243844"/>
            <a:ext cx="7139400" cy="966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3429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C0C30"/>
              </a:buClr>
              <a:buSzPct val="151111"/>
              <a:buFont typeface="Calibri"/>
              <a:buNone/>
            </a:pPr>
            <a:r>
              <a:rPr b="1" lang="en-GB">
                <a:solidFill>
                  <a:srgbClr val="9C0C30"/>
                </a:solidFill>
              </a:rPr>
              <a:t>UNCAC Coalition</a:t>
            </a:r>
            <a:endParaRPr b="1">
              <a:solidFill>
                <a:srgbClr val="9C0C30"/>
              </a:solidFill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C0C30"/>
              </a:buClr>
              <a:buSzPct val="151111"/>
              <a:buFont typeface="Calibri"/>
              <a:buNone/>
            </a:pPr>
            <a:r>
              <a:rPr b="1" lang="en-GB">
                <a:solidFill>
                  <a:srgbClr val="9C0C30"/>
                </a:solidFill>
              </a:rPr>
              <a:t>Annual Activity Survey</a:t>
            </a:r>
            <a:endParaRPr b="1">
              <a:solidFill>
                <a:srgbClr val="9C0C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C30"/>
              </a:buClr>
              <a:buSzPts val="6120"/>
              <a:buFont typeface="Calibri"/>
              <a:buNone/>
            </a:pPr>
            <a:r>
              <a:t/>
            </a:r>
            <a:endParaRPr b="1" sz="1600">
              <a:solidFill>
                <a:srgbClr val="9C0C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C30"/>
              </a:buClr>
              <a:buSzPct val="200000"/>
              <a:buFont typeface="Calibri"/>
              <a:buNone/>
            </a:pPr>
            <a:r>
              <a:t/>
            </a:r>
            <a:endParaRPr b="1" sz="3400">
              <a:solidFill>
                <a:srgbClr val="9C0C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C30"/>
              </a:buClr>
              <a:buSzPct val="151111"/>
              <a:buFont typeface="Calibri"/>
              <a:buNone/>
            </a:pPr>
            <a:r>
              <a:t/>
            </a:r>
            <a:endParaRPr b="1">
              <a:solidFill>
                <a:srgbClr val="9C0C30"/>
              </a:solidFill>
            </a:endParaRPr>
          </a:p>
        </p:txBody>
      </p:sp>
      <p:sp>
        <p:nvSpPr>
          <p:cNvPr id="131" name="Google Shape;131;p25"/>
          <p:cNvSpPr txBox="1"/>
          <p:nvPr>
            <p:ph idx="1" type="subTitle"/>
          </p:nvPr>
        </p:nvSpPr>
        <p:spPr>
          <a:xfrm>
            <a:off x="416538" y="3070088"/>
            <a:ext cx="8178900" cy="10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None/>
            </a:pPr>
            <a:r>
              <a:t/>
            </a:r>
            <a:endParaRPr b="1" sz="72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None/>
            </a:pPr>
            <a:r>
              <a:rPr b="1" lang="en-GB" sz="9600"/>
              <a:t>Civic space challenges facing CSOs working on anti-corruption</a:t>
            </a:r>
            <a:endParaRPr b="1" sz="9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None/>
            </a:pPr>
            <a:r>
              <a:rPr b="1" lang="en-GB" sz="7200"/>
              <a:t>June 2025</a:t>
            </a:r>
            <a:endParaRPr sz="72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/>
              <a:t>           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32" name="Google Shape;13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65336" y="510115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4"/>
          <p:cNvSpPr txBox="1"/>
          <p:nvPr>
            <p:ph idx="1" type="body"/>
          </p:nvPr>
        </p:nvSpPr>
        <p:spPr>
          <a:xfrm>
            <a:off x="813188" y="559069"/>
            <a:ext cx="7932600" cy="38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GB" sz="2400">
                <a:solidFill>
                  <a:srgbClr val="9C0B31"/>
                </a:solidFill>
              </a:rPr>
              <a:t>NGO Engagement in the IRM and other review mechanisms</a:t>
            </a:r>
            <a:endParaRPr b="1" sz="2400">
              <a:solidFill>
                <a:srgbClr val="9C0B3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GB" sz="1900">
                <a:solidFill>
                  <a:srgbClr val="9C0B31"/>
                </a:solidFill>
                <a:highlight>
                  <a:schemeClr val="lt1"/>
                </a:highlight>
              </a:rPr>
              <a:t>NGOs involvement in</a:t>
            </a:r>
            <a:r>
              <a:rPr b="1" lang="en-GB" sz="1900">
                <a:solidFill>
                  <a:srgbClr val="9C0B31"/>
                </a:solidFill>
                <a:highlight>
                  <a:srgbClr val="FFFFFF"/>
                </a:highlight>
              </a:rPr>
              <a:t> the second cycle country review to assess UNCAC implementation</a:t>
            </a:r>
            <a:r>
              <a:rPr b="1" lang="en-GB" sz="1900">
                <a:solidFill>
                  <a:srgbClr val="9C0B31"/>
                </a:solidFill>
                <a:highlight>
                  <a:schemeClr val="lt1"/>
                </a:highlight>
              </a:rPr>
              <a:t> </a:t>
            </a:r>
            <a:endParaRPr b="1" sz="1900">
              <a:solidFill>
                <a:srgbClr val="9C0B3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2900">
              <a:solidFill>
                <a:srgbClr val="9C0B31"/>
              </a:solidFill>
              <a:highlight>
                <a:schemeClr val="lt1"/>
              </a:highlight>
            </a:endParaRPr>
          </a:p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600">
              <a:highlight>
                <a:srgbClr val="FFFFFF"/>
              </a:highlight>
            </a:endParaRPr>
          </a:p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</p:txBody>
      </p:sp>
      <p:sp>
        <p:nvSpPr>
          <p:cNvPr id="204" name="Google Shape;204;p34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Google Shape;205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34" title="Screenshot 2025-04-29 at 22.07.07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2100" y="2253356"/>
            <a:ext cx="7224375" cy="25561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5"/>
          <p:cNvSpPr txBox="1"/>
          <p:nvPr>
            <p:ph type="title"/>
          </p:nvPr>
        </p:nvSpPr>
        <p:spPr>
          <a:xfrm>
            <a:off x="638725" y="130875"/>
            <a:ext cx="7834200" cy="12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B31"/>
              </a:buClr>
              <a:buSzPct val="100000"/>
              <a:buFont typeface="Calibri"/>
              <a:buNone/>
            </a:pPr>
            <a:r>
              <a:t/>
            </a:r>
            <a:endParaRPr b="1">
              <a:solidFill>
                <a:srgbClr val="9C0B3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B31"/>
              </a:buClr>
              <a:buSzPct val="100000"/>
              <a:buFont typeface="Calibri"/>
              <a:buNone/>
            </a:pPr>
            <a:r>
              <a:t/>
            </a:r>
            <a:endParaRPr b="1">
              <a:solidFill>
                <a:srgbClr val="9C0B3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C0B31"/>
              </a:buClr>
              <a:buSzPct val="100000"/>
              <a:buFont typeface="Calibri"/>
              <a:buNone/>
            </a:pPr>
            <a:r>
              <a:rPr b="1" lang="en-GB">
                <a:solidFill>
                  <a:srgbClr val="9C0B31"/>
                </a:solidFill>
              </a:rPr>
              <a:t>Enhance transparency &amp; civil </a:t>
            </a:r>
            <a:r>
              <a:rPr b="1" lang="en-GB">
                <a:solidFill>
                  <a:srgbClr val="9C0B31"/>
                </a:solidFill>
              </a:rPr>
              <a:t>society</a:t>
            </a:r>
            <a:r>
              <a:rPr b="1" lang="en-GB">
                <a:solidFill>
                  <a:srgbClr val="9C0B31"/>
                </a:solidFill>
              </a:rPr>
              <a:t> participation in UNCAC review mechanism </a:t>
            </a:r>
            <a:endParaRPr b="1">
              <a:solidFill>
                <a:srgbClr val="9C0B31"/>
              </a:solidFill>
            </a:endParaRPr>
          </a:p>
        </p:txBody>
      </p:sp>
      <p:sp>
        <p:nvSpPr>
          <p:cNvPr id="212" name="Google Shape;212;p35"/>
          <p:cNvSpPr txBox="1"/>
          <p:nvPr>
            <p:ph idx="1" type="body"/>
          </p:nvPr>
        </p:nvSpPr>
        <p:spPr>
          <a:xfrm>
            <a:off x="257613" y="841763"/>
            <a:ext cx="84882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-GB">
                <a:solidFill>
                  <a:schemeClr val="dk1"/>
                </a:solidFill>
              </a:rPr>
              <a:t>S</a:t>
            </a:r>
            <a:r>
              <a:rPr b="1" lang="en-GB" sz="1900">
                <a:solidFill>
                  <a:schemeClr val="dk1"/>
                </a:solidFill>
              </a:rPr>
              <a:t>trengthen </a:t>
            </a:r>
            <a:r>
              <a:rPr b="1" lang="en-GB" sz="1900">
                <a:solidFill>
                  <a:schemeClr val="dk1"/>
                </a:solidFill>
              </a:rPr>
              <a:t>non-governmental stakeholder participation:</a:t>
            </a:r>
            <a:r>
              <a:rPr lang="en-GB" sz="1900">
                <a:solidFill>
                  <a:schemeClr val="dk1"/>
                </a:solidFill>
              </a:rPr>
              <a:t> ensure the active engagement of stakeholders at key stages of the country review process and follow-up</a:t>
            </a:r>
            <a:endParaRPr sz="19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-GB" sz="1900">
                <a:solidFill>
                  <a:schemeClr val="dk1"/>
                </a:solidFill>
              </a:rPr>
              <a:t>Enhance transparency:</a:t>
            </a:r>
            <a:r>
              <a:rPr lang="en-GB" sz="1900">
                <a:solidFill>
                  <a:schemeClr val="dk1"/>
                </a:solidFill>
              </a:rPr>
              <a:t> publish all input and output documents, NGO submissions and how stakeholders can engage in the process</a:t>
            </a:r>
            <a:r>
              <a:rPr lang="en-GB" sz="1900"/>
              <a:t>, </a:t>
            </a:r>
            <a:r>
              <a:rPr lang="en-GB" sz="1900">
                <a:solidFill>
                  <a:schemeClr val="dk1"/>
                </a:solidFill>
              </a:rPr>
              <a:t>publish a regularly updated calendar of upcoming review visits,other information on status of reviews, explanations of delays</a:t>
            </a:r>
            <a:endParaRPr sz="19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-GB" sz="1900">
                <a:solidFill>
                  <a:schemeClr val="dk1"/>
                </a:solidFill>
              </a:rPr>
              <a:t>Develop a follow-up process</a:t>
            </a:r>
            <a:r>
              <a:rPr lang="en-GB" sz="1900">
                <a:solidFill>
                  <a:schemeClr val="dk1"/>
                </a:solidFill>
              </a:rPr>
              <a:t> to assess and monitor countries’ implementation of  recommendations from previous country reviews, </a:t>
            </a:r>
            <a:r>
              <a:rPr lang="en-GB" sz="1900"/>
              <a:t>involve civil society</a:t>
            </a:r>
            <a:endParaRPr sz="19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-GB" sz="1900">
                <a:solidFill>
                  <a:schemeClr val="dk1"/>
                </a:solidFill>
              </a:rPr>
              <a:t>Assess effectiveness</a:t>
            </a:r>
            <a:r>
              <a:rPr lang="en-GB" sz="1900">
                <a:solidFill>
                  <a:schemeClr val="dk1"/>
                </a:solidFill>
              </a:rPr>
              <a:t> of implementation in practice</a:t>
            </a:r>
            <a:endParaRPr sz="1900">
              <a:solidFill>
                <a:schemeClr val="dk1"/>
              </a:solidFill>
            </a:endParaRPr>
          </a:p>
        </p:txBody>
      </p:sp>
      <p:pic>
        <p:nvPicPr>
          <p:cNvPr id="213" name="Google Shape;21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6"/>
          <p:cNvSpPr txBox="1"/>
          <p:nvPr>
            <p:ph idx="1" type="body"/>
          </p:nvPr>
        </p:nvSpPr>
        <p:spPr>
          <a:xfrm>
            <a:off x="628650" y="749476"/>
            <a:ext cx="7886700" cy="3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Successes that show resilience and impact:</a:t>
            </a:r>
            <a:endParaRPr b="1" sz="2900">
              <a:solidFill>
                <a:srgbClr val="9C0B31"/>
              </a:solidFill>
              <a:highlight>
                <a:schemeClr val="lt1"/>
              </a:highlight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Strengthening anti-corruption laws and frameworks and monitoring implementation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Citizen-led monitoring that exposes corruption and promotes development of oversight mechanisms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Investigations and research that uncovers corruption and lead to concrete government actions/responses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Developing open data platforms to increase citizen access to government transparency tools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Contributing to the development of a anti-SLAPP laws</a:t>
            </a:r>
            <a:endParaRPr sz="1900"/>
          </a:p>
        </p:txBody>
      </p:sp>
      <p:sp>
        <p:nvSpPr>
          <p:cNvPr id="220" name="Google Shape;220;p36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1" name="Google Shape;221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628650" y="749476"/>
            <a:ext cx="7886700" cy="3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GB" sz="2900">
                <a:solidFill>
                  <a:srgbClr val="9C0B31"/>
                </a:solidFill>
                <a:highlight>
                  <a:srgbClr val="FFFFFF"/>
                </a:highlight>
              </a:rPr>
              <a:t>Responses received 2025:</a:t>
            </a:r>
            <a:endParaRPr b="1" sz="2900">
              <a:solidFill>
                <a:srgbClr val="9C0B3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b="1" sz="800"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rtl="0" algn="l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SzPts val="2000"/>
              <a:buChar char="●"/>
            </a:pPr>
            <a:r>
              <a:rPr b="1" lang="en-GB" sz="2000"/>
              <a:t>Total Responses:</a:t>
            </a:r>
            <a:r>
              <a:rPr lang="en-GB" sz="2000"/>
              <a:t> </a:t>
            </a:r>
            <a:r>
              <a:rPr b="1" lang="en-GB" sz="2000"/>
              <a:t>182</a:t>
            </a:r>
            <a:endParaRPr b="1"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GB" sz="2000"/>
              <a:t>Members:</a:t>
            </a:r>
            <a:r>
              <a:rPr lang="en-GB" sz="2000"/>
              <a:t> 133 responses out of 159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GB" sz="2000"/>
              <a:t>Affiliated Groups:</a:t>
            </a:r>
            <a:r>
              <a:rPr lang="en-GB" sz="2000"/>
              <a:t> 42 responses out of 207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GB" sz="2000"/>
              <a:t>Individual Members:</a:t>
            </a:r>
            <a:r>
              <a:rPr lang="en-GB" sz="2000"/>
              <a:t> 11 responses out of 29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GB" sz="2000"/>
              <a:t>Honorary Members:</a:t>
            </a:r>
            <a:r>
              <a:rPr lang="en-GB" sz="2000"/>
              <a:t> 0 responses out of 3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</p:txBody>
      </p:sp>
      <p:sp>
        <p:nvSpPr>
          <p:cNvPr id="139" name="Google Shape;139;p26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idx="1" type="body"/>
          </p:nvPr>
        </p:nvSpPr>
        <p:spPr>
          <a:xfrm>
            <a:off x="628650" y="749476"/>
            <a:ext cx="7886700" cy="3644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b="1" sz="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en-GB" sz="2500">
                <a:solidFill>
                  <a:srgbClr val="9C0C30"/>
                </a:solidFill>
              </a:rPr>
              <a:t>What we learned from the survey:</a:t>
            </a:r>
            <a:endParaRPr b="1" sz="2500">
              <a:solidFill>
                <a:srgbClr val="9C0C30"/>
              </a:solidFill>
            </a:endParaRPr>
          </a:p>
          <a:p>
            <a:pPr indent="-292100" lvl="0" marL="34290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n-GB" sz="2000"/>
              <a:t>Question asked: what has been the major challenges your organization has faced in carrying out anti-</a:t>
            </a:r>
            <a:r>
              <a:rPr lang="en-GB" sz="2000"/>
              <a:t>corruption</a:t>
            </a:r>
            <a:r>
              <a:rPr lang="en-GB" sz="2000"/>
              <a:t> work, including those related to civic space (2024 and what is expected for 2025)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/>
              <a:t>NGO engagement in the UNCAC’s IRM and other review mechanisms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/>
              <a:t>Success stories and key achievements</a:t>
            </a:r>
            <a:endParaRPr sz="2000"/>
          </a:p>
          <a:p>
            <a:pPr indent="-2921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/>
              <a:t>Priorities for the Coalition and CoSP11</a:t>
            </a:r>
            <a:endParaRPr sz="2000"/>
          </a:p>
          <a:p>
            <a:pPr indent="0" lvl="0" marL="342900" rtl="0" algn="l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342900" rtl="0" algn="l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342900" rtl="0" algn="l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</p:txBody>
      </p:sp>
      <p:sp>
        <p:nvSpPr>
          <p:cNvPr id="147" name="Google Shape;147;p27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idx="1" type="body"/>
          </p:nvPr>
        </p:nvSpPr>
        <p:spPr>
          <a:xfrm>
            <a:off x="628650" y="749476"/>
            <a:ext cx="7886700" cy="3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Top challenges</a:t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-GB" sz="2400"/>
              <a:t>Funding challenges and constraints: </a:t>
            </a:r>
            <a:endParaRPr b="1" sz="2400"/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Most common challenge across the regions for groups working on anti-corruption 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Has had major impact and expected to get worse in 2025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Direct and indirect impacts - even those not directly impacted face challenges with increased competition for funding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Concerns that donors are redirecting funds away from governance and anti-corruption towards other sectors </a:t>
            </a:r>
            <a:endParaRPr b="1" sz="1900"/>
          </a:p>
        </p:txBody>
      </p:sp>
      <p:sp>
        <p:nvSpPr>
          <p:cNvPr id="155" name="Google Shape;155;p28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>
            <p:ph idx="1" type="body"/>
          </p:nvPr>
        </p:nvSpPr>
        <p:spPr>
          <a:xfrm>
            <a:off x="627925" y="749475"/>
            <a:ext cx="7887300" cy="3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Top challenges</a:t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Barriers in access to information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Restrictions in access to </a:t>
            </a:r>
            <a:r>
              <a:rPr lang="en-GB" sz="1900"/>
              <a:t>decision makers</a:t>
            </a:r>
            <a:r>
              <a:rPr lang="en-GB" sz="1900"/>
              <a:t> and </a:t>
            </a:r>
            <a:r>
              <a:rPr lang="en-GB" sz="1900"/>
              <a:t>decision making</a:t>
            </a:r>
            <a:r>
              <a:rPr lang="en-GB" sz="1900"/>
              <a:t> processes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Restrictive laws and legal threats: foreign agent laws, weaponization of laws </a:t>
            </a:r>
            <a:r>
              <a:rPr lang="en-GB" sz="1900"/>
              <a:t>against NGOs, SLAPP lawsuits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Physical attacks, threats, intimidation, and harassment, online harassment and surveillance, cyber attacks, attacks on social media</a:t>
            </a:r>
            <a:endParaRPr sz="19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1900"/>
          </a:p>
        </p:txBody>
      </p:sp>
      <p:sp>
        <p:nvSpPr>
          <p:cNvPr id="163" name="Google Shape;163;p29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4" name="Google Shape;16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idx="1" type="body"/>
          </p:nvPr>
        </p:nvSpPr>
        <p:spPr>
          <a:xfrm>
            <a:off x="627925" y="749475"/>
            <a:ext cx="7887300" cy="3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Other </a:t>
            </a: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challenges faced:</a:t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Changing geo-political landscape and backsliding on anti-corruption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Anti-NGO narratives and rhetoric 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Weak whistleblower reporting and protection laws and gaps in implementation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In some regions, heightened risk of corruption for elections in 2025 </a:t>
            </a:r>
            <a:endParaRPr b="1" sz="1900"/>
          </a:p>
        </p:txBody>
      </p:sp>
      <p:sp>
        <p:nvSpPr>
          <p:cNvPr id="171" name="Google Shape;171;p30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2" name="Google Shape;17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/>
          <p:nvPr>
            <p:ph idx="1" type="body"/>
          </p:nvPr>
        </p:nvSpPr>
        <p:spPr>
          <a:xfrm>
            <a:off x="563100" y="684625"/>
            <a:ext cx="79524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How to support civil society in carrying out anti-corruption work:</a:t>
            </a:r>
            <a:endParaRPr b="1" sz="2900">
              <a:solidFill>
                <a:srgbClr val="9C0B31"/>
              </a:solidFill>
              <a:highlight>
                <a:schemeClr val="lt1"/>
              </a:highlight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Provide a</a:t>
            </a:r>
            <a:r>
              <a:rPr lang="en-GB" sz="1900"/>
              <a:t> safe, enabling and inclusive environment for civil society to contribute to anti-corruption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Ensure conditions are present for civil society to effectively contribute to anti-corruption at national, regional, global levels (UNCAC/multilateral fora), review mechanisms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Early warning and protection systems to defend &amp; protect those coming under attack</a:t>
            </a:r>
            <a:endParaRPr sz="1900"/>
          </a:p>
          <a:p>
            <a:pPr indent="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1900"/>
          </a:p>
        </p:txBody>
      </p:sp>
      <p:sp>
        <p:nvSpPr>
          <p:cNvPr id="179" name="Google Shape;179;p31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2"/>
          <p:cNvSpPr txBox="1"/>
          <p:nvPr>
            <p:ph idx="1" type="body"/>
          </p:nvPr>
        </p:nvSpPr>
        <p:spPr>
          <a:xfrm>
            <a:off x="563100" y="684625"/>
            <a:ext cx="79524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900">
                <a:solidFill>
                  <a:srgbClr val="9C0B31"/>
                </a:solidFill>
                <a:highlight>
                  <a:schemeClr val="lt1"/>
                </a:highlight>
              </a:rPr>
              <a:t>How to support civil society in carrying out anti-corruption work: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Addressing funding crisis to help CSOs access sustainable funding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Ensure effective access to information laws &amp; implementation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Ensure comprehensive whistleblower laws &amp; effective implementation 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Provide capacity building and training on anti-corruption topics, security and to help strengthen skills in carrying out work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Support for advocacy at national </a:t>
            </a:r>
            <a:r>
              <a:rPr lang="en-GB" sz="1900"/>
              <a:t>level</a:t>
            </a:r>
            <a:r>
              <a:rPr lang="en-GB" sz="1900"/>
              <a:t> and joint global advocacy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GB" sz="1900"/>
              <a:t>Promote networking opportunities for CSOs to network with other CSOs, with governments, donors and other stakeholders</a:t>
            </a:r>
            <a:endParaRPr sz="19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1900"/>
          </a:p>
        </p:txBody>
      </p:sp>
      <p:sp>
        <p:nvSpPr>
          <p:cNvPr id="187" name="Google Shape;187;p32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 txBox="1"/>
          <p:nvPr>
            <p:ph idx="1" type="body"/>
          </p:nvPr>
        </p:nvSpPr>
        <p:spPr>
          <a:xfrm>
            <a:off x="628650" y="749476"/>
            <a:ext cx="7886700" cy="3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2400">
                <a:solidFill>
                  <a:srgbClr val="9C0B31"/>
                </a:solidFill>
              </a:rPr>
              <a:t>NGO Engagement in the IRM and other review mechanisms</a:t>
            </a:r>
            <a:endParaRPr b="1" sz="2300">
              <a:solidFill>
                <a:srgbClr val="9C0B3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GB" sz="1900">
                <a:solidFill>
                  <a:srgbClr val="9C0B31"/>
                </a:solidFill>
                <a:highlight>
                  <a:schemeClr val="lt1"/>
                </a:highlight>
              </a:rPr>
              <a:t>NGOs engagement in other review mechanism</a:t>
            </a:r>
            <a:endParaRPr b="1" sz="1000">
              <a:solidFill>
                <a:srgbClr val="9C0B3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212529"/>
              </a:solidFill>
              <a:highlight>
                <a:srgbClr val="FFFFFF"/>
              </a:highlight>
            </a:endParaRPr>
          </a:p>
        </p:txBody>
      </p:sp>
      <p:sp>
        <p:nvSpPr>
          <p:cNvPr id="195" name="Google Shape;195;p33"/>
          <p:cNvSpPr txBox="1"/>
          <p:nvPr/>
        </p:nvSpPr>
        <p:spPr>
          <a:xfrm>
            <a:off x="508301" y="4701650"/>
            <a:ext cx="19926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9C0C30"/>
                </a:solidFill>
                <a:latin typeface="Calibri"/>
                <a:ea typeface="Calibri"/>
                <a:cs typeface="Calibri"/>
                <a:sym typeface="Calibri"/>
              </a:rPr>
              <a:t>uncaccoalition.org</a:t>
            </a:r>
            <a:endParaRPr b="1" i="0" sz="1200" u="none" cap="none" strike="noStrike">
              <a:solidFill>
                <a:srgbClr val="9C0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6" name="Google Shape;196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092" y="187934"/>
            <a:ext cx="2102738" cy="653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33" title="Screenshot 2025-04-29 at 22.11.0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29569" y="1614357"/>
            <a:ext cx="6017832" cy="2976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