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handoutMasterIdLst>
    <p:handoutMasterId r:id="rId23"/>
  </p:handoutMasterIdLst>
  <p:sldIdLst>
    <p:sldId id="256" r:id="rId3"/>
    <p:sldId id="371" r:id="rId4"/>
    <p:sldId id="365" r:id="rId5"/>
    <p:sldId id="363" r:id="rId6"/>
    <p:sldId id="356" r:id="rId7"/>
    <p:sldId id="320" r:id="rId8"/>
    <p:sldId id="353" r:id="rId9"/>
    <p:sldId id="357" r:id="rId10"/>
    <p:sldId id="377" r:id="rId11"/>
    <p:sldId id="359" r:id="rId12"/>
    <p:sldId id="379" r:id="rId13"/>
    <p:sldId id="361" r:id="rId14"/>
    <p:sldId id="366" r:id="rId15"/>
    <p:sldId id="362" r:id="rId16"/>
    <p:sldId id="364" r:id="rId17"/>
    <p:sldId id="372" r:id="rId18"/>
    <p:sldId id="376" r:id="rId19"/>
    <p:sldId id="383" r:id="rId20"/>
    <p:sldId id="381" r:id="rId21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7300" b="1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0FA6D7"/>
    <a:srgbClr val="6198CF"/>
    <a:srgbClr val="FFFFFF"/>
    <a:srgbClr val="000000"/>
    <a:srgbClr val="77A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 autoAdjust="0"/>
    <p:restoredTop sz="78266" autoAdjust="0"/>
  </p:normalViewPr>
  <p:slideViewPr>
    <p:cSldViewPr>
      <p:cViewPr varScale="1">
        <p:scale>
          <a:sx n="81" d="100"/>
          <a:sy n="81" d="100"/>
        </p:scale>
        <p:origin x="1110" y="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6" y="-67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50628" cy="4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0" tIns="47855" rIns="95710" bIns="47855" numCol="1" anchor="t" anchorCtr="0" compatLnSpc="1">
            <a:prstTxWarp prst="textNoShape">
              <a:avLst/>
            </a:prstTxWarp>
          </a:bodyPr>
          <a:lstStyle>
            <a:lvl1pPr defTabSz="957215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750" y="2"/>
            <a:ext cx="2950627" cy="4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0" tIns="47855" rIns="95710" bIns="47855" numCol="1" anchor="t" anchorCtr="0" compatLnSpc="1">
            <a:prstTxWarp prst="textNoShape">
              <a:avLst/>
            </a:prstTxWarp>
          </a:bodyPr>
          <a:lstStyle>
            <a:lvl1pPr algn="r" defTabSz="957215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28"/>
            <a:ext cx="2950628" cy="49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0" tIns="47855" rIns="95710" bIns="47855" numCol="1" anchor="b" anchorCtr="0" compatLnSpc="1">
            <a:prstTxWarp prst="textNoShape">
              <a:avLst/>
            </a:prstTxWarp>
          </a:bodyPr>
          <a:lstStyle>
            <a:lvl1pPr defTabSz="957215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750" y="9444428"/>
            <a:ext cx="2950627" cy="49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0" tIns="47855" rIns="95710" bIns="47855" numCol="1" anchor="b" anchorCtr="0" compatLnSpc="1">
            <a:prstTxWarp prst="textNoShape">
              <a:avLst/>
            </a:prstTxWarp>
          </a:bodyPr>
          <a:lstStyle>
            <a:lvl1pPr algn="r" defTabSz="957215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2846F26-E95B-4FA2-8370-9DE4BEFC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0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9746" cy="4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29" y="1"/>
            <a:ext cx="2929746" cy="4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8350"/>
            <a:ext cx="4921250" cy="369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183" y="4689382"/>
            <a:ext cx="5011408" cy="45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5638"/>
            <a:ext cx="2929746" cy="4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29" y="9455638"/>
            <a:ext cx="2929746" cy="46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64F49485-7800-4F58-A8FB-35891D5C9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31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4E2E6-09C9-46A6-84AB-3E8541A098F5}" type="slidenum">
              <a:rPr lang="en-GB" smtClean="0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0E503-6FEC-40DD-AACE-BAD2105318C8}" type="slidenum">
              <a:rPr lang="en-GB" smtClean="0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  <a:p>
            <a:pPr eaLnBrk="1" hangingPunct="1">
              <a:buFontTx/>
              <a:buChar char="-"/>
            </a:pPr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562" indent="-171562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50380" lvl="1" indent="-288608">
              <a:lnSpc>
                <a:spcPct val="80000"/>
              </a:lnSpc>
            </a:pPr>
            <a:endParaRPr lang="en-GB" sz="800" dirty="0"/>
          </a:p>
          <a:p>
            <a:pPr marL="171562" indent="-171562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562" indent="-171562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562" indent="-171562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49485-7800-4F58-A8FB-35891D5C92B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49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49485-7800-4F58-A8FB-35891D5C92B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5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49485-7800-4F58-A8FB-35891D5C92B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9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49485-7800-4F58-A8FB-35891D5C92B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6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562" indent="-171562">
              <a:lnSpc>
                <a:spcPct val="80000"/>
              </a:lnSpc>
            </a:pPr>
            <a:endParaRPr lang="en-US" sz="800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562" indent="-171562">
              <a:lnSpc>
                <a:spcPct val="80000"/>
              </a:lnSpc>
            </a:pPr>
            <a:endParaRPr lang="en-US" sz="800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1067-C7CF-4571-8F9C-427F2621B466}" type="slidenum">
              <a:rPr lang="en-GB" smtClean="0">
                <a:cs typeface="Arial" charset="0"/>
              </a:rPr>
              <a:pPr/>
              <a:t>5</a:t>
            </a:fld>
            <a:endParaRPr lang="en-GB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2A4A2-BBF6-4937-8C1A-57E7A06BACBF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GB" dirty="0"/>
          </a:p>
          <a:p>
            <a:pPr eaLnBrk="1" hangingPunct="1">
              <a:buFontTx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49485-7800-4F58-A8FB-35891D5C92B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5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1CA1D-AD7F-4151-978C-7F3F3804F323}" type="slidenum">
              <a:rPr lang="en-GB" smtClean="0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  <a:p>
            <a:pPr eaLnBrk="1" hangingPunct="1">
              <a:buFontTx/>
              <a:buChar char="-"/>
            </a:pPr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49485-7800-4F58-A8FB-35891D5C92B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3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0"/>
            <a:ext cx="9144000" cy="310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4898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2525713" y="3429000"/>
            <a:ext cx="5791200" cy="549275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3246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2629-16A2-4A39-AA2B-D7480B7C8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572C-1908-4BF2-9C52-529F7B6AC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E0CC-D847-4235-875E-58A3B4B69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BED2-F45B-4380-A0FA-6C304DDE2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9CB4-6071-4C6A-9936-E29DBE657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F1A7-790F-4635-82B7-6CC451D7F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A696-8FFF-4C74-BFB5-D13077150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BCD8-CFBE-4B76-8F6B-4B7124818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167E-57FA-4722-97E0-D890A7EA31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064D-A496-4EA7-98C7-AA0579701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5605-4AA7-43D4-A9FA-5BFED2F84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171450"/>
            <a:ext cx="9144000" cy="89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17463"/>
            <a:ext cx="3241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52807B3-1C9F-44BC-B4E9-15C24E325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dc.org/corrupti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3357563"/>
            <a:ext cx="8424862" cy="1754326"/>
          </a:xfrm>
        </p:spPr>
        <p:txBody>
          <a:bodyPr/>
          <a:lstStyle/>
          <a:p>
            <a:pPr algn="ctr" eaLnBrk="1" hangingPunct="1"/>
            <a:r>
              <a:rPr lang="en-CA" altLang="ja-JP" dirty="0">
                <a:ea typeface="ＭＳ Ｐゴシック" pitchFamily="34" charset="-128"/>
              </a:rPr>
              <a:t>UNCAC Chapter II Overview</a:t>
            </a:r>
            <a:br>
              <a:rPr lang="en-CA" altLang="ja-JP" dirty="0">
                <a:ea typeface="ＭＳ Ｐゴシック" pitchFamily="34" charset="-128"/>
              </a:rPr>
            </a:br>
            <a:br>
              <a:rPr lang="en-CA" altLang="ja-JP" dirty="0">
                <a:ea typeface="ＭＳ Ｐゴシック" pitchFamily="34" charset="-128"/>
              </a:rPr>
            </a:br>
            <a:r>
              <a:rPr lang="en-GB" altLang="ja-JP" sz="2400" dirty="0">
                <a:ea typeface="ＭＳ Ｐゴシック" pitchFamily="34" charset="-128"/>
              </a:rPr>
              <a:t>Prevention of Corruption under </a:t>
            </a:r>
            <a:br>
              <a:rPr lang="en-GB" altLang="ja-JP" sz="2400" dirty="0">
                <a:ea typeface="ＭＳ Ｐゴシック" pitchFamily="34" charset="-128"/>
              </a:rPr>
            </a:br>
            <a:r>
              <a:rPr lang="en-GB" altLang="ja-JP" sz="2400" dirty="0">
                <a:ea typeface="ＭＳ Ｐゴシック" pitchFamily="34" charset="-128"/>
              </a:rPr>
              <a:t>the United Nations Convention against Corruption </a:t>
            </a:r>
            <a:endParaRPr lang="en-US" dirty="0"/>
          </a:p>
        </p:txBody>
      </p:sp>
      <p:sp>
        <p:nvSpPr>
          <p:cNvPr id="29698" name="Rectangle 40"/>
          <p:cNvSpPr>
            <a:spLocks noChangeArrowheads="1"/>
          </p:cNvSpPr>
          <p:nvPr/>
        </p:nvSpPr>
        <p:spPr bwMode="auto">
          <a:xfrm>
            <a:off x="632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16016" y="5122005"/>
            <a:ext cx="37449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CA" altLang="ja-JP" sz="2000" i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en-CA" altLang="ja-JP" sz="2000" i="1" dirty="0">
              <a:latin typeface="+mj-lt"/>
              <a:ea typeface="ＭＳ Ｐゴシック" pitchFamily="34" charset="-128"/>
              <a:cs typeface="+mj-cs"/>
            </a:endParaRPr>
          </a:p>
          <a:p>
            <a:pPr algn="r"/>
            <a:r>
              <a:rPr lang="en-GB" altLang="ja-JP" sz="2000" i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8-10  April 2019</a:t>
            </a:r>
            <a:endParaRPr lang="en-CA" altLang="ja-JP" sz="2000" i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en-CA" sz="2000" i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Addis  Ababa</a:t>
            </a:r>
            <a:endParaRPr lang="en-US" sz="2000" i="1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381" y="620713"/>
            <a:ext cx="8351837" cy="1143000"/>
          </a:xfrm>
        </p:spPr>
        <p:txBody>
          <a:bodyPr/>
          <a:lstStyle/>
          <a:p>
            <a:pPr algn="ctr" eaLnBrk="1" hangingPunct="1"/>
            <a:br>
              <a:rPr lang="en-GB" sz="3600" dirty="0"/>
            </a:br>
            <a:r>
              <a:rPr lang="en-GB" dirty="0"/>
              <a:t>Transparency and Efficiency in Public Administration (Article 10)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7772400" cy="4103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u="sng" dirty="0"/>
              <a:t>UNCAC Requirements</a:t>
            </a:r>
          </a:p>
          <a:p>
            <a:pPr marL="0" indent="0" eaLnBrk="1" hangingPunct="1">
              <a:buFontTx/>
              <a:buNone/>
            </a:pPr>
            <a:endParaRPr lang="en-GB" sz="800" dirty="0"/>
          </a:p>
          <a:p>
            <a:pPr marL="0" indent="0" eaLnBrk="1" hangingPunct="1">
              <a:buFontTx/>
              <a:buNone/>
            </a:pPr>
            <a:r>
              <a:rPr lang="en-GB" dirty="0"/>
              <a:t>Take measures to enhance transparency in public administration including:</a:t>
            </a:r>
          </a:p>
          <a:p>
            <a:pPr marL="0" indent="0" eaLnBrk="1" hangingPunct="1"/>
            <a:r>
              <a:rPr lang="en-GB" dirty="0"/>
              <a:t> Public access to information on organisation, functioning and decision-making processes.</a:t>
            </a:r>
          </a:p>
          <a:p>
            <a:pPr marL="0" indent="0" eaLnBrk="1" hangingPunct="1"/>
            <a:r>
              <a:rPr lang="en-GB" dirty="0"/>
              <a:t> Simplifying administrative procedures.</a:t>
            </a:r>
          </a:p>
          <a:p>
            <a:pPr marL="0" indent="0" eaLnBrk="1" hangingPunct="1"/>
            <a:r>
              <a:rPr lang="en-GB" dirty="0"/>
              <a:t> Publishing information on the risk of corruption in public administration.</a:t>
            </a:r>
          </a:p>
          <a:p>
            <a:pPr marL="0" indent="0" eaLnBrk="1" hangingPunct="1"/>
            <a:endParaRPr lang="en-GB" dirty="0"/>
          </a:p>
          <a:p>
            <a:pPr marL="0" indent="0" eaLnBrk="1" hangingPunct="1"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820150" cy="1143000"/>
          </a:xfrm>
        </p:spPr>
        <p:txBody>
          <a:bodyPr/>
          <a:lstStyle/>
          <a:p>
            <a:pPr algn="ctr"/>
            <a:r>
              <a:rPr lang="en-GB" dirty="0"/>
              <a:t>Case Study: Country B’s Administrative Regulatory Guillotine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2157412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/>
              <a:t>Inventory of  rules: </a:t>
            </a:r>
            <a:r>
              <a:rPr lang="en-GB" sz="2400" b="1"/>
              <a:t>34,457</a:t>
            </a:r>
          </a:p>
          <a:p>
            <a:pPr marL="0" indent="0">
              <a:buFontTx/>
              <a:buNone/>
            </a:pPr>
            <a:endParaRPr lang="en-GB" sz="2400"/>
          </a:p>
          <a:p>
            <a:pPr marL="0" indent="0">
              <a:buFontTx/>
              <a:buNone/>
            </a:pPr>
            <a:r>
              <a:rPr lang="en-GB" sz="2400"/>
              <a:t>Reduction of 47% of                                                     obsolete rules</a:t>
            </a:r>
          </a:p>
          <a:p>
            <a:pPr marL="0" indent="0">
              <a:buFontTx/>
              <a:buNone/>
            </a:pPr>
            <a:endParaRPr lang="en-GB" sz="2400"/>
          </a:p>
          <a:p>
            <a:pPr marL="0" indent="0">
              <a:buFontTx/>
              <a:buNone/>
            </a:pPr>
            <a:r>
              <a:rPr lang="en-GB" sz="2400"/>
              <a:t>16,261 rules were eliminated</a:t>
            </a:r>
          </a:p>
          <a:p>
            <a:pPr marL="0" indent="0">
              <a:buFontTx/>
              <a:buNone/>
            </a:pPr>
            <a:endParaRPr lang="en-US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365625"/>
            <a:ext cx="18002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16"/>
          <p:cNvSpPr txBox="1">
            <a:spLocks noChangeArrowheads="1"/>
          </p:cNvSpPr>
          <p:nvPr/>
        </p:nvSpPr>
        <p:spPr bwMode="auto">
          <a:xfrm>
            <a:off x="2771775" y="1773238"/>
            <a:ext cx="3024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0">
                <a:latin typeface="Arial Narrow" pitchFamily="34" charset="0"/>
              </a:rPr>
              <a:t>More than 10 thousand administrative rules were standardized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2771775" y="3141663"/>
            <a:ext cx="302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0">
                <a:latin typeface="Arial Narrow" pitchFamily="34" charset="0"/>
              </a:rPr>
              <a:t>9 Administrative Handbooks</a:t>
            </a:r>
            <a:endParaRPr lang="en-US" sz="2400" b="0">
              <a:latin typeface="Arial Narrow" pitchFamily="34" charset="0"/>
            </a:endParaRPr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6659563" y="1628775"/>
            <a:ext cx="20891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443663" y="1700213"/>
            <a:ext cx="2159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u="sng">
                <a:latin typeface="Arial Narrow" pitchFamily="34" charset="0"/>
              </a:rPr>
              <a:t>Cost Savings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$5 billion</a:t>
            </a:r>
          </a:p>
          <a:p>
            <a:pPr>
              <a:spcBef>
                <a:spcPct val="50000"/>
              </a:spcBef>
            </a:pPr>
            <a:r>
              <a:rPr lang="en-GB" sz="2400" b="0">
                <a:latin typeface="Arial Narrow" pitchFamily="34" charset="0"/>
              </a:rPr>
              <a:t>Equivalent to: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0">
                <a:latin typeface="Arial Narrow" pitchFamily="34" charset="0"/>
              </a:rPr>
              <a:t> 28% of Annual Education Budget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0">
                <a:latin typeface="Arial Narrow" pitchFamily="34" charset="0"/>
              </a:rPr>
              <a:t> 81% of Annual Social Programs Budget</a:t>
            </a:r>
            <a:endParaRPr lang="en-US" sz="2400" b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6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Judicial and Prosecutorial Integrity (Article 11)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Convention’s Requirement: Strengthen integrity and prevent opportunities for corruption among judiciary.</a:t>
            </a:r>
          </a:p>
          <a:p>
            <a:pPr>
              <a:lnSpc>
                <a:spcPct val="90000"/>
              </a:lnSpc>
            </a:pPr>
            <a:endParaRPr lang="en-GB" sz="10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Judiciary with integrity essential but often                                seen as most corrupt.</a:t>
            </a:r>
          </a:p>
          <a:p>
            <a:pPr>
              <a:lnSpc>
                <a:spcPct val="90000"/>
              </a:lnSpc>
            </a:pPr>
            <a:endParaRPr lang="en-GB" sz="10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Bangalore Principles on Judicial Conduct.</a:t>
            </a:r>
          </a:p>
          <a:p>
            <a:pPr>
              <a:lnSpc>
                <a:spcPct val="90000"/>
              </a:lnSpc>
            </a:pPr>
            <a:endParaRPr lang="en-GB" sz="10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Implementation Guide for Article 11 .</a:t>
            </a:r>
          </a:p>
          <a:p>
            <a:pPr>
              <a:lnSpc>
                <a:spcPct val="90000"/>
              </a:lnSpc>
            </a:pPr>
            <a:endParaRPr lang="en-GB" sz="10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53278"/>
            <a:ext cx="2532121" cy="360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Private Sector (Article 12)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84784"/>
            <a:ext cx="7772400" cy="46085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/>
              <a:t>States required to take measures to prevent corruption involving the private sector, enhance accounting standards and apply appropriate penalties when measures are breached.</a:t>
            </a:r>
          </a:p>
          <a:p>
            <a:pPr marL="0" indent="0"/>
            <a:endParaRPr lang="en-GB" sz="1000" dirty="0"/>
          </a:p>
          <a:p>
            <a:pPr marL="0" indent="0">
              <a:buFontTx/>
              <a:buNone/>
            </a:pPr>
            <a:r>
              <a:rPr lang="en-GB" sz="2400" dirty="0"/>
              <a:t>Examples of the types of measures that can be taken:</a:t>
            </a:r>
          </a:p>
          <a:p>
            <a:pPr marL="0" indent="0">
              <a:buFontTx/>
              <a:buNone/>
            </a:pPr>
            <a:endParaRPr lang="en-GB" sz="800" dirty="0"/>
          </a:p>
          <a:p>
            <a:pPr lvl="1"/>
            <a:r>
              <a:rPr lang="en-GB" sz="2000" dirty="0"/>
              <a:t>Promote cooperation between law enforcement agencies 	               and the private sector.</a:t>
            </a:r>
          </a:p>
          <a:p>
            <a:pPr lvl="1"/>
            <a:endParaRPr lang="en-GB" sz="800" dirty="0"/>
          </a:p>
          <a:p>
            <a:pPr lvl="1"/>
            <a:r>
              <a:rPr lang="en-GB" sz="2000" dirty="0"/>
              <a:t>Promote the development of standards designed 			   to safeguard integrity of relevant private entities.</a:t>
            </a:r>
          </a:p>
          <a:p>
            <a:pPr lvl="1"/>
            <a:endParaRPr lang="en-GB" sz="800" dirty="0"/>
          </a:p>
          <a:p>
            <a:pPr lvl="1"/>
            <a:r>
              <a:rPr lang="en-GB" sz="2000" dirty="0"/>
              <a:t>Promote transparency in the identity of legal 		                and natural persons.</a:t>
            </a:r>
          </a:p>
          <a:p>
            <a:pPr marL="0" indent="0"/>
            <a:endParaRPr lang="en-GB" sz="2000" dirty="0"/>
          </a:p>
          <a:p>
            <a:pPr marL="0" indent="0">
              <a:buFontTx/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31610"/>
            <a:ext cx="2555776" cy="382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Participation of Society (Article 13)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54272"/>
            <a:ext cx="8352928" cy="4343400"/>
          </a:xfrm>
        </p:spPr>
        <p:txBody>
          <a:bodyPr/>
          <a:lstStyle/>
          <a:p>
            <a:pPr>
              <a:defRPr/>
            </a:pPr>
            <a:r>
              <a:rPr lang="en-GB" dirty="0"/>
              <a:t>Art.13 recognizes the important role of civil society in the prevention of corruption.</a:t>
            </a:r>
          </a:p>
          <a:p>
            <a:pPr>
              <a:defRPr/>
            </a:pPr>
            <a:endParaRPr lang="en-GB" sz="800" dirty="0"/>
          </a:p>
          <a:p>
            <a:pPr>
              <a:defRPr/>
            </a:pPr>
            <a:r>
              <a:rPr lang="en-GB" dirty="0"/>
              <a:t>State Parties required to:</a:t>
            </a:r>
          </a:p>
          <a:p>
            <a:pPr>
              <a:defRPr/>
            </a:pPr>
            <a:endParaRPr lang="en-GB" sz="800" dirty="0"/>
          </a:p>
          <a:p>
            <a:pPr lvl="1">
              <a:defRPr/>
            </a:pPr>
            <a:r>
              <a:rPr lang="en-GB" dirty="0"/>
              <a:t>take measures to promote the active participation of </a:t>
            </a:r>
            <a:r>
              <a:rPr lang="en-GB" b="1" dirty="0"/>
              <a:t>individuals and groups outside the public sector in </a:t>
            </a:r>
            <a:r>
              <a:rPr lang="en-GB" dirty="0"/>
              <a:t>the prevention of, and fight against, corruption.</a:t>
            </a:r>
          </a:p>
          <a:p>
            <a:pPr marL="457200" lvl="1" indent="0">
              <a:buFontTx/>
              <a:buNone/>
              <a:defRPr/>
            </a:pPr>
            <a:endParaRPr lang="en-GB" sz="800" dirty="0"/>
          </a:p>
          <a:p>
            <a:pPr lvl="1">
              <a:defRPr/>
            </a:pPr>
            <a:r>
              <a:rPr lang="en-GB" dirty="0"/>
              <a:t>raise awareness as to the causes and effects of corruption.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BF1A37-9C09-4EFD-A73E-FBF613F1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7272"/>
            <a:ext cx="9144000" cy="94528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Participation of Society (Article 13)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4 measures which it is recommended that States include in efforts to engage civil society in corruption prevention: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GB" dirty="0"/>
              <a:t>(a) Enhance transparency of and public contribution to decision-making processes.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(b) Ensure that the public has access to information.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(c) Public Information activities and public education </a:t>
            </a:r>
            <a:r>
              <a:rPr lang="en-US" dirty="0" err="1"/>
              <a:t>programmes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(d) Respect, promote and protect freedom to receive, publish and disseminate information on corruption.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328" y="4364077"/>
            <a:ext cx="1641464" cy="247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Case Study: Country C’s Transparency Portal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684213" y="1752600"/>
            <a:ext cx="7772400" cy="4278313"/>
          </a:xfrm>
        </p:spPr>
        <p:txBody>
          <a:bodyPr/>
          <a:lstStyle/>
          <a:p>
            <a:r>
              <a:rPr lang="en-GB" dirty="0"/>
              <a:t>Established in 2004 to provide enhanced access to public expenditure information to the public.</a:t>
            </a:r>
          </a:p>
          <a:p>
            <a:r>
              <a:rPr lang="en-GB" dirty="0"/>
              <a:t>Information covered includes:</a:t>
            </a:r>
          </a:p>
          <a:p>
            <a:pPr lvl="2"/>
            <a:r>
              <a:rPr lang="en-GB" dirty="0"/>
              <a:t>Spending of the federal government through tender processes or direct contracts</a:t>
            </a:r>
          </a:p>
          <a:p>
            <a:pPr lvl="2"/>
            <a:r>
              <a:rPr lang="en-GB" dirty="0"/>
              <a:t>All transfers to states, municipalities and the federal district</a:t>
            </a:r>
          </a:p>
          <a:p>
            <a:pPr lvl="2"/>
            <a:r>
              <a:rPr lang="en-GB" dirty="0"/>
              <a:t>All transfers to citizens benefiting from social programs.</a:t>
            </a:r>
          </a:p>
          <a:p>
            <a:pPr lvl="2"/>
            <a:r>
              <a:rPr lang="en-GB" dirty="0"/>
              <a:t>Spending of each body and agency on travel allowances, salaries office supplies, </a:t>
            </a:r>
            <a:r>
              <a:rPr lang="en-GB" dirty="0" err="1"/>
              <a:t>equipments</a:t>
            </a:r>
            <a:r>
              <a:rPr lang="en-GB" dirty="0"/>
              <a:t>, projects and services contracted.</a:t>
            </a:r>
          </a:p>
          <a:p>
            <a:pPr lvl="2"/>
            <a:endParaRPr lang="en-GB" dirty="0"/>
          </a:p>
          <a:p>
            <a:pPr lvl="2">
              <a:buFontTx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5589588"/>
            <a:ext cx="174466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950" y="5589588"/>
            <a:ext cx="17764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2363" y="5589588"/>
            <a:ext cx="179228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3538" y="5578475"/>
            <a:ext cx="17922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5578475"/>
            <a:ext cx="18192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5536" y="635000"/>
            <a:ext cx="86409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GB" kern="0" dirty="0"/>
              <a:t>Anti-Corruption Awareness-Raising Activities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1824" y="1628775"/>
            <a:ext cx="8404671" cy="252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b="0" kern="0" dirty="0"/>
              <a:t>Diversity in awareness-raising activities which should </a:t>
            </a:r>
            <a:r>
              <a:rPr lang="en-US" b="0" kern="0" dirty="0"/>
              <a:t>be tailored to the specific needs of the country. Ex.:</a:t>
            </a:r>
            <a:endParaRPr lang="en-GB" b="0" kern="0" dirty="0"/>
          </a:p>
          <a:p>
            <a:pPr>
              <a:defRPr/>
            </a:pPr>
            <a:endParaRPr lang="en-GB" sz="800" b="0" kern="0" dirty="0"/>
          </a:p>
          <a:p>
            <a:pPr marL="355600" indent="0">
              <a:buFontTx/>
              <a:buNone/>
              <a:defRPr/>
            </a:pPr>
            <a:r>
              <a:rPr lang="en-GB" sz="2400" kern="0" dirty="0"/>
              <a:t>Malaysia: </a:t>
            </a:r>
            <a:r>
              <a:rPr lang="en-GB" sz="2400" b="0" kern="0" dirty="0"/>
              <a:t>Television drama of successful corruption investigation.</a:t>
            </a:r>
          </a:p>
          <a:p>
            <a:pPr marL="355600" indent="0">
              <a:buFontTx/>
              <a:buNone/>
              <a:defRPr/>
            </a:pPr>
            <a:r>
              <a:rPr lang="en-GB" sz="2400" kern="0" dirty="0"/>
              <a:t>Jordan: </a:t>
            </a:r>
            <a:r>
              <a:rPr lang="en-GB" sz="2400" b="0" kern="0" dirty="0"/>
              <a:t>Radio series regarding integrity in public life, including the impact of corruption on women.</a:t>
            </a:r>
            <a:endParaRPr lang="en-GB" b="0" kern="0" dirty="0"/>
          </a:p>
          <a:p>
            <a:pPr marL="0" indent="0">
              <a:buFontTx/>
              <a:buNone/>
              <a:defRPr/>
            </a:pPr>
            <a:endParaRPr lang="en-GB" b="0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FF149-751C-4094-8060-7E5FF059ACB2}"/>
              </a:ext>
            </a:extLst>
          </p:cNvPr>
          <p:cNvSpPr/>
          <p:nvPr/>
        </p:nvSpPr>
        <p:spPr>
          <a:xfrm>
            <a:off x="539552" y="4243154"/>
            <a:ext cx="84969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kern="0" dirty="0">
                <a:latin typeface="Arial Narrow"/>
                <a:ea typeface="+mj-ea"/>
                <a:cs typeface="+mj-cs"/>
              </a:rPr>
              <a:t>Civil Society Participation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67B73-16FE-40AC-8B55-EBAAC1A08BC8}"/>
              </a:ext>
            </a:extLst>
          </p:cNvPr>
          <p:cNvSpPr/>
          <p:nvPr/>
        </p:nvSpPr>
        <p:spPr>
          <a:xfrm>
            <a:off x="971600" y="4851157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kern="0" dirty="0">
                <a:latin typeface="Arial Narrow"/>
                <a:cs typeface="+mn-cs"/>
              </a:rPr>
              <a:t>i.e. </a:t>
            </a:r>
            <a:r>
              <a:rPr lang="en-GB" sz="2800" b="0" kern="0">
                <a:latin typeface="Arial Narrow"/>
                <a:cs typeface="+mn-cs"/>
              </a:rPr>
              <a:t>contributions </a:t>
            </a:r>
            <a:r>
              <a:rPr lang="en-GB" sz="2800" b="0" kern="0" dirty="0">
                <a:latin typeface="Arial Narrow"/>
                <a:cs typeface="+mn-cs"/>
              </a:rPr>
              <a:t>by civil society to </a:t>
            </a:r>
            <a:r>
              <a:rPr lang="en-GB" sz="2800" b="0" kern="0">
                <a:latin typeface="Arial Narrow"/>
                <a:cs typeface="+mn-cs"/>
              </a:rPr>
              <a:t>developing and monitoring the implementation of national </a:t>
            </a:r>
            <a:r>
              <a:rPr lang="en-GB" sz="2800" b="0" kern="0" dirty="0">
                <a:latin typeface="Arial Narrow"/>
                <a:cs typeface="+mn-cs"/>
              </a:rPr>
              <a:t>anti-corruption strategies </a:t>
            </a:r>
            <a:endParaRPr lang="en-GB" dirty="0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Measures to prevent money-laundering (Article 14) 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r>
              <a:rPr lang="en-GB" dirty="0"/>
              <a:t>Requirement that States institute a  comprehensive regulatory and supervisory regime for banks and non-bank financial institutions </a:t>
            </a:r>
          </a:p>
          <a:p>
            <a:r>
              <a:rPr lang="en-GB" dirty="0"/>
              <a:t>States should consider measures to detect and monitor the movement of cash and financial instruments</a:t>
            </a:r>
          </a:p>
          <a:p>
            <a:r>
              <a:rPr lang="en-GB" dirty="0"/>
              <a:t>States should develop and promote global, regional and </a:t>
            </a:r>
            <a:r>
              <a:rPr lang="en-GB" dirty="0" err="1"/>
              <a:t>subregional</a:t>
            </a:r>
            <a:r>
              <a:rPr lang="en-GB" dirty="0"/>
              <a:t> cooperation.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2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91" y="2204864"/>
            <a:ext cx="4866100" cy="3344003"/>
          </a:xfrm>
          <a:prstGeom prst="rect">
            <a:avLst/>
          </a:prstGeom>
        </p:spPr>
      </p:pic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981075"/>
            <a:ext cx="5830888" cy="1143000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  <a:endParaRPr lang="en-US" dirty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323528" y="2204864"/>
            <a:ext cx="5040560" cy="3960440"/>
          </a:xfrm>
        </p:spPr>
        <p:txBody>
          <a:bodyPr/>
          <a:lstStyle/>
          <a:p>
            <a:pPr>
              <a:buFontTx/>
              <a:buNone/>
            </a:pPr>
            <a:r>
              <a:rPr lang="es-CO" sz="2000" b="1" dirty="0" err="1"/>
              <a:t>For</a:t>
            </a:r>
            <a:r>
              <a:rPr lang="es-CO" sz="2000" b="1" dirty="0"/>
              <a:t> </a:t>
            </a:r>
            <a:r>
              <a:rPr lang="es-CO" sz="2000" b="1" dirty="0" err="1"/>
              <a:t>further</a:t>
            </a:r>
            <a:r>
              <a:rPr lang="es-CO" sz="2000" b="1" dirty="0"/>
              <a:t> </a:t>
            </a:r>
            <a:r>
              <a:rPr lang="es-CO" sz="2000" b="1" dirty="0" err="1"/>
              <a:t>information</a:t>
            </a:r>
            <a:r>
              <a:rPr lang="es-CO" sz="2000" b="1" dirty="0"/>
              <a:t>:</a:t>
            </a:r>
          </a:p>
          <a:p>
            <a:pPr>
              <a:buFontTx/>
              <a:buNone/>
            </a:pPr>
            <a:r>
              <a:rPr lang="es-CO" sz="2000" dirty="0"/>
              <a:t>Corruption and </a:t>
            </a:r>
            <a:r>
              <a:rPr lang="es-CO" sz="2000" dirty="0" err="1"/>
              <a:t>Economic</a:t>
            </a:r>
            <a:r>
              <a:rPr lang="es-CO" sz="2000" dirty="0"/>
              <a:t> </a:t>
            </a:r>
            <a:r>
              <a:rPr lang="es-CO" sz="2000" dirty="0" err="1"/>
              <a:t>Crime</a:t>
            </a:r>
            <a:r>
              <a:rPr lang="es-CO" sz="2000" dirty="0"/>
              <a:t> Branch</a:t>
            </a:r>
          </a:p>
          <a:p>
            <a:pPr>
              <a:buFontTx/>
              <a:buNone/>
            </a:pPr>
            <a:endParaRPr lang="es-CO" sz="2000" dirty="0"/>
          </a:p>
          <a:p>
            <a:pPr>
              <a:buFontTx/>
              <a:buNone/>
            </a:pPr>
            <a:r>
              <a:rPr lang="es-CO" sz="2000" dirty="0" err="1"/>
              <a:t>P.O.Box</a:t>
            </a:r>
            <a:r>
              <a:rPr lang="es-CO" sz="2000" dirty="0"/>
              <a:t> 500 </a:t>
            </a:r>
            <a:r>
              <a:rPr lang="es-CO" sz="2000" dirty="0" err="1"/>
              <a:t>Vienna</a:t>
            </a:r>
            <a:endParaRPr lang="es-CO" sz="2000" dirty="0"/>
          </a:p>
          <a:p>
            <a:pPr>
              <a:buFontTx/>
              <a:buNone/>
            </a:pPr>
            <a:r>
              <a:rPr lang="es-CO" sz="2000" dirty="0"/>
              <a:t>A-1400 Austria</a:t>
            </a:r>
          </a:p>
          <a:p>
            <a:pPr>
              <a:buFontTx/>
              <a:buNone/>
            </a:pPr>
            <a:r>
              <a:rPr lang="es-CO" sz="2000" dirty="0"/>
              <a:t>Tel:    +43-1-26060-4913</a:t>
            </a:r>
          </a:p>
          <a:p>
            <a:pPr>
              <a:buFontTx/>
              <a:buNone/>
            </a:pPr>
            <a:r>
              <a:rPr lang="es-CO" sz="2000" dirty="0"/>
              <a:t>Fax:   +43-1-26060-5841</a:t>
            </a:r>
          </a:p>
          <a:p>
            <a:pPr>
              <a:lnSpc>
                <a:spcPct val="90000"/>
              </a:lnSpc>
              <a:buNone/>
            </a:pPr>
            <a:endParaRPr lang="en-GB" altLang="zh-CN" sz="2000" dirty="0">
              <a:ea typeface="宋体" panose="02010600030101010101" pitchFamily="2" charset="-122"/>
              <a:hlinkClick r:id="rId3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ea typeface="宋体" panose="02010600030101010101" pitchFamily="2" charset="-122"/>
                <a:hlinkClick r:id="rId3"/>
              </a:rPr>
              <a:t>www.unodc.org/corruption</a:t>
            </a:r>
            <a:endParaRPr lang="en-GB" altLang="zh-CN" sz="20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6505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1371600" y="2057400"/>
            <a:ext cx="6400800" cy="3048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1371600" y="2514600"/>
            <a:ext cx="6400800" cy="3048000"/>
          </a:xfrm>
          <a:prstGeom prst="ellips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endParaRPr lang="en-GB"/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990600" y="1196975"/>
            <a:ext cx="1828800" cy="1905000"/>
            <a:chOff x="3264" y="2256"/>
            <a:chExt cx="835" cy="985"/>
          </a:xfrm>
        </p:grpSpPr>
        <p:sp>
          <p:nvSpPr>
            <p:cNvPr id="32784" name="Oval 6"/>
            <p:cNvSpPr>
              <a:spLocks noChangeArrowheads="1"/>
            </p:cNvSpPr>
            <p:nvPr/>
          </p:nvSpPr>
          <p:spPr bwMode="auto">
            <a:xfrm>
              <a:off x="3264" y="3072"/>
              <a:ext cx="767" cy="16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2785" name="Oval 7"/>
            <p:cNvSpPr>
              <a:spLocks noChangeArrowheads="1"/>
            </p:cNvSpPr>
            <p:nvPr/>
          </p:nvSpPr>
          <p:spPr bwMode="auto">
            <a:xfrm>
              <a:off x="3264" y="2256"/>
              <a:ext cx="835" cy="8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38FCB"/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>
                <a:lnSpc>
                  <a:spcPct val="80000"/>
                </a:lnSpc>
              </a:pPr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Chapter II</a:t>
              </a:r>
            </a:p>
            <a:p>
              <a:pPr algn="ctr">
                <a:lnSpc>
                  <a:spcPct val="80000"/>
                </a:lnSpc>
              </a:pPr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Preventive </a:t>
              </a:r>
            </a:p>
            <a:p>
              <a:pPr algn="ctr">
                <a:lnSpc>
                  <a:spcPct val="80000"/>
                </a:lnSpc>
              </a:pPr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measures</a:t>
              </a:r>
            </a:p>
          </p:txBody>
        </p:sp>
      </p:grpSp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6142038" y="4605338"/>
            <a:ext cx="1782762" cy="1828800"/>
            <a:chOff x="3168" y="3216"/>
            <a:chExt cx="835" cy="1008"/>
          </a:xfrm>
        </p:grpSpPr>
        <p:sp>
          <p:nvSpPr>
            <p:cNvPr id="32782" name="Oval 9"/>
            <p:cNvSpPr>
              <a:spLocks noChangeArrowheads="1"/>
            </p:cNvSpPr>
            <p:nvPr/>
          </p:nvSpPr>
          <p:spPr bwMode="auto">
            <a:xfrm>
              <a:off x="3264" y="4032"/>
              <a:ext cx="719" cy="19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2783" name="Oval 10"/>
            <p:cNvSpPr>
              <a:spLocks noChangeArrowheads="1"/>
            </p:cNvSpPr>
            <p:nvPr/>
          </p:nvSpPr>
          <p:spPr bwMode="auto">
            <a:xfrm>
              <a:off x="3168" y="3216"/>
              <a:ext cx="835" cy="8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38FCB"/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kumimoji="1" lang="de-AT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Chapter IV</a:t>
              </a:r>
              <a:endParaRPr kumimoji="1" lang="en-US" sz="2400"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  <a:p>
              <a:pPr algn="ctr"/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International</a:t>
              </a:r>
            </a:p>
            <a:p>
              <a:pPr algn="ctr"/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Cooperation</a:t>
              </a:r>
              <a:endParaRPr kumimoji="1" lang="en-GB" sz="2400"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2774" name="Group 11"/>
          <p:cNvGrpSpPr>
            <a:grpSpLocks/>
          </p:cNvGrpSpPr>
          <p:nvPr/>
        </p:nvGrpSpPr>
        <p:grpSpPr bwMode="auto">
          <a:xfrm>
            <a:off x="990600" y="4605338"/>
            <a:ext cx="1981200" cy="1752600"/>
            <a:chOff x="1680" y="3216"/>
            <a:chExt cx="835" cy="1008"/>
          </a:xfrm>
        </p:grpSpPr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1728" y="4032"/>
              <a:ext cx="719" cy="19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1680" y="3216"/>
              <a:ext cx="835" cy="8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38FCB"/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kumimoji="1" lang="de-AT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Chapter V</a:t>
              </a:r>
              <a:endParaRPr kumimoji="1" lang="en-US" sz="2400"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  <a:p>
              <a:pPr algn="ctr"/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Asset Recovery</a:t>
              </a:r>
              <a:endParaRPr kumimoji="1" lang="en-GB" sz="2400"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6175375" y="1196975"/>
            <a:ext cx="1828800" cy="1981200"/>
            <a:chOff x="4368" y="2736"/>
            <a:chExt cx="835" cy="1056"/>
          </a:xfrm>
        </p:grpSpPr>
        <p:sp>
          <p:nvSpPr>
            <p:cNvPr id="32778" name="Oval 15"/>
            <p:cNvSpPr>
              <a:spLocks noChangeArrowheads="1"/>
            </p:cNvSpPr>
            <p:nvPr/>
          </p:nvSpPr>
          <p:spPr bwMode="auto">
            <a:xfrm>
              <a:off x="4416" y="3600"/>
              <a:ext cx="719" cy="19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32779" name="Oval 16"/>
            <p:cNvSpPr>
              <a:spLocks noChangeArrowheads="1"/>
            </p:cNvSpPr>
            <p:nvPr/>
          </p:nvSpPr>
          <p:spPr bwMode="auto">
            <a:xfrm>
              <a:off x="4368" y="2736"/>
              <a:ext cx="835" cy="8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38FCB"/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/>
              <a:endParaRPr kumimoji="1" lang="en-US" sz="2400"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  <a:p>
              <a:pPr algn="ctr"/>
              <a:r>
                <a:rPr kumimoji="1" lang="de-AT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Chapter III</a:t>
              </a:r>
              <a:endParaRPr kumimoji="1" lang="en-US" sz="2400"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  <a:p>
              <a:pPr algn="ctr"/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Criminalization &amp; </a:t>
              </a:r>
            </a:p>
            <a:p>
              <a:pPr algn="ctr"/>
              <a:r>
                <a:rPr kumimoji="1" lang="en-US" sz="2400" i="1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Law Enforcement</a:t>
              </a:r>
            </a:p>
            <a:p>
              <a:pPr algn="ctr"/>
              <a:endParaRPr kumimoji="1" lang="en-GB" sz="2400" i="1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277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00200"/>
            <a:ext cx="2339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0" y="7651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9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United Nations Convention against Corruption</a:t>
            </a:r>
            <a:endParaRPr lang="en-GB" sz="20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20713"/>
            <a:ext cx="7772400" cy="1131887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3200" dirty="0"/>
              <a:t>Preventive anti-corruption policies and practices (Article 5)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46" y="3501008"/>
            <a:ext cx="2345853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7416" y="1752600"/>
            <a:ext cx="7772400" cy="491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defRPr/>
            </a:pPr>
            <a:endParaRPr lang="en-GB" sz="900" b="0" kern="0" dirty="0"/>
          </a:p>
          <a:p>
            <a:pPr>
              <a:defRPr/>
            </a:pPr>
            <a:r>
              <a:rPr lang="en-GB" b="0" kern="0" dirty="0"/>
              <a:t>A general provision requiring States to take an effective and coordinated approach to the prevention of corruption. </a:t>
            </a:r>
          </a:p>
          <a:p>
            <a:pPr marL="0" indent="0">
              <a:buFontTx/>
              <a:buNone/>
              <a:defRPr/>
            </a:pPr>
            <a:endParaRPr lang="en-GB" sz="900" b="0" kern="0" dirty="0"/>
          </a:p>
          <a:p>
            <a:pPr>
              <a:defRPr/>
            </a:pPr>
            <a:r>
              <a:rPr lang="en-GB" b="0" kern="0" dirty="0"/>
              <a:t>Anti-Corruption Policies must </a:t>
            </a:r>
            <a:r>
              <a:rPr lang="en-GB" b="1" kern="0" dirty="0"/>
              <a:t>promote the participation of society</a:t>
            </a:r>
            <a:r>
              <a:rPr lang="en-GB" b="0" kern="0" dirty="0"/>
              <a:t>, reflect the rule of law          and promote the proper management of public            affairs and public property.</a:t>
            </a:r>
          </a:p>
          <a:p>
            <a:pPr>
              <a:defRPr/>
            </a:pPr>
            <a:endParaRPr lang="en-GB" sz="900" b="0" kern="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1131887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3200" dirty="0"/>
              <a:t>Preventive anti-corruption body or bodies (Article 6)</a:t>
            </a:r>
            <a:br>
              <a:rPr lang="en-US" sz="3200" dirty="0"/>
            </a:b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7772400" cy="4343400"/>
          </a:xfrm>
        </p:spPr>
        <p:txBody>
          <a:bodyPr/>
          <a:lstStyle/>
          <a:p>
            <a:r>
              <a:rPr lang="en-GB" dirty="0"/>
              <a:t>States must ensure the existence of a body or bodies that prevent corruption with sufficient independence, resources and staff to carry out their functions.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Measures they may take include                      implementing anti-corruption policies 		         and increasing and 			     disseminating knowledge                		       about prevention of corruption.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50" y="3337061"/>
            <a:ext cx="2683650" cy="34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351837" cy="1143000"/>
          </a:xfrm>
        </p:spPr>
        <p:txBody>
          <a:bodyPr/>
          <a:lstStyle/>
          <a:p>
            <a:pPr algn="ctr" eaLnBrk="1" hangingPunct="1"/>
            <a:br>
              <a:rPr lang="en-GB" sz="3600" dirty="0"/>
            </a:br>
            <a:r>
              <a:rPr lang="en-GB" dirty="0"/>
              <a:t>Recruitment, Management and Training of Public Officials (Article 7)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848"/>
            <a:ext cx="7772400" cy="4103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z="800" dirty="0"/>
          </a:p>
          <a:p>
            <a:pPr marL="0" indent="0" eaLnBrk="1" hangingPunct="1"/>
            <a:r>
              <a:rPr lang="en-GB" dirty="0"/>
              <a:t> Adequate procedures for recruitment, selection and </a:t>
            </a:r>
          </a:p>
          <a:p>
            <a:pPr marL="0" indent="0" eaLnBrk="1" hangingPunct="1">
              <a:buNone/>
            </a:pPr>
            <a:r>
              <a:rPr lang="en-GB" dirty="0"/>
              <a:t>training of officials. Special measures for “high-risk” areas.</a:t>
            </a:r>
          </a:p>
          <a:p>
            <a:pPr lvl="3" eaLnBrk="1" hangingPunct="1"/>
            <a:endParaRPr lang="en-GB" dirty="0"/>
          </a:p>
          <a:p>
            <a:pPr marL="0" indent="0">
              <a:lnSpc>
                <a:spcPct val="80000"/>
              </a:lnSpc>
            </a:pPr>
            <a:r>
              <a:rPr lang="en-GB" dirty="0"/>
              <a:t> Adequate remuneration and equitable pay scales.</a:t>
            </a:r>
          </a:p>
          <a:p>
            <a:pPr marL="0" indent="0">
              <a:lnSpc>
                <a:spcPct val="80000"/>
              </a:lnSpc>
            </a:pPr>
            <a:endParaRPr lang="en-GB" dirty="0"/>
          </a:p>
          <a:p>
            <a:pPr marL="0" indent="0">
              <a:lnSpc>
                <a:spcPct val="80000"/>
              </a:lnSpc>
            </a:pPr>
            <a:r>
              <a:rPr lang="en-GB" dirty="0"/>
              <a:t> Education and training programmes, including specialized anti-corruption training.</a:t>
            </a:r>
          </a:p>
          <a:p>
            <a:pPr marL="0" indent="0">
              <a:lnSpc>
                <a:spcPct val="80000"/>
              </a:lnSpc>
            </a:pPr>
            <a:endParaRPr lang="en-GB" dirty="0"/>
          </a:p>
          <a:p>
            <a:pPr marL="0" indent="0">
              <a:lnSpc>
                <a:spcPct val="80000"/>
              </a:lnSpc>
            </a:pPr>
            <a:r>
              <a:rPr lang="en-GB" dirty="0"/>
              <a:t> Consider measures to enhance transparency in funding of political parties and candidates.</a:t>
            </a:r>
            <a:endParaRPr lang="en-US" dirty="0"/>
          </a:p>
          <a:p>
            <a:pPr marL="0" indent="0" eaLnBrk="1" hangingPunct="1"/>
            <a:endParaRPr lang="en-GB" dirty="0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351837" cy="1143000"/>
          </a:xfrm>
        </p:spPr>
        <p:txBody>
          <a:bodyPr/>
          <a:lstStyle/>
          <a:p>
            <a:pPr algn="ctr" eaLnBrk="1" hangingPunct="1"/>
            <a:br>
              <a:rPr lang="en-GB" sz="3600" dirty="0"/>
            </a:br>
            <a:r>
              <a:rPr lang="en-GB" dirty="0"/>
              <a:t>Conflicts of Interest, Codes of Conduct and </a:t>
            </a:r>
            <a:br>
              <a:rPr lang="en-GB" dirty="0"/>
            </a:br>
            <a:r>
              <a:rPr lang="en-GB" dirty="0"/>
              <a:t>Asset Declarations (Articles 7 and 8)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National Implementation</a:t>
            </a:r>
          </a:p>
          <a:p>
            <a:pPr>
              <a:spcBef>
                <a:spcPts val="0"/>
              </a:spcBef>
            </a:pPr>
            <a:r>
              <a:rPr lang="en-GB" dirty="0"/>
              <a:t>Application of prohibitions and restrictions to public officials.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Specialised codes of conduct for “high risk” areas.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Proactive measures to resolve conflict of interests.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Centralised bodies for the enforcement of conflict of interests and asset declaration standards.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Country A’s Asset Declaration System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84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/>
              <a:t>Introduction of </a:t>
            </a:r>
            <a:r>
              <a:rPr lang="en-GB" sz="2400" u="sng" dirty="0"/>
              <a:t>Computerised Financial Declaration System</a:t>
            </a:r>
            <a:r>
              <a:rPr lang="en-GB" sz="2400" dirty="0"/>
              <a:t> in 2000 with significant benefits:</a:t>
            </a:r>
          </a:p>
          <a:p>
            <a:pPr marL="0" indent="0">
              <a:buFontTx/>
              <a:buNone/>
            </a:pPr>
            <a:endParaRPr lang="en-GB" sz="2400" dirty="0"/>
          </a:p>
          <a:p>
            <a:pPr marL="266700" lvl="2" indent="0"/>
            <a:r>
              <a:rPr lang="en-GB" sz="2400" dirty="0"/>
              <a:t> Higher level of compliance with declaration requirements </a:t>
            </a:r>
          </a:p>
          <a:p>
            <a:pPr marL="266700" lvl="2" indent="0">
              <a:buFontTx/>
              <a:buNone/>
            </a:pPr>
            <a:r>
              <a:rPr lang="en-GB" sz="2400" dirty="0"/>
              <a:t> (from 67% to 96%).</a:t>
            </a:r>
          </a:p>
          <a:p>
            <a:pPr marL="266700" lvl="2" indent="0"/>
            <a:r>
              <a:rPr lang="en-GB" sz="2400" dirty="0"/>
              <a:t> Improved access to FDS forms: requests via Internet (66 to 823).</a:t>
            </a:r>
          </a:p>
          <a:p>
            <a:pPr marL="266700" lvl="2" indent="0"/>
            <a:r>
              <a:rPr lang="en-GB" sz="2400" dirty="0"/>
              <a:t> Drastic reduction of operative costs (from 70$ to 8$ per form).</a:t>
            </a:r>
          </a:p>
          <a:p>
            <a:pPr marL="266700" lvl="2" indent="0"/>
            <a:r>
              <a:rPr lang="en-GB" sz="2400" dirty="0"/>
              <a:t> Increased capacity to </a:t>
            </a:r>
            <a:r>
              <a:rPr lang="en-GB" sz="2400" dirty="0" err="1"/>
              <a:t>analyze</a:t>
            </a:r>
            <a:r>
              <a:rPr lang="en-GB" sz="2400" dirty="0"/>
              <a:t> and investigate (from 40 to 321).</a:t>
            </a:r>
          </a:p>
          <a:p>
            <a:pPr marL="266700" lvl="2" indent="0"/>
            <a:r>
              <a:rPr lang="en-GB" sz="2400" dirty="0"/>
              <a:t> Significant reduction of paper work.</a:t>
            </a:r>
          </a:p>
          <a:p>
            <a:pPr marL="266700" lvl="2" indent="0"/>
            <a:r>
              <a:rPr lang="en-GB" sz="2400" dirty="0"/>
              <a:t> More access for all people.</a:t>
            </a:r>
          </a:p>
          <a:p>
            <a:pPr marL="266700" lvl="2" indent="0">
              <a:buFontTx/>
              <a:buNone/>
            </a:pPr>
            <a:endParaRPr lang="en-GB" dirty="0"/>
          </a:p>
          <a:p>
            <a:pPr marL="266700" lvl="2" indent="0"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351837" cy="1143000"/>
          </a:xfrm>
        </p:spPr>
        <p:txBody>
          <a:bodyPr/>
          <a:lstStyle/>
          <a:p>
            <a:pPr algn="ctr" eaLnBrk="1" hangingPunct="1"/>
            <a:br>
              <a:rPr lang="en-GB" sz="3600" dirty="0"/>
            </a:br>
            <a:r>
              <a:rPr lang="en-GB" dirty="0"/>
              <a:t>Public Procurement and Management of Public Finances (UNCAC Article 9)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7772400" cy="4103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u="sng" dirty="0"/>
              <a:t>UNCAC Requirements</a:t>
            </a:r>
          </a:p>
          <a:p>
            <a:pPr marL="0" indent="0" eaLnBrk="1" hangingPunct="1">
              <a:buFontTx/>
              <a:buNone/>
            </a:pPr>
            <a:endParaRPr lang="en-GB" sz="800" dirty="0"/>
          </a:p>
          <a:p>
            <a:pPr marL="0" indent="0" eaLnBrk="1" hangingPunct="1"/>
            <a:r>
              <a:rPr lang="en-GB" dirty="0"/>
              <a:t> Public distribution of information so potential tenderers can prepare and submit applications.</a:t>
            </a:r>
          </a:p>
          <a:p>
            <a:pPr lvl="3" eaLnBrk="1" hangingPunct="1"/>
            <a:endParaRPr lang="en-GB" sz="800" dirty="0"/>
          </a:p>
          <a:p>
            <a:pPr marL="0" indent="0">
              <a:lnSpc>
                <a:spcPct val="80000"/>
              </a:lnSpc>
            </a:pPr>
            <a:r>
              <a:rPr lang="en-GB" dirty="0"/>
              <a:t> Use objective and predetermined rules and criteria for public procurement systems.</a:t>
            </a:r>
          </a:p>
          <a:p>
            <a:pPr marL="0" indent="0">
              <a:lnSpc>
                <a:spcPct val="80000"/>
              </a:lnSpc>
            </a:pPr>
            <a:endParaRPr lang="en-GB" sz="800" dirty="0"/>
          </a:p>
          <a:p>
            <a:pPr marL="0" indent="0">
              <a:lnSpc>
                <a:spcPct val="80000"/>
              </a:lnSpc>
            </a:pPr>
            <a:r>
              <a:rPr lang="en-GB" dirty="0"/>
              <a:t> Effective system of domestic review, appeal and remedies where rules not followed.</a:t>
            </a:r>
          </a:p>
          <a:p>
            <a:pPr marL="0" indent="0">
              <a:lnSpc>
                <a:spcPct val="80000"/>
              </a:lnSpc>
            </a:pPr>
            <a:endParaRPr lang="en-GB" sz="800" dirty="0"/>
          </a:p>
          <a:p>
            <a:pPr marL="0" indent="0">
              <a:lnSpc>
                <a:spcPct val="80000"/>
              </a:lnSpc>
            </a:pPr>
            <a:r>
              <a:rPr lang="en-GB" dirty="0"/>
              <a:t> Specialised training and declaration requirements for staff responsible for public procurement.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772400" cy="1143000"/>
          </a:xfrm>
        </p:spPr>
        <p:txBody>
          <a:bodyPr/>
          <a:lstStyle/>
          <a:p>
            <a:r>
              <a:rPr lang="en-GB" dirty="0"/>
              <a:t>UNODC publication :	     UNCITRAL model law 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334467" cy="471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50" y="1844824"/>
            <a:ext cx="312034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83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943</Words>
  <Application>Microsoft Office PowerPoint</Application>
  <PresentationFormat>On-screen Show (4:3)</PresentationFormat>
  <Paragraphs>170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ＭＳ Ｐゴシック</vt:lpstr>
      <vt:lpstr>宋体</vt:lpstr>
      <vt:lpstr>Arial</vt:lpstr>
      <vt:lpstr>Arial Narrow</vt:lpstr>
      <vt:lpstr>Calibri</vt:lpstr>
      <vt:lpstr>Times New Roman</vt:lpstr>
      <vt:lpstr>Default Design</vt:lpstr>
      <vt:lpstr>Custom Design</vt:lpstr>
      <vt:lpstr>UNCAC Chapter II Overview  Prevention of Corruption under  the United Nations Convention against Corruption </vt:lpstr>
      <vt:lpstr>PowerPoint Presentation</vt:lpstr>
      <vt:lpstr> Preventive anti-corruption policies and practices (Article 5) </vt:lpstr>
      <vt:lpstr> Preventive anti-corruption body or bodies (Article 6) </vt:lpstr>
      <vt:lpstr> Recruitment, Management and Training of Public Officials (Article 7)</vt:lpstr>
      <vt:lpstr> Conflicts of Interest, Codes of Conduct and  Asset Declarations (Articles 7 and 8)</vt:lpstr>
      <vt:lpstr>Case Study: Country A’s Asset Declaration System</vt:lpstr>
      <vt:lpstr> Public Procurement and Management of Public Finances (UNCAC Article 9)</vt:lpstr>
      <vt:lpstr>UNODC publication :      UNCITRAL model law :</vt:lpstr>
      <vt:lpstr> Transparency and Efficiency in Public Administration (Article 10)</vt:lpstr>
      <vt:lpstr>Case Study: Country B’s Administrative Regulatory Guillotine</vt:lpstr>
      <vt:lpstr>Judicial and Prosecutorial Integrity (Article 11)</vt:lpstr>
      <vt:lpstr>Private Sector (Article 12)</vt:lpstr>
      <vt:lpstr>Participation of Society (Article 13)</vt:lpstr>
      <vt:lpstr>Participation of Society (Article 13)</vt:lpstr>
      <vt:lpstr>Case Study: Country C’s Transparency Portal</vt:lpstr>
      <vt:lpstr>PowerPoint Presentation</vt:lpstr>
      <vt:lpstr>Measures to prevent money-laundering (Article 14) </vt:lpstr>
      <vt:lpstr>Thank you!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Testuser</dc:creator>
  <cp:lastModifiedBy>Mariflor Goti Valdes</cp:lastModifiedBy>
  <cp:revision>220</cp:revision>
  <cp:lastPrinted>2018-04-18T12:23:45Z</cp:lastPrinted>
  <dcterms:created xsi:type="dcterms:W3CDTF">2003-04-01T06:49:12Z</dcterms:created>
  <dcterms:modified xsi:type="dcterms:W3CDTF">2019-04-29T10:32:53Z</dcterms:modified>
</cp:coreProperties>
</file>