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9144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10: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0: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11: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12: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2: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13: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3: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14: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4: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15: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5: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16: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6: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6: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7: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7: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8: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8: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9: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9: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14" name="Google Shape;14;p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5" name="Shape 65"/>
        <p:cNvGrpSpPr/>
        <p:nvPr/>
      </p:nvGrpSpPr>
      <p:grpSpPr>
        <a:xfrm>
          <a:off x="0" y="0"/>
          <a:ext cx="0" cy="0"/>
          <a:chOff x="0" y="0"/>
          <a:chExt cx="0" cy="0"/>
        </a:xfrm>
      </p:grpSpPr>
      <p:sp>
        <p:nvSpPr>
          <p:cNvPr id="66" name="Google Shape;66;p1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1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68" name="Google Shape;68;p1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69" name="Google Shape;69;p1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70" name="Google Shape;70;p1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71" name="Google Shape;71;p1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4" name="Shape 74"/>
        <p:cNvGrpSpPr/>
        <p:nvPr/>
      </p:nvGrpSpPr>
      <p:grpSpPr>
        <a:xfrm>
          <a:off x="0" y="0"/>
          <a:ext cx="0" cy="0"/>
          <a:chOff x="0" y="0"/>
          <a:chExt cx="0" cy="0"/>
        </a:xfrm>
      </p:grpSpPr>
      <p:sp>
        <p:nvSpPr>
          <p:cNvPr id="75" name="Google Shape;75;p1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6" name="Google Shape;76;p1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77" name="Google Shape;77;p1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78" name="Google Shape;78;p1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81" name="Shape 81"/>
        <p:cNvGrpSpPr/>
        <p:nvPr/>
      </p:nvGrpSpPr>
      <p:grpSpPr>
        <a:xfrm>
          <a:off x="0" y="0"/>
          <a:ext cx="0" cy="0"/>
          <a:chOff x="0" y="0"/>
          <a:chExt cx="0" cy="0"/>
        </a:xfrm>
      </p:grpSpPr>
      <p:sp>
        <p:nvSpPr>
          <p:cNvPr id="82" name="Google Shape;82;p1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3" name="Google Shape;83;p1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84" name="Google Shape;84;p1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 name="Google Shape;19;p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Text" type="objAndTx">
  <p:cSld name="OBJECT_AND_TEXT">
    <p:spTree>
      <p:nvGrpSpPr>
        <p:cNvPr id="23" name="Shape 23"/>
        <p:cNvGrpSpPr/>
        <p:nvPr/>
      </p:nvGrpSpPr>
      <p:grpSpPr>
        <a:xfrm>
          <a:off x="0" y="0"/>
          <a:ext cx="0" cy="0"/>
          <a:chOff x="0" y="0"/>
          <a:chExt cx="0" cy="0"/>
        </a:xfrm>
      </p:grpSpPr>
      <p:sp>
        <p:nvSpPr>
          <p:cNvPr id="24" name="Google Shape;24;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 name="Google Shape;25;p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 name="Google Shape;26;p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 name="Google Shape;27;p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30" name="Shape 30"/>
        <p:cNvGrpSpPr/>
        <p:nvPr/>
      </p:nvGrpSpPr>
      <p:grpSpPr>
        <a:xfrm>
          <a:off x="0" y="0"/>
          <a:ext cx="0" cy="0"/>
          <a:chOff x="0" y="0"/>
          <a:chExt cx="0" cy="0"/>
        </a:xfrm>
      </p:grpSpPr>
      <p:sp>
        <p:nvSpPr>
          <p:cNvPr id="31" name="Google Shape;31;p5"/>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 name="Google Shape;32;p5"/>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 name="Google Shape;33;p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36" name="Shape 36"/>
        <p:cNvGrpSpPr/>
        <p:nvPr/>
      </p:nvGrpSpPr>
      <p:grpSpPr>
        <a:xfrm>
          <a:off x="0" y="0"/>
          <a:ext cx="0" cy="0"/>
          <a:chOff x="0" y="0"/>
          <a:chExt cx="0" cy="0"/>
        </a:xfrm>
      </p:grpSpPr>
      <p:sp>
        <p:nvSpPr>
          <p:cNvPr id="37" name="Google Shape;37;p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 name="Google Shape;38;p6"/>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9" name="Google Shape;39;p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42" name="Shape 42"/>
        <p:cNvGrpSpPr/>
        <p:nvPr/>
      </p:nvGrpSpPr>
      <p:grpSpPr>
        <a:xfrm>
          <a:off x="0" y="0"/>
          <a:ext cx="0" cy="0"/>
          <a:chOff x="0" y="0"/>
          <a:chExt cx="0" cy="0"/>
        </a:xfrm>
      </p:grpSpPr>
      <p:sp>
        <p:nvSpPr>
          <p:cNvPr id="43" name="Google Shape;43;p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 name="Google Shape;44;p7"/>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sz="3200">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45" name="Google Shape;45;p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46" name="Google Shape;46;p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49" name="Shape 49"/>
        <p:cNvGrpSpPr/>
        <p:nvPr/>
      </p:nvGrpSpPr>
      <p:grpSpPr>
        <a:xfrm>
          <a:off x="0" y="0"/>
          <a:ext cx="0" cy="0"/>
          <a:chOff x="0" y="0"/>
          <a:chExt cx="0" cy="0"/>
        </a:xfrm>
      </p:grpSpPr>
      <p:sp>
        <p:nvSpPr>
          <p:cNvPr id="50" name="Google Shape;50;p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52" name="Google Shape;52;p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53" name="Google Shape;53;p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Google Shape;57;p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0" name="Shape 60"/>
        <p:cNvGrpSpPr/>
        <p:nvPr/>
      </p:nvGrpSpPr>
      <p:grpSpPr>
        <a:xfrm>
          <a:off x="0" y="0"/>
          <a:ext cx="0" cy="0"/>
          <a:chOff x="0" y="0"/>
          <a:chExt cx="0" cy="0"/>
        </a:xfrm>
      </p:grpSpPr>
      <p:sp>
        <p:nvSpPr>
          <p:cNvPr id="61" name="Google Shape;61;p1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2" name="Google Shape;62;p1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7" name="Google Shape;7;p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 name="Google Shape;8;p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uncaccoaliton.org/" TargetMode="External"/><Relationship Id="rId4" Type="http://schemas.openxmlformats.org/officeDocument/2006/relationships/image" Target="../media/image7.png"/><Relationship Id="rId5" Type="http://schemas.openxmlformats.org/officeDocument/2006/relationships/image" Target="../media/image13.png"/><Relationship Id="rId6" Type="http://schemas.openxmlformats.org/officeDocument/2006/relationships/image" Target="../media/image10.png"/><Relationship Id="rId7" Type="http://schemas.openxmlformats.org/officeDocument/2006/relationships/image" Target="../media/image2.png"/><Relationship Id="rId8"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uncaccoaliton.org/" TargetMode="External"/><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hyperlink" Target="https://uncaccoalition.org/en_US/anti-corruption-platforms/africa/" TargetMode="External"/><Relationship Id="rId7" Type="http://schemas.openxmlformats.org/officeDocument/2006/relationships/image" Target="../media/image1.png"/><Relationship Id="rId8"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12.jp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4"/>
          <p:cNvSpPr txBox="1"/>
          <p:nvPr>
            <p:ph type="ctrTitle"/>
          </p:nvPr>
        </p:nvSpPr>
        <p:spPr>
          <a:xfrm>
            <a:off x="877887" y="1668462"/>
            <a:ext cx="7772400" cy="14700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Calibri"/>
              <a:buNone/>
            </a:pPr>
            <a:r>
              <a:rPr b="0" i="0" lang="en-US" sz="4400" u="none">
                <a:solidFill>
                  <a:schemeClr val="dk2"/>
                </a:solidFill>
                <a:latin typeface="Calibri"/>
                <a:ea typeface="Calibri"/>
                <a:cs typeface="Calibri"/>
                <a:sym typeface="Calibri"/>
              </a:rPr>
              <a:t>UNCAC Coalition:</a:t>
            </a:r>
            <a:br>
              <a:rPr b="0" i="0" lang="en-US" sz="4400" u="none">
                <a:solidFill>
                  <a:schemeClr val="dk2"/>
                </a:solidFill>
                <a:latin typeface="Calibri"/>
                <a:ea typeface="Calibri"/>
                <a:cs typeface="Calibri"/>
                <a:sym typeface="Calibri"/>
              </a:rPr>
            </a:br>
            <a:r>
              <a:rPr b="0" i="0" lang="en-US" sz="4400" u="none">
                <a:solidFill>
                  <a:schemeClr val="dk2"/>
                </a:solidFill>
                <a:latin typeface="Calibri"/>
                <a:ea typeface="Calibri"/>
                <a:cs typeface="Calibri"/>
                <a:sym typeface="Calibri"/>
              </a:rPr>
              <a:t>An introduction</a:t>
            </a:r>
            <a:endParaRPr/>
          </a:p>
        </p:txBody>
      </p:sp>
      <p:sp>
        <p:nvSpPr>
          <p:cNvPr id="92" name="Google Shape;92;p14"/>
          <p:cNvSpPr txBox="1"/>
          <p:nvPr>
            <p:ph idx="1" type="subTitle"/>
          </p:nvPr>
        </p:nvSpPr>
        <p:spPr>
          <a:xfrm>
            <a:off x="1371600" y="3627437"/>
            <a:ext cx="6400800" cy="533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Gillian Dell, gdell@transparency.org</a:t>
            </a:r>
            <a:br>
              <a:rPr b="0" i="0" lang="en-US" sz="2400" u="none">
                <a:solidFill>
                  <a:schemeClr val="dk1"/>
                </a:solidFill>
                <a:latin typeface="Calibri"/>
                <a:ea typeface="Calibri"/>
                <a:cs typeface="Calibri"/>
                <a:sym typeface="Calibri"/>
              </a:rPr>
            </a:br>
            <a:endParaRPr/>
          </a:p>
          <a:p>
            <a:pPr indent="0" lvl="0" marL="0" rtl="0" algn="ctr">
              <a:lnSpc>
                <a:spcPct val="100000"/>
              </a:lnSpc>
              <a:spcBef>
                <a:spcPts val="480"/>
              </a:spcBef>
              <a:spcAft>
                <a:spcPts val="0"/>
              </a:spcAft>
              <a:buClr>
                <a:schemeClr val="dk1"/>
              </a:buClr>
              <a:buSzPts val="2400"/>
              <a:buFont typeface="Arial"/>
              <a:buNone/>
            </a:pPr>
            <a:r>
              <a:t/>
            </a:r>
            <a:endParaRPr b="0" i="0" sz="2400" u="none">
              <a:solidFill>
                <a:schemeClr val="dk1"/>
              </a:solidFill>
              <a:latin typeface="Calibri"/>
              <a:ea typeface="Calibri"/>
              <a:cs typeface="Calibri"/>
              <a:sym typeface="Calibri"/>
            </a:endParaRPr>
          </a:p>
          <a:p>
            <a:pPr indent="0" lvl="0" marL="0" rtl="0" algn="ctr">
              <a:spcBef>
                <a:spcPts val="480"/>
              </a:spcBef>
              <a:spcAft>
                <a:spcPts val="0"/>
              </a:spcAft>
              <a:buClr>
                <a:schemeClr val="dk1"/>
              </a:buClr>
              <a:buSzPts val="2400"/>
              <a:buFont typeface="Arial"/>
              <a:buNone/>
            </a:pPr>
            <a:r>
              <a:t/>
            </a:r>
            <a:endParaRPr b="0" i="0" sz="2400" u="none">
              <a:solidFill>
                <a:schemeClr val="dk1"/>
              </a:solidFill>
              <a:latin typeface="Calibri"/>
              <a:ea typeface="Calibri"/>
              <a:cs typeface="Calibri"/>
              <a:sym typeface="Calibri"/>
            </a:endParaRPr>
          </a:p>
        </p:txBody>
      </p:sp>
      <p:sp>
        <p:nvSpPr>
          <p:cNvPr id="93" name="Google Shape;93;p14"/>
          <p:cNvSpPr txBox="1"/>
          <p:nvPr/>
        </p:nvSpPr>
        <p:spPr>
          <a:xfrm>
            <a:off x="1563687" y="5067300"/>
            <a:ext cx="6400800" cy="53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C0C30"/>
              </a:buClr>
              <a:buSzPts val="2400"/>
              <a:buFont typeface="Calibri"/>
              <a:buNone/>
            </a:pPr>
            <a:r>
              <a:rPr b="1" i="0" lang="en-US" sz="2400" u="none" cap="none" strike="noStrike">
                <a:solidFill>
                  <a:srgbClr val="9C0C30"/>
                </a:solidFill>
                <a:latin typeface="Calibri"/>
                <a:ea typeface="Calibri"/>
                <a:cs typeface="Calibri"/>
                <a:sym typeface="Calibri"/>
              </a:rPr>
              <a:t>UNCACCoalition.org</a:t>
            </a:r>
            <a:endParaRPr/>
          </a:p>
          <a:p>
            <a:pPr indent="0" lvl="0" marL="0" marR="0" rtl="0" algn="ctr">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400" u="none">
              <a:solidFill>
                <a:schemeClr val="dk1"/>
              </a:solidFill>
              <a:latin typeface="Calibri"/>
              <a:ea typeface="Calibri"/>
              <a:cs typeface="Calibri"/>
              <a:sym typeface="Calibri"/>
            </a:endParaRPr>
          </a:p>
        </p:txBody>
      </p:sp>
      <p:pic>
        <p:nvPicPr>
          <p:cNvPr id="94" name="Google Shape;94;p14"/>
          <p:cNvPicPr preferRelativeResize="0"/>
          <p:nvPr/>
        </p:nvPicPr>
        <p:blipFill rotWithShape="1">
          <a:blip r:embed="rId3">
            <a:alphaModFix/>
          </a:blip>
          <a:srcRect b="0" l="0" r="0" t="0"/>
          <a:stretch/>
        </p:blipFill>
        <p:spPr>
          <a:xfrm>
            <a:off x="3581400" y="6122987"/>
            <a:ext cx="2363787" cy="7350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3"/>
          <p:cNvSpPr txBox="1"/>
          <p:nvPr>
            <p:ph type="title"/>
          </p:nvPr>
        </p:nvSpPr>
        <p:spPr>
          <a:xfrm>
            <a:off x="1016000" y="6858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Calibri"/>
              <a:buNone/>
            </a:pPr>
            <a:r>
              <a:rPr b="0" i="0" lang="en-US" sz="4400" u="none">
                <a:solidFill>
                  <a:schemeClr val="dk2"/>
                </a:solidFill>
                <a:latin typeface="Calibri"/>
                <a:ea typeface="Calibri"/>
                <a:cs typeface="Calibri"/>
                <a:sym typeface="Calibri"/>
              </a:rPr>
              <a:t>UNCAC Coalition communications</a:t>
            </a:r>
            <a:endParaRPr/>
          </a:p>
        </p:txBody>
      </p:sp>
      <p:sp>
        <p:nvSpPr>
          <p:cNvPr id="178" name="Google Shape;178;p23"/>
          <p:cNvSpPr txBox="1"/>
          <p:nvPr>
            <p:ph idx="1" type="body"/>
          </p:nvPr>
        </p:nvSpPr>
        <p:spPr>
          <a:xfrm>
            <a:off x="457200" y="2055812"/>
            <a:ext cx="4267200" cy="4525962"/>
          </a:xfrm>
          <a:prstGeom prst="rect">
            <a:avLst/>
          </a:prstGeom>
          <a:noFill/>
          <a:ln>
            <a:noFill/>
          </a:ln>
        </p:spPr>
        <p:txBody>
          <a:bodyPr anchorCtr="0" anchor="t" bIns="45700" lIns="91425" spcFirstLastPara="1" rIns="91425" wrap="square" tIns="45700">
            <a:noAutofit/>
          </a:bodyPr>
          <a:lstStyle/>
          <a:p>
            <a:pPr indent="-285750" lvl="1" marL="742950" rtl="0" algn="l">
              <a:lnSpc>
                <a:spcPct val="100000"/>
              </a:lnSpc>
              <a:spcBef>
                <a:spcPts val="0"/>
              </a:spcBef>
              <a:spcAft>
                <a:spcPts val="0"/>
              </a:spcAft>
              <a:buClr>
                <a:schemeClr val="dk1"/>
              </a:buClr>
              <a:buSzPts val="2400"/>
              <a:buFont typeface="Calibri"/>
              <a:buChar char="•"/>
            </a:pPr>
            <a:r>
              <a:rPr b="0" i="0" lang="en-US" sz="2400" u="none">
                <a:solidFill>
                  <a:schemeClr val="dk1"/>
                </a:solidFill>
                <a:latin typeface="Calibri"/>
                <a:ea typeface="Calibri"/>
                <a:cs typeface="Calibri"/>
                <a:sym typeface="Calibri"/>
              </a:rPr>
              <a:t>Website: </a:t>
            </a:r>
            <a:r>
              <a:rPr b="1" i="0" lang="en-US" sz="2400" u="sng">
                <a:solidFill>
                  <a:schemeClr val="hlink"/>
                </a:solidFill>
                <a:hlinkClick r:id="rId3"/>
              </a:rPr>
              <a:t>www.uncaccoaliton.org</a:t>
            </a:r>
            <a:r>
              <a:rPr b="1" i="0" lang="en-US" sz="2400" u="none">
                <a:solidFill>
                  <a:srgbClr val="C00000"/>
                </a:solidFill>
                <a:latin typeface="Calibri"/>
                <a:ea typeface="Calibri"/>
                <a:cs typeface="Calibri"/>
                <a:sym typeface="Calibri"/>
              </a:rPr>
              <a:t> </a:t>
            </a:r>
            <a:endParaRPr/>
          </a:p>
          <a:p>
            <a:pPr indent="-285750" lvl="1" marL="742950" rtl="0" algn="l">
              <a:lnSpc>
                <a:spcPct val="100000"/>
              </a:lnSpc>
              <a:spcBef>
                <a:spcPts val="48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	(articles, blog, resources, members’ zone)</a:t>
            </a:r>
            <a:endParaRPr/>
          </a:p>
          <a:p>
            <a:pPr indent="-285750" lvl="1" marL="742950" rtl="0" algn="l">
              <a:lnSpc>
                <a:spcPct val="100000"/>
              </a:lnSpc>
              <a:spcBef>
                <a:spcPts val="480"/>
              </a:spcBef>
              <a:spcAft>
                <a:spcPts val="0"/>
              </a:spcAft>
              <a:buClr>
                <a:schemeClr val="dk1"/>
              </a:buClr>
              <a:buSzPts val="2400"/>
              <a:buFont typeface="Calibri"/>
              <a:buChar char="•"/>
            </a:pPr>
            <a:r>
              <a:rPr b="0" i="0" lang="en-US" sz="2400" u="none">
                <a:solidFill>
                  <a:schemeClr val="dk1"/>
                </a:solidFill>
                <a:latin typeface="Calibri"/>
                <a:ea typeface="Calibri"/>
                <a:cs typeface="Calibri"/>
                <a:sym typeface="Calibri"/>
              </a:rPr>
              <a:t>Listserv (closed email group)</a:t>
            </a:r>
            <a:endParaRPr/>
          </a:p>
          <a:p>
            <a:pPr indent="-285750" lvl="1" marL="742950" rtl="0" algn="l">
              <a:lnSpc>
                <a:spcPct val="100000"/>
              </a:lnSpc>
              <a:spcBef>
                <a:spcPts val="480"/>
              </a:spcBef>
              <a:spcAft>
                <a:spcPts val="0"/>
              </a:spcAft>
              <a:buClr>
                <a:schemeClr val="dk1"/>
              </a:buClr>
              <a:buSzPts val="2400"/>
              <a:buFont typeface="Calibri"/>
              <a:buChar char="•"/>
            </a:pPr>
            <a:r>
              <a:rPr b="0" i="0" lang="en-US" sz="2400" u="none">
                <a:solidFill>
                  <a:schemeClr val="dk1"/>
                </a:solidFill>
                <a:latin typeface="Calibri"/>
                <a:ea typeface="Calibri"/>
                <a:cs typeface="Calibri"/>
                <a:sym typeface="Calibri"/>
              </a:rPr>
              <a:t>Social media</a:t>
            </a:r>
            <a:endParaRPr/>
          </a:p>
          <a:p>
            <a:pPr indent="-228600" lvl="2" marL="1143000" rtl="0" algn="l">
              <a:lnSpc>
                <a:spcPct val="100000"/>
              </a:lnSpc>
              <a:spcBef>
                <a:spcPts val="480"/>
              </a:spcBef>
              <a:spcAft>
                <a:spcPts val="0"/>
              </a:spcAft>
              <a:buClr>
                <a:schemeClr val="dk1"/>
              </a:buClr>
              <a:buSzPts val="2400"/>
              <a:buFont typeface="Calibri"/>
              <a:buChar char="•"/>
            </a:pPr>
            <a:r>
              <a:rPr b="0" i="0" lang="en-US" sz="2400" u="none">
                <a:solidFill>
                  <a:schemeClr val="dk1"/>
                </a:solidFill>
                <a:latin typeface="Calibri"/>
                <a:ea typeface="Calibri"/>
                <a:cs typeface="Calibri"/>
                <a:sym typeface="Calibri"/>
              </a:rPr>
              <a:t>Twitter @UNCACCoalition</a:t>
            </a:r>
            <a:endParaRPr/>
          </a:p>
          <a:p>
            <a:pPr indent="-190500" lvl="0" marL="342900" rtl="0" algn="l">
              <a:spcBef>
                <a:spcPts val="480"/>
              </a:spcBef>
              <a:spcAft>
                <a:spcPts val="0"/>
              </a:spcAft>
              <a:buClr>
                <a:schemeClr val="dk1"/>
              </a:buClr>
              <a:buSzPts val="2400"/>
              <a:buFont typeface="Arial"/>
              <a:buNone/>
            </a:pPr>
            <a:r>
              <a:t/>
            </a:r>
            <a:endParaRPr b="0" i="0" sz="2400" u="none">
              <a:solidFill>
                <a:schemeClr val="dk1"/>
              </a:solidFill>
              <a:latin typeface="Calibri"/>
              <a:ea typeface="Calibri"/>
              <a:cs typeface="Calibri"/>
              <a:sym typeface="Calibri"/>
            </a:endParaRPr>
          </a:p>
        </p:txBody>
      </p:sp>
      <p:pic>
        <p:nvPicPr>
          <p:cNvPr id="179" name="Google Shape;179;p23"/>
          <p:cNvPicPr preferRelativeResize="0"/>
          <p:nvPr/>
        </p:nvPicPr>
        <p:blipFill rotWithShape="1">
          <a:blip r:embed="rId4">
            <a:alphaModFix/>
          </a:blip>
          <a:srcRect b="26249" l="11699" r="36223" t="15186"/>
          <a:stretch/>
        </p:blipFill>
        <p:spPr>
          <a:xfrm>
            <a:off x="4495800" y="1905000"/>
            <a:ext cx="2741612" cy="2462212"/>
          </a:xfrm>
          <a:prstGeom prst="rect">
            <a:avLst/>
          </a:prstGeom>
          <a:noFill/>
          <a:ln cap="flat" cmpd="sng" w="9525">
            <a:solidFill>
              <a:schemeClr val="dk1"/>
            </a:solidFill>
            <a:prstDash val="solid"/>
            <a:miter lim="800000"/>
            <a:headEnd len="sm" w="sm" type="none"/>
            <a:tailEnd len="sm" w="sm" type="none"/>
          </a:ln>
        </p:spPr>
      </p:pic>
      <p:pic>
        <p:nvPicPr>
          <p:cNvPr id="180" name="Google Shape;180;p23"/>
          <p:cNvPicPr preferRelativeResize="0"/>
          <p:nvPr/>
        </p:nvPicPr>
        <p:blipFill rotWithShape="1">
          <a:blip r:embed="rId5">
            <a:alphaModFix/>
          </a:blip>
          <a:srcRect b="49594" l="73350" r="8398" t="15186"/>
          <a:stretch/>
        </p:blipFill>
        <p:spPr>
          <a:xfrm>
            <a:off x="7010400" y="2589212"/>
            <a:ext cx="1717675" cy="2662237"/>
          </a:xfrm>
          <a:prstGeom prst="rect">
            <a:avLst/>
          </a:prstGeom>
          <a:noFill/>
          <a:ln cap="flat" cmpd="sng" w="9525">
            <a:solidFill>
              <a:schemeClr val="dk1"/>
            </a:solidFill>
            <a:prstDash val="solid"/>
            <a:miter lim="800000"/>
            <a:headEnd len="sm" w="sm" type="none"/>
            <a:tailEnd len="sm" w="sm" type="none"/>
          </a:ln>
        </p:spPr>
      </p:pic>
      <p:sp>
        <p:nvSpPr>
          <p:cNvPr id="181" name="Google Shape;181;p23"/>
          <p:cNvSpPr/>
          <p:nvPr/>
        </p:nvSpPr>
        <p:spPr>
          <a:xfrm>
            <a:off x="6934200" y="2895600"/>
            <a:ext cx="685800" cy="304800"/>
          </a:xfrm>
          <a:prstGeom prst="ellipse">
            <a:avLst/>
          </a:prstGeom>
          <a:noFill/>
          <a:ln cap="flat" cmpd="sng" w="222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182" name="Google Shape;182;p23"/>
          <p:cNvPicPr preferRelativeResize="0"/>
          <p:nvPr/>
        </p:nvPicPr>
        <p:blipFill rotWithShape="1">
          <a:blip r:embed="rId6">
            <a:alphaModFix/>
          </a:blip>
          <a:srcRect b="4499" l="11775" r="31875" t="39562"/>
          <a:stretch/>
        </p:blipFill>
        <p:spPr>
          <a:xfrm>
            <a:off x="4114800" y="3884612"/>
            <a:ext cx="2743200" cy="2189162"/>
          </a:xfrm>
          <a:prstGeom prst="rect">
            <a:avLst/>
          </a:prstGeom>
          <a:noFill/>
          <a:ln cap="flat" cmpd="sng" w="9525">
            <a:solidFill>
              <a:schemeClr val="dk1"/>
            </a:solidFill>
            <a:prstDash val="solid"/>
            <a:miter lim="800000"/>
            <a:headEnd len="sm" w="sm" type="none"/>
            <a:tailEnd len="sm" w="sm" type="none"/>
          </a:ln>
        </p:spPr>
      </p:pic>
      <p:pic>
        <p:nvPicPr>
          <p:cNvPr id="183" name="Google Shape;183;p23"/>
          <p:cNvPicPr preferRelativeResize="0"/>
          <p:nvPr/>
        </p:nvPicPr>
        <p:blipFill rotWithShape="1">
          <a:blip r:embed="rId7">
            <a:alphaModFix/>
          </a:blip>
          <a:srcRect b="0" l="0" r="0" t="0"/>
          <a:stretch/>
        </p:blipFill>
        <p:spPr>
          <a:xfrm>
            <a:off x="0" y="0"/>
            <a:ext cx="1016000" cy="1714500"/>
          </a:xfrm>
          <a:prstGeom prst="rect">
            <a:avLst/>
          </a:prstGeom>
          <a:noFill/>
          <a:ln>
            <a:noFill/>
          </a:ln>
        </p:spPr>
      </p:pic>
      <p:pic>
        <p:nvPicPr>
          <p:cNvPr id="184" name="Google Shape;184;p23"/>
          <p:cNvPicPr preferRelativeResize="0"/>
          <p:nvPr/>
        </p:nvPicPr>
        <p:blipFill rotWithShape="1">
          <a:blip r:embed="rId8">
            <a:alphaModFix/>
          </a:blip>
          <a:srcRect b="0" l="0" r="0" t="0"/>
          <a:stretch/>
        </p:blipFill>
        <p:spPr>
          <a:xfrm>
            <a:off x="3581400" y="6122987"/>
            <a:ext cx="2363787" cy="735012"/>
          </a:xfrm>
          <a:prstGeom prst="rect">
            <a:avLst/>
          </a:prstGeom>
          <a:noFill/>
          <a:ln>
            <a:noFill/>
          </a:ln>
        </p:spPr>
      </p:pic>
      <p:pic>
        <p:nvPicPr>
          <p:cNvPr id="185" name="Google Shape;185;p23"/>
          <p:cNvPicPr preferRelativeResize="0"/>
          <p:nvPr/>
        </p:nvPicPr>
        <p:blipFill rotWithShape="1">
          <a:blip r:embed="rId7">
            <a:alphaModFix/>
          </a:blip>
          <a:srcRect b="0" l="0" r="0" t="0"/>
          <a:stretch/>
        </p:blipFill>
        <p:spPr>
          <a:xfrm>
            <a:off x="8128000" y="5486400"/>
            <a:ext cx="1016000" cy="1714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4"/>
          <p:cNvSpPr/>
          <p:nvPr/>
        </p:nvSpPr>
        <p:spPr>
          <a:xfrm>
            <a:off x="6934200" y="2895600"/>
            <a:ext cx="685800" cy="304800"/>
          </a:xfrm>
          <a:prstGeom prst="ellipse">
            <a:avLst/>
          </a:prstGeom>
          <a:noFill/>
          <a:ln cap="flat" cmpd="sng" w="222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191" name="Google Shape;191;p24"/>
          <p:cNvPicPr preferRelativeResize="0"/>
          <p:nvPr/>
        </p:nvPicPr>
        <p:blipFill rotWithShape="1">
          <a:blip r:embed="rId3">
            <a:alphaModFix/>
          </a:blip>
          <a:srcRect b="0" l="0" r="0" t="0"/>
          <a:stretch/>
        </p:blipFill>
        <p:spPr>
          <a:xfrm>
            <a:off x="0" y="228600"/>
            <a:ext cx="9144000" cy="62912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25"/>
          <p:cNvSpPr txBox="1"/>
          <p:nvPr>
            <p:ph type="title"/>
          </p:nvPr>
        </p:nvSpPr>
        <p:spPr>
          <a:xfrm>
            <a:off x="457200" y="274637"/>
            <a:ext cx="58674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Calibri"/>
              <a:buNone/>
            </a:pPr>
            <a:r>
              <a:rPr b="0" i="0" lang="en-US" sz="4400" u="none">
                <a:solidFill>
                  <a:schemeClr val="dk2"/>
                </a:solidFill>
                <a:latin typeface="Calibri"/>
                <a:ea typeface="Calibri"/>
                <a:cs typeface="Calibri"/>
                <a:sym typeface="Calibri"/>
              </a:rPr>
              <a:t>UNCAC Coalition communications</a:t>
            </a:r>
            <a:endParaRPr/>
          </a:p>
        </p:txBody>
      </p:sp>
      <p:sp>
        <p:nvSpPr>
          <p:cNvPr id="197" name="Google Shape;197;p25"/>
          <p:cNvSpPr txBox="1"/>
          <p:nvPr>
            <p:ph idx="1" type="body"/>
          </p:nvPr>
        </p:nvSpPr>
        <p:spPr>
          <a:xfrm>
            <a:off x="457200" y="1600200"/>
            <a:ext cx="3505200" cy="2514600"/>
          </a:xfrm>
          <a:prstGeom prst="rect">
            <a:avLst/>
          </a:prstGeom>
          <a:noFill/>
          <a:ln>
            <a:noFill/>
          </a:ln>
        </p:spPr>
        <p:txBody>
          <a:bodyPr anchorCtr="0" anchor="t" bIns="45700" lIns="91425" spcFirstLastPara="1" rIns="91425" wrap="square" tIns="45700">
            <a:noAutofit/>
          </a:bodyPr>
          <a:lstStyle/>
          <a:p>
            <a:pPr indent="-285750" lvl="1" marL="742950" rtl="0" algn="l">
              <a:lnSpc>
                <a:spcPct val="100000"/>
              </a:lnSpc>
              <a:spcBef>
                <a:spcPts val="0"/>
              </a:spcBef>
              <a:spcAft>
                <a:spcPts val="0"/>
              </a:spcAft>
              <a:buClr>
                <a:schemeClr val="dk1"/>
              </a:buClr>
              <a:buSzPts val="2400"/>
              <a:buFont typeface="Calibri"/>
              <a:buChar char="•"/>
            </a:pPr>
            <a:r>
              <a:rPr b="0" i="0" lang="en-US" sz="2400" u="none">
                <a:solidFill>
                  <a:schemeClr val="dk1"/>
                </a:solidFill>
                <a:latin typeface="Calibri"/>
                <a:ea typeface="Calibri"/>
                <a:cs typeface="Calibri"/>
                <a:sym typeface="Calibri"/>
              </a:rPr>
              <a:t>Website</a:t>
            </a:r>
            <a:r>
              <a:rPr b="0" i="0" lang="en-US" sz="2000" u="none">
                <a:solidFill>
                  <a:schemeClr val="dk1"/>
                </a:solidFill>
                <a:latin typeface="Calibri"/>
                <a:ea typeface="Calibri"/>
                <a:cs typeface="Calibri"/>
                <a:sym typeface="Calibri"/>
              </a:rPr>
              <a:t> </a:t>
            </a:r>
            <a:r>
              <a:rPr b="1" i="0" lang="en-US" sz="2000" u="sng">
                <a:solidFill>
                  <a:schemeClr val="hlink"/>
                </a:solidFill>
                <a:hlinkClick r:id="rId3"/>
              </a:rPr>
              <a:t>www.uncaccoaliton.org</a:t>
            </a:r>
            <a:endParaRPr b="1" i="0" sz="2000" u="none">
              <a:solidFill>
                <a:srgbClr val="C00000"/>
              </a:solidFill>
              <a:latin typeface="Calibri"/>
              <a:ea typeface="Calibri"/>
              <a:cs typeface="Calibri"/>
              <a:sym typeface="Calibri"/>
            </a:endParaRPr>
          </a:p>
          <a:p>
            <a:pPr indent="-158750" lvl="1" marL="742950" rtl="0" algn="l">
              <a:lnSpc>
                <a:spcPct val="100000"/>
              </a:lnSpc>
              <a:spcBef>
                <a:spcPts val="400"/>
              </a:spcBef>
              <a:spcAft>
                <a:spcPts val="0"/>
              </a:spcAft>
              <a:buClr>
                <a:schemeClr val="dk1"/>
              </a:buClr>
              <a:buSzPts val="2000"/>
              <a:buFont typeface="Arial"/>
              <a:buNone/>
            </a:pPr>
            <a:r>
              <a:t/>
            </a:r>
            <a:endParaRPr b="0" i="0" sz="2000" u="none">
              <a:solidFill>
                <a:schemeClr val="dk1"/>
              </a:solidFill>
              <a:latin typeface="Calibri"/>
              <a:ea typeface="Calibri"/>
              <a:cs typeface="Calibri"/>
              <a:sym typeface="Calibri"/>
            </a:endParaRPr>
          </a:p>
          <a:p>
            <a:pPr indent="-285750" lvl="1" marL="742950" rtl="0" algn="l">
              <a:lnSpc>
                <a:spcPct val="100000"/>
              </a:lnSpc>
              <a:spcBef>
                <a:spcPts val="480"/>
              </a:spcBef>
              <a:spcAft>
                <a:spcPts val="0"/>
              </a:spcAft>
              <a:buClr>
                <a:schemeClr val="dk1"/>
              </a:buClr>
              <a:buSzPts val="2400"/>
              <a:buFont typeface="Calibri"/>
              <a:buChar char="•"/>
            </a:pPr>
            <a:r>
              <a:rPr b="0" i="0" lang="en-US" sz="2400" u="none">
                <a:solidFill>
                  <a:schemeClr val="dk1"/>
                </a:solidFill>
                <a:latin typeface="Calibri"/>
                <a:ea typeface="Calibri"/>
                <a:cs typeface="Calibri"/>
                <a:sym typeface="Calibri"/>
              </a:rPr>
              <a:t>Regional </a:t>
            </a:r>
            <a:br>
              <a:rPr b="0" i="0" lang="en-US" sz="2400" u="none">
                <a:solidFill>
                  <a:schemeClr val="dk1"/>
                </a:solidFill>
                <a:latin typeface="Calibri"/>
                <a:ea typeface="Calibri"/>
                <a:cs typeface="Calibri"/>
                <a:sym typeface="Calibri"/>
              </a:rPr>
            </a:br>
            <a:r>
              <a:rPr b="0" i="0" lang="en-US" sz="2400" u="none">
                <a:solidFill>
                  <a:schemeClr val="dk1"/>
                </a:solidFill>
                <a:latin typeface="Calibri"/>
                <a:ea typeface="Calibri"/>
                <a:cs typeface="Calibri"/>
                <a:sym typeface="Calibri"/>
              </a:rPr>
              <a:t>Anti-Corruption Platforms</a:t>
            </a:r>
            <a:endParaRPr/>
          </a:p>
          <a:p>
            <a:pPr indent="-228600" lvl="2" marL="1143000" rtl="0" algn="l">
              <a:lnSpc>
                <a:spcPct val="100000"/>
              </a:lnSpc>
              <a:spcBef>
                <a:spcPts val="320"/>
              </a:spcBef>
              <a:spcAft>
                <a:spcPts val="0"/>
              </a:spcAft>
              <a:buClr>
                <a:schemeClr val="dk1"/>
              </a:buClr>
              <a:buSzPts val="1600"/>
              <a:buFont typeface="Calibri"/>
              <a:buChar char="•"/>
            </a:pPr>
            <a:r>
              <a:rPr b="0" i="0" lang="en-US" sz="1600" u="none">
                <a:solidFill>
                  <a:schemeClr val="dk1"/>
                </a:solidFill>
                <a:latin typeface="Calibri"/>
                <a:ea typeface="Calibri"/>
                <a:cs typeface="Calibri"/>
                <a:sym typeface="Calibri"/>
              </a:rPr>
              <a:t>Africa</a:t>
            </a:r>
            <a:endParaRPr/>
          </a:p>
          <a:p>
            <a:pPr indent="-228600" lvl="2" marL="1143000" rtl="0" algn="l">
              <a:lnSpc>
                <a:spcPct val="100000"/>
              </a:lnSpc>
              <a:spcBef>
                <a:spcPts val="320"/>
              </a:spcBef>
              <a:spcAft>
                <a:spcPts val="0"/>
              </a:spcAft>
              <a:buClr>
                <a:schemeClr val="dk1"/>
              </a:buClr>
              <a:buSzPts val="1600"/>
              <a:buFont typeface="Calibri"/>
              <a:buChar char="•"/>
            </a:pPr>
            <a:r>
              <a:rPr b="0" i="0" lang="en-US" sz="1600" u="none">
                <a:solidFill>
                  <a:schemeClr val="dk1"/>
                </a:solidFill>
                <a:latin typeface="Calibri"/>
                <a:ea typeface="Calibri"/>
                <a:cs typeface="Calibri"/>
                <a:sym typeface="Calibri"/>
              </a:rPr>
              <a:t>Southeast Asia</a:t>
            </a:r>
            <a:endParaRPr/>
          </a:p>
          <a:p>
            <a:pPr indent="-228600" lvl="2" marL="1143000" rtl="0" algn="l">
              <a:lnSpc>
                <a:spcPct val="100000"/>
              </a:lnSpc>
              <a:spcBef>
                <a:spcPts val="320"/>
              </a:spcBef>
              <a:spcAft>
                <a:spcPts val="0"/>
              </a:spcAft>
              <a:buClr>
                <a:schemeClr val="dk1"/>
              </a:buClr>
              <a:buSzPts val="1600"/>
              <a:buFont typeface="Calibri"/>
              <a:buChar char="•"/>
            </a:pPr>
            <a:r>
              <a:rPr b="0" i="0" lang="en-US" sz="1600" u="none">
                <a:solidFill>
                  <a:schemeClr val="dk1"/>
                </a:solidFill>
                <a:latin typeface="Calibri"/>
                <a:ea typeface="Calibri"/>
                <a:cs typeface="Calibri"/>
                <a:sym typeface="Calibri"/>
              </a:rPr>
              <a:t>Southeast Europe</a:t>
            </a:r>
            <a:endParaRPr/>
          </a:p>
        </p:txBody>
      </p:sp>
      <p:pic>
        <p:nvPicPr>
          <p:cNvPr id="198" name="Google Shape;198;p25"/>
          <p:cNvPicPr preferRelativeResize="0"/>
          <p:nvPr/>
        </p:nvPicPr>
        <p:blipFill rotWithShape="1">
          <a:blip r:embed="rId4">
            <a:alphaModFix/>
          </a:blip>
          <a:srcRect b="0" l="0" r="0" t="0"/>
          <a:stretch/>
        </p:blipFill>
        <p:spPr>
          <a:xfrm>
            <a:off x="3700462" y="2424112"/>
            <a:ext cx="2741612" cy="3124200"/>
          </a:xfrm>
          <a:prstGeom prst="rect">
            <a:avLst/>
          </a:prstGeom>
          <a:noFill/>
          <a:ln>
            <a:noFill/>
          </a:ln>
        </p:spPr>
      </p:pic>
      <p:pic>
        <p:nvPicPr>
          <p:cNvPr id="199" name="Google Shape;199;p25"/>
          <p:cNvPicPr preferRelativeResize="0"/>
          <p:nvPr/>
        </p:nvPicPr>
        <p:blipFill rotWithShape="1">
          <a:blip r:embed="rId5">
            <a:alphaModFix/>
          </a:blip>
          <a:srcRect b="0" l="0" r="0" t="0"/>
          <a:stretch/>
        </p:blipFill>
        <p:spPr>
          <a:xfrm>
            <a:off x="6448425" y="274637"/>
            <a:ext cx="2336800" cy="6364287"/>
          </a:xfrm>
          <a:prstGeom prst="rect">
            <a:avLst/>
          </a:prstGeom>
          <a:noFill/>
          <a:ln>
            <a:noFill/>
          </a:ln>
        </p:spPr>
      </p:pic>
      <p:sp>
        <p:nvSpPr>
          <p:cNvPr id="200" name="Google Shape;200;p25"/>
          <p:cNvSpPr txBox="1"/>
          <p:nvPr/>
        </p:nvSpPr>
        <p:spPr>
          <a:xfrm>
            <a:off x="171450" y="5008562"/>
            <a:ext cx="4572000" cy="955675"/>
          </a:xfrm>
          <a:prstGeom prst="rect">
            <a:avLst/>
          </a:prstGeom>
          <a:noFill/>
          <a:ln>
            <a:noFill/>
          </a:ln>
        </p:spPr>
        <p:txBody>
          <a:bodyPr anchorCtr="0" anchor="t" bIns="45700" lIns="91425" spcFirstLastPara="1" rIns="91425" wrap="square" tIns="45700">
            <a:noAutofit/>
          </a:bodyPr>
          <a:lstStyle/>
          <a:p>
            <a:pPr indent="-342900" lvl="2" marL="12573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To join platform:</a:t>
            </a:r>
            <a:endParaRPr/>
          </a:p>
          <a:p>
            <a:pPr indent="-342900" lvl="2" marL="1257300" marR="0" rtl="0" algn="l">
              <a:lnSpc>
                <a:spcPct val="100000"/>
              </a:lnSpc>
              <a:spcBef>
                <a:spcPts val="0"/>
              </a:spcBef>
              <a:spcAft>
                <a:spcPts val="0"/>
              </a:spcAft>
              <a:buClr>
                <a:srgbClr val="C00000"/>
              </a:buClr>
              <a:buSzPts val="1600"/>
              <a:buFont typeface="Arial"/>
              <a:buNone/>
            </a:pPr>
            <a:r>
              <a:rPr b="1" i="0" lang="en-US" sz="1600" u="sng" cap="none" strike="noStrike">
                <a:solidFill>
                  <a:schemeClr val="hlink"/>
                </a:solidFill>
                <a:latin typeface="Arial"/>
                <a:ea typeface="Arial"/>
                <a:cs typeface="Arial"/>
                <a:sym typeface="Arial"/>
                <a:hlinkClick r:id="rId6"/>
              </a:rPr>
              <a:t>https://uncaccoalition.org/en_US/anti-corruption-platforms/africa/</a:t>
            </a:r>
            <a:r>
              <a:rPr b="0" i="0" lang="en-US" sz="1600" u="none" cap="none" strike="noStrike">
                <a:solidFill>
                  <a:schemeClr val="dk1"/>
                </a:solidFill>
                <a:latin typeface="Calibri"/>
                <a:ea typeface="Calibri"/>
                <a:cs typeface="Calibri"/>
                <a:sym typeface="Calibri"/>
              </a:rPr>
              <a:t>	</a:t>
            </a:r>
            <a:endParaRPr/>
          </a:p>
        </p:txBody>
      </p:sp>
      <p:pic>
        <p:nvPicPr>
          <p:cNvPr id="201" name="Google Shape;201;p25"/>
          <p:cNvPicPr preferRelativeResize="0"/>
          <p:nvPr/>
        </p:nvPicPr>
        <p:blipFill rotWithShape="1">
          <a:blip r:embed="rId7">
            <a:alphaModFix/>
          </a:blip>
          <a:srcRect b="0" l="0" r="0" t="0"/>
          <a:stretch/>
        </p:blipFill>
        <p:spPr>
          <a:xfrm>
            <a:off x="3581400" y="6122987"/>
            <a:ext cx="2363787" cy="735012"/>
          </a:xfrm>
          <a:prstGeom prst="rect">
            <a:avLst/>
          </a:prstGeom>
          <a:noFill/>
          <a:ln>
            <a:noFill/>
          </a:ln>
        </p:spPr>
      </p:pic>
      <p:pic>
        <p:nvPicPr>
          <p:cNvPr id="202" name="Google Shape;202;p25"/>
          <p:cNvPicPr preferRelativeResize="0"/>
          <p:nvPr/>
        </p:nvPicPr>
        <p:blipFill rotWithShape="1">
          <a:blip r:embed="rId8">
            <a:alphaModFix/>
          </a:blip>
          <a:srcRect b="0" l="0" r="0" t="0"/>
          <a:stretch/>
        </p:blipFill>
        <p:spPr>
          <a:xfrm>
            <a:off x="8128000" y="5486400"/>
            <a:ext cx="1016000" cy="1714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pic>
        <p:nvPicPr>
          <p:cNvPr id="207" name="Google Shape;207;p26"/>
          <p:cNvPicPr preferRelativeResize="0"/>
          <p:nvPr/>
        </p:nvPicPr>
        <p:blipFill rotWithShape="1">
          <a:blip r:embed="rId3">
            <a:alphaModFix/>
          </a:blip>
          <a:srcRect b="0" l="0" r="0" t="0"/>
          <a:stretch/>
        </p:blipFill>
        <p:spPr>
          <a:xfrm>
            <a:off x="8128000" y="5699125"/>
            <a:ext cx="1016000" cy="1714500"/>
          </a:xfrm>
          <a:prstGeom prst="rect">
            <a:avLst/>
          </a:prstGeom>
          <a:noFill/>
          <a:ln>
            <a:noFill/>
          </a:ln>
        </p:spPr>
      </p:pic>
      <p:sp>
        <p:nvSpPr>
          <p:cNvPr id="208" name="Google Shape;208;p26"/>
          <p:cNvSpPr txBox="1"/>
          <p:nvPr>
            <p:ph type="title"/>
          </p:nvPr>
        </p:nvSpPr>
        <p:spPr>
          <a:xfrm>
            <a:off x="5080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Calibri"/>
              <a:buNone/>
            </a:pPr>
            <a:r>
              <a:rPr b="0" i="0" lang="en-US" sz="4400" u="none">
                <a:solidFill>
                  <a:schemeClr val="dk2"/>
                </a:solidFill>
                <a:latin typeface="Calibri"/>
                <a:ea typeface="Calibri"/>
                <a:cs typeface="Calibri"/>
                <a:sym typeface="Calibri"/>
              </a:rPr>
              <a:t>COSP Objectives</a:t>
            </a:r>
            <a:endParaRPr/>
          </a:p>
        </p:txBody>
      </p:sp>
      <p:sp>
        <p:nvSpPr>
          <p:cNvPr id="209" name="Google Shape;209;p26"/>
          <p:cNvSpPr txBox="1"/>
          <p:nvPr>
            <p:ph idx="1" type="body"/>
          </p:nvPr>
        </p:nvSpPr>
        <p:spPr>
          <a:xfrm>
            <a:off x="736600" y="877887"/>
            <a:ext cx="8229600" cy="5334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Arial"/>
              <a:buChar char="•"/>
            </a:pPr>
            <a:r>
              <a:rPr b="0" i="0" lang="en-US" sz="2000" u="none">
                <a:solidFill>
                  <a:schemeClr val="dk1"/>
                </a:solidFill>
                <a:latin typeface="Arial"/>
                <a:ea typeface="Arial"/>
                <a:cs typeface="Arial"/>
                <a:sym typeface="Arial"/>
              </a:rPr>
              <a:t>Priority anti-corruption issues and proposals for action are put on the international agenda</a:t>
            </a:r>
            <a:endParaRPr/>
          </a:p>
          <a:p>
            <a:pPr indent="-342900" lvl="0" marL="342900" marR="0" rtl="0" algn="l">
              <a:lnSpc>
                <a:spcPct val="100000"/>
              </a:lnSpc>
              <a:spcBef>
                <a:spcPts val="400"/>
              </a:spcBef>
              <a:spcAft>
                <a:spcPts val="0"/>
              </a:spcAft>
              <a:buClr>
                <a:schemeClr val="dk1"/>
              </a:buClr>
              <a:buSzPts val="2000"/>
              <a:buFont typeface="Arial"/>
              <a:buChar char="•"/>
            </a:pPr>
            <a:r>
              <a:rPr b="0" i="0" lang="en-US" sz="2000" u="none">
                <a:solidFill>
                  <a:schemeClr val="dk1"/>
                </a:solidFill>
                <a:latin typeface="Arial"/>
                <a:ea typeface="Arial"/>
                <a:cs typeface="Arial"/>
                <a:sym typeface="Arial"/>
              </a:rPr>
              <a:t>The COSP </a:t>
            </a:r>
            <a:r>
              <a:rPr b="1" i="0" lang="en-US" sz="2000" u="sng">
                <a:solidFill>
                  <a:srgbClr val="C00000"/>
                </a:solidFill>
                <a:latin typeface="Arial"/>
                <a:ea typeface="Arial"/>
                <a:cs typeface="Arial"/>
                <a:sym typeface="Arial"/>
              </a:rPr>
              <a:t>adopts resolutions </a:t>
            </a:r>
            <a:r>
              <a:rPr b="0" i="0" lang="en-US" sz="2000" u="none">
                <a:solidFill>
                  <a:schemeClr val="dk1"/>
                </a:solidFill>
                <a:latin typeface="Arial"/>
                <a:ea typeface="Arial"/>
                <a:cs typeface="Arial"/>
                <a:sym typeface="Arial"/>
              </a:rPr>
              <a:t>that clarify and highlight targets for national anti-corruption performance in key priority areas and strengthen the UNCAC review mechanism. Priority areas include: access to information, beneficial ownership transparency, accountable asset return, review process.</a:t>
            </a:r>
            <a:endParaRPr/>
          </a:p>
          <a:p>
            <a:pPr indent="-342900" lvl="0" marL="342900" marR="0" rtl="0" algn="l">
              <a:lnSpc>
                <a:spcPct val="100000"/>
              </a:lnSpc>
              <a:spcBef>
                <a:spcPts val="400"/>
              </a:spcBef>
              <a:spcAft>
                <a:spcPts val="0"/>
              </a:spcAft>
              <a:buClr>
                <a:srgbClr val="C00000"/>
              </a:buClr>
              <a:buSzPts val="2000"/>
              <a:buFont typeface="Arial"/>
              <a:buChar char="•"/>
            </a:pPr>
            <a:r>
              <a:rPr b="1" i="0" lang="en-US" sz="2000" u="sng">
                <a:solidFill>
                  <a:srgbClr val="C00000"/>
                </a:solidFill>
                <a:latin typeface="Arial"/>
                <a:ea typeface="Arial"/>
                <a:cs typeface="Arial"/>
                <a:sym typeface="Arial"/>
              </a:rPr>
              <a:t>Strategic partnerships</a:t>
            </a:r>
            <a:r>
              <a:rPr b="1" i="0" lang="en-US" sz="2000" u="none">
                <a:solidFill>
                  <a:srgbClr val="C00000"/>
                </a:solidFill>
                <a:latin typeface="Arial"/>
                <a:ea typeface="Arial"/>
                <a:cs typeface="Arial"/>
                <a:sym typeface="Arial"/>
              </a:rPr>
              <a:t> </a:t>
            </a:r>
            <a:r>
              <a:rPr b="0" i="0" lang="en-US" sz="2000" u="none">
                <a:solidFill>
                  <a:schemeClr val="dk1"/>
                </a:solidFill>
                <a:latin typeface="Arial"/>
                <a:ea typeface="Arial"/>
                <a:cs typeface="Arial"/>
                <a:sym typeface="Arial"/>
              </a:rPr>
              <a:t>are forged with policymakers, IGOs and NGOs to promote consensus and action around priority issues </a:t>
            </a:r>
            <a:endParaRPr/>
          </a:p>
          <a:p>
            <a:pPr indent="-342900" lvl="0" marL="342900" marR="0" rtl="0" algn="l">
              <a:lnSpc>
                <a:spcPct val="100000"/>
              </a:lnSpc>
              <a:spcBef>
                <a:spcPts val="400"/>
              </a:spcBef>
              <a:spcAft>
                <a:spcPts val="0"/>
              </a:spcAft>
              <a:buClr>
                <a:schemeClr val="dk1"/>
              </a:buClr>
              <a:buSzPts val="2000"/>
              <a:buFont typeface="Arial"/>
              <a:buChar char="•"/>
            </a:pPr>
            <a:r>
              <a:rPr b="0" i="0" lang="en-US" sz="2000" u="none">
                <a:solidFill>
                  <a:schemeClr val="dk1"/>
                </a:solidFill>
                <a:latin typeface="Arial"/>
                <a:ea typeface="Arial"/>
                <a:cs typeface="Arial"/>
                <a:sym typeface="Arial"/>
              </a:rPr>
              <a:t>CSOs, policy-makers and the public have </a:t>
            </a:r>
            <a:r>
              <a:rPr b="1" i="0" lang="en-US" sz="2000" u="sng">
                <a:solidFill>
                  <a:srgbClr val="C00000"/>
                </a:solidFill>
                <a:latin typeface="Arial"/>
                <a:ea typeface="Arial"/>
                <a:cs typeface="Arial"/>
                <a:sym typeface="Arial"/>
              </a:rPr>
              <a:t>increased understanding</a:t>
            </a:r>
            <a:r>
              <a:rPr b="0" i="0" lang="en-US" sz="2000" u="none">
                <a:solidFill>
                  <a:srgbClr val="C00000"/>
                </a:solidFill>
                <a:latin typeface="Arial"/>
                <a:ea typeface="Arial"/>
                <a:cs typeface="Arial"/>
                <a:sym typeface="Arial"/>
              </a:rPr>
              <a:t> </a:t>
            </a:r>
            <a:r>
              <a:rPr b="0" i="0" lang="en-US" sz="2000" u="none">
                <a:solidFill>
                  <a:schemeClr val="dk1"/>
                </a:solidFill>
                <a:latin typeface="Arial"/>
                <a:ea typeface="Arial"/>
                <a:cs typeface="Arial"/>
                <a:sym typeface="Arial"/>
              </a:rPr>
              <a:t>of UNCAC measures that can prevent corruption and end impunity</a:t>
            </a:r>
            <a:endParaRPr/>
          </a:p>
          <a:p>
            <a:pPr indent="-342900" lvl="0" marL="342900" marR="0" rtl="0" algn="l">
              <a:lnSpc>
                <a:spcPct val="100000"/>
              </a:lnSpc>
              <a:spcBef>
                <a:spcPts val="400"/>
              </a:spcBef>
              <a:spcAft>
                <a:spcPts val="0"/>
              </a:spcAft>
              <a:buClr>
                <a:schemeClr val="dk1"/>
              </a:buClr>
              <a:buSzPts val="2000"/>
              <a:buFont typeface="Arial"/>
              <a:buChar char="•"/>
            </a:pPr>
            <a:r>
              <a:rPr b="0" i="0" lang="en-US" sz="2000" u="none">
                <a:solidFill>
                  <a:schemeClr val="dk1"/>
                </a:solidFill>
                <a:latin typeface="Arial"/>
                <a:ea typeface="Arial"/>
                <a:cs typeface="Arial"/>
                <a:sym typeface="Arial"/>
              </a:rPr>
              <a:t>States Parties are mobilised to provide CSOs with </a:t>
            </a:r>
            <a:r>
              <a:rPr b="1" i="0" lang="en-US" sz="2000" u="sng">
                <a:solidFill>
                  <a:srgbClr val="C00000"/>
                </a:solidFill>
                <a:latin typeface="Arial"/>
                <a:ea typeface="Arial"/>
                <a:cs typeface="Arial"/>
                <a:sym typeface="Arial"/>
              </a:rPr>
              <a:t>greater access to and inclusion in </a:t>
            </a:r>
            <a:r>
              <a:rPr b="0" i="0" lang="en-US" sz="2000" u="none">
                <a:solidFill>
                  <a:schemeClr val="dk1"/>
                </a:solidFill>
                <a:latin typeface="Arial"/>
                <a:ea typeface="Arial"/>
                <a:cs typeface="Arial"/>
                <a:sym typeface="Arial"/>
              </a:rPr>
              <a:t>official UNCAC meetings and reviews.</a:t>
            </a:r>
            <a:endParaRPr/>
          </a:p>
          <a:p>
            <a:pPr indent="-342900" lvl="0" marL="342900" marR="0" rtl="0" algn="l">
              <a:lnSpc>
                <a:spcPct val="100000"/>
              </a:lnSpc>
              <a:spcBef>
                <a:spcPts val="400"/>
              </a:spcBef>
              <a:spcAft>
                <a:spcPts val="0"/>
              </a:spcAft>
              <a:buClr>
                <a:schemeClr val="dk1"/>
              </a:buClr>
              <a:buSzPts val="2000"/>
              <a:buFont typeface="Arial"/>
              <a:buChar char="•"/>
            </a:pPr>
            <a:r>
              <a:rPr b="0" i="0" lang="en-US" sz="2000" u="none">
                <a:solidFill>
                  <a:schemeClr val="dk1"/>
                </a:solidFill>
                <a:latin typeface="Arial"/>
                <a:ea typeface="Arial"/>
                <a:cs typeface="Arial"/>
                <a:sym typeface="Arial"/>
              </a:rPr>
              <a:t>CSOs and governments understand better </a:t>
            </a:r>
            <a:r>
              <a:rPr b="1" i="0" lang="en-US" sz="2000" u="sng">
                <a:solidFill>
                  <a:srgbClr val="C00000"/>
                </a:solidFill>
                <a:latin typeface="Arial"/>
                <a:ea typeface="Arial"/>
                <a:cs typeface="Arial"/>
                <a:sym typeface="Arial"/>
              </a:rPr>
              <a:t>how to use UNCAC fora  </a:t>
            </a:r>
            <a:r>
              <a:rPr b="0" i="0" lang="en-US" sz="2000" u="none">
                <a:solidFill>
                  <a:schemeClr val="dk1"/>
                </a:solidFill>
                <a:latin typeface="Arial"/>
                <a:ea typeface="Arial"/>
                <a:cs typeface="Arial"/>
                <a:sym typeface="Arial"/>
              </a:rPr>
              <a:t>to advance in priority areas </a:t>
            </a:r>
            <a:endParaRPr/>
          </a:p>
          <a:p>
            <a:pPr indent="-215900" lvl="0" marL="342900" marR="0" rtl="0" algn="l">
              <a:lnSpc>
                <a:spcPct val="100000"/>
              </a:lnSpc>
              <a:spcBef>
                <a:spcPts val="4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a:p>
            <a:pPr indent="-215900" lvl="0" marL="342900" marR="0" rtl="0" algn="l">
              <a:spcBef>
                <a:spcPts val="400"/>
              </a:spcBef>
              <a:spcAft>
                <a:spcPts val="0"/>
              </a:spcAft>
              <a:buClr>
                <a:schemeClr val="dk1"/>
              </a:buClr>
              <a:buSzPts val="2000"/>
              <a:buFont typeface="Arial"/>
              <a:buNone/>
            </a:pPr>
            <a:r>
              <a:t/>
            </a:r>
            <a:endParaRPr b="0" i="0" sz="2000" u="none">
              <a:solidFill>
                <a:schemeClr val="dk1"/>
              </a:solidFill>
              <a:latin typeface="Arial"/>
              <a:ea typeface="Arial"/>
              <a:cs typeface="Arial"/>
              <a:sym typeface="Arial"/>
            </a:endParaRPr>
          </a:p>
        </p:txBody>
      </p:sp>
      <p:pic>
        <p:nvPicPr>
          <p:cNvPr id="210" name="Google Shape;210;p26"/>
          <p:cNvPicPr preferRelativeResize="0"/>
          <p:nvPr/>
        </p:nvPicPr>
        <p:blipFill rotWithShape="1">
          <a:blip r:embed="rId3">
            <a:alphaModFix/>
          </a:blip>
          <a:srcRect b="0" l="0" r="0" t="0"/>
          <a:stretch/>
        </p:blipFill>
        <p:spPr>
          <a:xfrm>
            <a:off x="0" y="0"/>
            <a:ext cx="1016000" cy="1714500"/>
          </a:xfrm>
          <a:prstGeom prst="rect">
            <a:avLst/>
          </a:prstGeom>
          <a:noFill/>
          <a:ln>
            <a:noFill/>
          </a:ln>
        </p:spPr>
      </p:pic>
      <p:pic>
        <p:nvPicPr>
          <p:cNvPr id="211" name="Google Shape;211;p26"/>
          <p:cNvPicPr preferRelativeResize="0"/>
          <p:nvPr/>
        </p:nvPicPr>
        <p:blipFill rotWithShape="1">
          <a:blip r:embed="rId4">
            <a:alphaModFix/>
          </a:blip>
          <a:srcRect b="0" l="0" r="0" t="0"/>
          <a:stretch/>
        </p:blipFill>
        <p:spPr>
          <a:xfrm>
            <a:off x="3581400" y="6122987"/>
            <a:ext cx="2363787" cy="7350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27"/>
          <p:cNvSpPr txBox="1"/>
          <p:nvPr>
            <p:ph type="title"/>
          </p:nvPr>
        </p:nvSpPr>
        <p:spPr>
          <a:xfrm>
            <a:off x="812800"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600"/>
              <a:buFont typeface="Arial"/>
              <a:buNone/>
            </a:pPr>
            <a:r>
              <a:rPr b="0" i="0" lang="en-US" sz="3600" u="none">
                <a:solidFill>
                  <a:schemeClr val="dk2"/>
                </a:solidFill>
                <a:latin typeface="Arial"/>
                <a:ea typeface="Arial"/>
                <a:cs typeface="Arial"/>
                <a:sym typeface="Arial"/>
              </a:rPr>
              <a:t>Coalition Written Submissions 2017</a:t>
            </a:r>
            <a:endParaRPr/>
          </a:p>
        </p:txBody>
      </p:sp>
      <p:sp>
        <p:nvSpPr>
          <p:cNvPr id="217" name="Google Shape;217;p27"/>
          <p:cNvSpPr txBox="1"/>
          <p:nvPr>
            <p:ph idx="1" type="body"/>
          </p:nvPr>
        </p:nvSpPr>
        <p:spPr>
          <a:xfrm>
            <a:off x="649287" y="1143000"/>
            <a:ext cx="8229600" cy="4953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600"/>
              <a:buFont typeface="Arial"/>
              <a:buChar char="•"/>
            </a:pPr>
            <a:r>
              <a:rPr b="0" i="0" lang="en-US" sz="2600" u="none">
                <a:solidFill>
                  <a:schemeClr val="dk1"/>
                </a:solidFill>
                <a:latin typeface="Arial"/>
                <a:ea typeface="Arial"/>
                <a:cs typeface="Arial"/>
                <a:sym typeface="Arial"/>
              </a:rPr>
              <a:t>Making UNCAC work: Coalition statement to 7</a:t>
            </a:r>
            <a:r>
              <a:rPr b="0" baseline="30000" i="0" lang="en-US" sz="2600" u="none">
                <a:solidFill>
                  <a:schemeClr val="dk1"/>
                </a:solidFill>
                <a:latin typeface="Arial"/>
                <a:ea typeface="Arial"/>
                <a:cs typeface="Arial"/>
                <a:sym typeface="Arial"/>
              </a:rPr>
              <a:t>th</a:t>
            </a:r>
            <a:r>
              <a:rPr b="0" i="0" lang="en-US" sz="2600" u="none">
                <a:solidFill>
                  <a:schemeClr val="dk1"/>
                </a:solidFill>
                <a:latin typeface="Arial"/>
                <a:ea typeface="Arial"/>
                <a:cs typeface="Arial"/>
                <a:sym typeface="Arial"/>
              </a:rPr>
              <a:t> COSP</a:t>
            </a:r>
            <a:endParaRPr/>
          </a:p>
          <a:p>
            <a:pPr indent="-342900" lvl="0" marL="342900" marR="0" rtl="0" algn="l">
              <a:lnSpc>
                <a:spcPct val="100000"/>
              </a:lnSpc>
              <a:spcBef>
                <a:spcPts val="520"/>
              </a:spcBef>
              <a:spcAft>
                <a:spcPts val="0"/>
              </a:spcAft>
              <a:buClr>
                <a:schemeClr val="dk1"/>
              </a:buClr>
              <a:buSzPts val="2600"/>
              <a:buFont typeface="Arial"/>
              <a:buChar char="•"/>
            </a:pPr>
            <a:r>
              <a:rPr b="0" i="0" lang="en-US" sz="2600" u="none">
                <a:solidFill>
                  <a:schemeClr val="dk1"/>
                </a:solidFill>
                <a:latin typeface="Arial"/>
                <a:ea typeface="Arial"/>
                <a:cs typeface="Arial"/>
                <a:sym typeface="Arial"/>
              </a:rPr>
              <a:t>Implementing effective measures to prevent corruption</a:t>
            </a:r>
            <a:endParaRPr/>
          </a:p>
          <a:p>
            <a:pPr indent="-342900" lvl="0" marL="342900" marR="0" rtl="0" algn="l">
              <a:lnSpc>
                <a:spcPct val="100000"/>
              </a:lnSpc>
              <a:spcBef>
                <a:spcPts val="520"/>
              </a:spcBef>
              <a:spcAft>
                <a:spcPts val="0"/>
              </a:spcAft>
              <a:buClr>
                <a:schemeClr val="dk1"/>
              </a:buClr>
              <a:buSzPts val="2600"/>
              <a:buFont typeface="Arial"/>
              <a:buChar char="•"/>
            </a:pPr>
            <a:r>
              <a:rPr b="0" i="0" lang="en-US" sz="2600" u="none">
                <a:solidFill>
                  <a:schemeClr val="dk1"/>
                </a:solidFill>
                <a:latin typeface="Arial"/>
                <a:ea typeface="Arial"/>
                <a:cs typeface="Arial"/>
                <a:sym typeface="Arial"/>
              </a:rPr>
              <a:t>Recovery of damages and compensation for victims of corruption</a:t>
            </a:r>
            <a:endParaRPr/>
          </a:p>
          <a:p>
            <a:pPr indent="-342900" lvl="0" marL="342900" marR="0" rtl="0" algn="l">
              <a:lnSpc>
                <a:spcPct val="100000"/>
              </a:lnSpc>
              <a:spcBef>
                <a:spcPts val="520"/>
              </a:spcBef>
              <a:spcAft>
                <a:spcPts val="0"/>
              </a:spcAft>
              <a:buClr>
                <a:schemeClr val="dk1"/>
              </a:buClr>
              <a:buSzPts val="2600"/>
              <a:buFont typeface="Arial"/>
              <a:buChar char="•"/>
            </a:pPr>
            <a:r>
              <a:rPr b="0" i="0" lang="en-US" sz="2600" u="none">
                <a:solidFill>
                  <a:schemeClr val="dk1"/>
                </a:solidFill>
                <a:latin typeface="Arial"/>
                <a:ea typeface="Arial"/>
                <a:cs typeface="Arial"/>
                <a:sym typeface="Arial"/>
              </a:rPr>
              <a:t>Making grand corruption a priority (TI)</a:t>
            </a:r>
            <a:endParaRPr/>
          </a:p>
          <a:p>
            <a:pPr indent="-342900" lvl="0" marL="342900" marR="0" rtl="0" algn="l">
              <a:lnSpc>
                <a:spcPct val="100000"/>
              </a:lnSpc>
              <a:spcBef>
                <a:spcPts val="520"/>
              </a:spcBef>
              <a:spcAft>
                <a:spcPts val="0"/>
              </a:spcAft>
              <a:buClr>
                <a:schemeClr val="dk1"/>
              </a:buClr>
              <a:buSzPts val="2600"/>
              <a:buFont typeface="Arial"/>
              <a:buChar char="•"/>
            </a:pPr>
            <a:r>
              <a:rPr b="0" i="0" lang="en-US" sz="2600" u="none">
                <a:solidFill>
                  <a:schemeClr val="dk1"/>
                </a:solidFill>
                <a:latin typeface="Arial"/>
                <a:ea typeface="Arial"/>
                <a:cs typeface="Arial"/>
                <a:sym typeface="Arial"/>
              </a:rPr>
              <a:t>Towards a comprehensive, effective, transparent and accountable implementation of UNCAC Chapter </a:t>
            </a:r>
            <a:endParaRPr/>
          </a:p>
          <a:p>
            <a:pPr indent="-342900" lvl="0" marL="342900" marR="0" rtl="0" algn="l">
              <a:lnSpc>
                <a:spcPct val="100000"/>
              </a:lnSpc>
              <a:spcBef>
                <a:spcPts val="520"/>
              </a:spcBef>
              <a:spcAft>
                <a:spcPts val="0"/>
              </a:spcAft>
              <a:buClr>
                <a:schemeClr val="dk1"/>
              </a:buClr>
              <a:buSzPts val="2600"/>
              <a:buFont typeface="Arial"/>
              <a:buChar char="•"/>
            </a:pPr>
            <a:r>
              <a:rPr b="0" i="0" lang="en-US" sz="2600" u="none">
                <a:solidFill>
                  <a:schemeClr val="dk1"/>
                </a:solidFill>
                <a:latin typeface="Arial"/>
                <a:ea typeface="Arial"/>
                <a:cs typeface="Arial"/>
                <a:sym typeface="Arial"/>
              </a:rPr>
              <a:t>A Guide to Transparency and Participation in the UNCAC Implementation Review Mechanism</a:t>
            </a:r>
            <a:endParaRPr/>
          </a:p>
          <a:p>
            <a:pPr indent="-165100" lvl="0" marL="342900" marR="0" rtl="0" algn="l">
              <a:lnSpc>
                <a:spcPct val="100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165100" lvl="0" marL="342900" marR="0" rtl="0" algn="l">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p:txBody>
      </p:sp>
      <p:pic>
        <p:nvPicPr>
          <p:cNvPr id="218" name="Google Shape;218;p27"/>
          <p:cNvPicPr preferRelativeResize="0"/>
          <p:nvPr/>
        </p:nvPicPr>
        <p:blipFill rotWithShape="1">
          <a:blip r:embed="rId3">
            <a:alphaModFix/>
          </a:blip>
          <a:srcRect b="0" l="0" r="0" t="0"/>
          <a:stretch/>
        </p:blipFill>
        <p:spPr>
          <a:xfrm>
            <a:off x="0" y="0"/>
            <a:ext cx="1016000" cy="1714500"/>
          </a:xfrm>
          <a:prstGeom prst="rect">
            <a:avLst/>
          </a:prstGeom>
          <a:noFill/>
          <a:ln>
            <a:noFill/>
          </a:ln>
        </p:spPr>
      </p:pic>
      <p:pic>
        <p:nvPicPr>
          <p:cNvPr id="219" name="Google Shape;219;p27"/>
          <p:cNvPicPr preferRelativeResize="0"/>
          <p:nvPr/>
        </p:nvPicPr>
        <p:blipFill rotWithShape="1">
          <a:blip r:embed="rId4">
            <a:alphaModFix/>
          </a:blip>
          <a:srcRect b="0" l="0" r="0" t="0"/>
          <a:stretch/>
        </p:blipFill>
        <p:spPr>
          <a:xfrm>
            <a:off x="3581400" y="6122987"/>
            <a:ext cx="2363787" cy="735012"/>
          </a:xfrm>
          <a:prstGeom prst="rect">
            <a:avLst/>
          </a:prstGeom>
          <a:noFill/>
          <a:ln>
            <a:noFill/>
          </a:ln>
        </p:spPr>
      </p:pic>
      <p:pic>
        <p:nvPicPr>
          <p:cNvPr id="220" name="Google Shape;220;p27"/>
          <p:cNvPicPr preferRelativeResize="0"/>
          <p:nvPr/>
        </p:nvPicPr>
        <p:blipFill rotWithShape="1">
          <a:blip r:embed="rId3">
            <a:alphaModFix/>
          </a:blip>
          <a:srcRect b="0" l="0" r="0" t="0"/>
          <a:stretch/>
        </p:blipFill>
        <p:spPr>
          <a:xfrm>
            <a:off x="8128000" y="5486400"/>
            <a:ext cx="1016000" cy="1714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2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Calibri"/>
              <a:buNone/>
            </a:pPr>
            <a:r>
              <a:rPr b="0" i="0" lang="en-US" sz="4400" u="none">
                <a:solidFill>
                  <a:schemeClr val="dk2"/>
                </a:solidFill>
                <a:latin typeface="Calibri"/>
                <a:ea typeface="Calibri"/>
                <a:cs typeface="Calibri"/>
                <a:sym typeface="Calibri"/>
              </a:rPr>
              <a:t>COSP Activities</a:t>
            </a:r>
            <a:endParaRPr/>
          </a:p>
        </p:txBody>
      </p:sp>
      <p:sp>
        <p:nvSpPr>
          <p:cNvPr id="226" name="Google Shape;226;p28"/>
          <p:cNvSpPr txBox="1"/>
          <p:nvPr>
            <p:ph idx="1" type="body"/>
          </p:nvPr>
        </p:nvSpPr>
        <p:spPr>
          <a:xfrm>
            <a:off x="914400" y="1714500"/>
            <a:ext cx="8229600" cy="48307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Arial"/>
                <a:ea typeface="Arial"/>
                <a:cs typeface="Arial"/>
                <a:sym typeface="Arial"/>
              </a:rPr>
              <a:t>Plenaries</a:t>
            </a:r>
            <a:endParaRPr/>
          </a:p>
          <a:p>
            <a:pPr indent="-285750" lvl="1" marL="74295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Make statements</a:t>
            </a:r>
            <a:endParaRPr/>
          </a:p>
          <a:p>
            <a:pPr indent="-285750" lvl="1" marL="74295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Track statements</a:t>
            </a:r>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a:solidFill>
                  <a:schemeClr val="dk1"/>
                </a:solidFill>
                <a:latin typeface="Arial"/>
                <a:ea typeface="Arial"/>
                <a:cs typeface="Arial"/>
                <a:sym typeface="Arial"/>
              </a:rPr>
              <a:t>Side events</a:t>
            </a:r>
            <a:endParaRPr/>
          </a:p>
          <a:p>
            <a:pPr indent="-285750" lvl="1" marL="74295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Make statements</a:t>
            </a:r>
            <a:endParaRPr/>
          </a:p>
          <a:p>
            <a:pPr indent="-285750" lvl="1" marL="742950" marR="0" rtl="0" algn="l">
              <a:lnSpc>
                <a:spcPct val="10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Track statements</a:t>
            </a:r>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a:solidFill>
                  <a:schemeClr val="dk1"/>
                </a:solidFill>
                <a:latin typeface="Arial"/>
                <a:ea typeface="Arial"/>
                <a:cs typeface="Arial"/>
                <a:sym typeface="Arial"/>
              </a:rPr>
              <a:t>Tables</a:t>
            </a:r>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a:solidFill>
                  <a:schemeClr val="dk1"/>
                </a:solidFill>
                <a:latin typeface="Arial"/>
                <a:ea typeface="Arial"/>
                <a:cs typeface="Arial"/>
                <a:sym typeface="Arial"/>
              </a:rPr>
              <a:t>Communications, social media</a:t>
            </a:r>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a:solidFill>
                  <a:schemeClr val="dk1"/>
                </a:solidFill>
                <a:latin typeface="Arial"/>
                <a:ea typeface="Arial"/>
                <a:cs typeface="Arial"/>
                <a:sym typeface="Arial"/>
              </a:rPr>
              <a:t>Actions</a:t>
            </a:r>
            <a:endParaRPr/>
          </a:p>
        </p:txBody>
      </p:sp>
      <p:pic>
        <p:nvPicPr>
          <p:cNvPr id="227" name="Google Shape;227;p28"/>
          <p:cNvPicPr preferRelativeResize="0"/>
          <p:nvPr/>
        </p:nvPicPr>
        <p:blipFill rotWithShape="1">
          <a:blip r:embed="rId3">
            <a:alphaModFix/>
          </a:blip>
          <a:srcRect b="0" l="0" r="0" t="0"/>
          <a:stretch/>
        </p:blipFill>
        <p:spPr>
          <a:xfrm>
            <a:off x="0" y="0"/>
            <a:ext cx="1016000" cy="1714500"/>
          </a:xfrm>
          <a:prstGeom prst="rect">
            <a:avLst/>
          </a:prstGeom>
          <a:noFill/>
          <a:ln>
            <a:noFill/>
          </a:ln>
        </p:spPr>
      </p:pic>
      <p:pic>
        <p:nvPicPr>
          <p:cNvPr id="228" name="Google Shape;228;p28"/>
          <p:cNvPicPr preferRelativeResize="0"/>
          <p:nvPr/>
        </p:nvPicPr>
        <p:blipFill rotWithShape="1">
          <a:blip r:embed="rId4">
            <a:alphaModFix/>
          </a:blip>
          <a:srcRect b="0" l="0" r="0" t="0"/>
          <a:stretch/>
        </p:blipFill>
        <p:spPr>
          <a:xfrm>
            <a:off x="3581400" y="6122987"/>
            <a:ext cx="2363787" cy="735012"/>
          </a:xfrm>
          <a:prstGeom prst="rect">
            <a:avLst/>
          </a:prstGeom>
          <a:noFill/>
          <a:ln>
            <a:noFill/>
          </a:ln>
        </p:spPr>
      </p:pic>
      <p:pic>
        <p:nvPicPr>
          <p:cNvPr id="229" name="Google Shape;229;p28"/>
          <p:cNvPicPr preferRelativeResize="0"/>
          <p:nvPr/>
        </p:nvPicPr>
        <p:blipFill rotWithShape="1">
          <a:blip r:embed="rId3">
            <a:alphaModFix/>
          </a:blip>
          <a:srcRect b="0" l="0" r="0" t="0"/>
          <a:stretch/>
        </p:blipFill>
        <p:spPr>
          <a:xfrm>
            <a:off x="8128000" y="5486400"/>
            <a:ext cx="1016000" cy="1714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pic>
        <p:nvPicPr>
          <p:cNvPr id="234" name="Google Shape;234;p29"/>
          <p:cNvPicPr preferRelativeResize="0"/>
          <p:nvPr/>
        </p:nvPicPr>
        <p:blipFill rotWithShape="1">
          <a:blip r:embed="rId3">
            <a:alphaModFix/>
          </a:blip>
          <a:srcRect b="0" l="0" r="0" t="0"/>
          <a:stretch/>
        </p:blipFill>
        <p:spPr>
          <a:xfrm>
            <a:off x="8128000" y="5486400"/>
            <a:ext cx="1016000" cy="1714500"/>
          </a:xfrm>
          <a:prstGeom prst="rect">
            <a:avLst/>
          </a:prstGeom>
          <a:noFill/>
          <a:ln>
            <a:noFill/>
          </a:ln>
        </p:spPr>
      </p:pic>
      <p:sp>
        <p:nvSpPr>
          <p:cNvPr id="235" name="Google Shape;235;p29"/>
          <p:cNvSpPr txBox="1"/>
          <p:nvPr>
            <p:ph idx="1" type="body"/>
          </p:nvPr>
        </p:nvSpPr>
        <p:spPr>
          <a:xfrm>
            <a:off x="2203450" y="3424237"/>
            <a:ext cx="8229600" cy="4525962"/>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pic>
        <p:nvPicPr>
          <p:cNvPr id="236" name="Google Shape;236;p29"/>
          <p:cNvPicPr preferRelativeResize="0"/>
          <p:nvPr/>
        </p:nvPicPr>
        <p:blipFill rotWithShape="1">
          <a:blip r:embed="rId3">
            <a:alphaModFix/>
          </a:blip>
          <a:srcRect b="0" l="0" r="0" t="0"/>
          <a:stretch/>
        </p:blipFill>
        <p:spPr>
          <a:xfrm>
            <a:off x="0" y="0"/>
            <a:ext cx="1016000" cy="1714500"/>
          </a:xfrm>
          <a:prstGeom prst="rect">
            <a:avLst/>
          </a:prstGeom>
          <a:noFill/>
          <a:ln>
            <a:noFill/>
          </a:ln>
        </p:spPr>
      </p:pic>
      <p:pic>
        <p:nvPicPr>
          <p:cNvPr descr="International Conventions" id="237" name="Google Shape;237;p29"/>
          <p:cNvPicPr preferRelativeResize="0"/>
          <p:nvPr/>
        </p:nvPicPr>
        <p:blipFill rotWithShape="1">
          <a:blip r:embed="rId4">
            <a:alphaModFix/>
          </a:blip>
          <a:srcRect b="0" l="0" r="0" t="6124"/>
          <a:stretch/>
        </p:blipFill>
        <p:spPr>
          <a:xfrm>
            <a:off x="508000" y="407987"/>
            <a:ext cx="8305800" cy="5715000"/>
          </a:xfrm>
          <a:prstGeom prst="rect">
            <a:avLst/>
          </a:prstGeom>
          <a:noFill/>
          <a:ln>
            <a:noFill/>
          </a:ln>
        </p:spPr>
      </p:pic>
      <p:pic>
        <p:nvPicPr>
          <p:cNvPr id="238" name="Google Shape;238;p29"/>
          <p:cNvPicPr preferRelativeResize="0"/>
          <p:nvPr/>
        </p:nvPicPr>
        <p:blipFill rotWithShape="1">
          <a:blip r:embed="rId5">
            <a:alphaModFix/>
          </a:blip>
          <a:srcRect b="0" l="0" r="0" t="0"/>
          <a:stretch/>
        </p:blipFill>
        <p:spPr>
          <a:xfrm>
            <a:off x="3581400" y="6122987"/>
            <a:ext cx="2363787" cy="73501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pic>
        <p:nvPicPr>
          <p:cNvPr id="99" name="Google Shape;99;p15"/>
          <p:cNvPicPr preferRelativeResize="0"/>
          <p:nvPr/>
        </p:nvPicPr>
        <p:blipFill rotWithShape="1">
          <a:blip r:embed="rId3">
            <a:alphaModFix/>
          </a:blip>
          <a:srcRect b="0" l="0" r="0" t="0"/>
          <a:stretch/>
        </p:blipFill>
        <p:spPr>
          <a:xfrm>
            <a:off x="0" y="0"/>
            <a:ext cx="1016000" cy="1714500"/>
          </a:xfrm>
          <a:prstGeom prst="rect">
            <a:avLst/>
          </a:prstGeom>
          <a:noFill/>
          <a:ln>
            <a:noFill/>
          </a:ln>
        </p:spPr>
      </p:pic>
      <p:sp>
        <p:nvSpPr>
          <p:cNvPr id="100" name="Google Shape;100;p1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Calibri"/>
              <a:buNone/>
            </a:pPr>
            <a:r>
              <a:rPr b="0" i="0" lang="en-US" sz="4400" u="none">
                <a:solidFill>
                  <a:schemeClr val="dk2"/>
                </a:solidFill>
                <a:latin typeface="Calibri"/>
                <a:ea typeface="Calibri"/>
                <a:cs typeface="Calibri"/>
                <a:sym typeface="Calibri"/>
              </a:rPr>
              <a:t>About the Coalition</a:t>
            </a:r>
            <a:endParaRPr/>
          </a:p>
        </p:txBody>
      </p:sp>
      <p:sp>
        <p:nvSpPr>
          <p:cNvPr id="101" name="Google Shape;101;p15"/>
          <p:cNvSpPr txBox="1"/>
          <p:nvPr>
            <p:ph idx="1" type="body"/>
          </p:nvPr>
        </p:nvSpPr>
        <p:spPr>
          <a:xfrm>
            <a:off x="457200" y="1417637"/>
            <a:ext cx="8382000" cy="4830762"/>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000"/>
              <a:buFont typeface="Calibri"/>
              <a:buChar char="•"/>
            </a:pPr>
            <a:r>
              <a:rPr b="0" i="0" lang="en-US" sz="2000" u="none">
                <a:solidFill>
                  <a:schemeClr val="dk1"/>
                </a:solidFill>
                <a:latin typeface="Calibri"/>
                <a:ea typeface="Calibri"/>
                <a:cs typeface="Calibri"/>
                <a:sym typeface="Calibri"/>
              </a:rPr>
              <a:t>A global network of over </a:t>
            </a:r>
            <a:r>
              <a:rPr b="1" i="0" lang="en-US" sz="2000" u="none">
                <a:solidFill>
                  <a:srgbClr val="800000"/>
                </a:solidFill>
                <a:latin typeface="Calibri"/>
                <a:ea typeface="Calibri"/>
                <a:cs typeface="Calibri"/>
                <a:sym typeface="Calibri"/>
              </a:rPr>
              <a:t>100 CSOs and individual members and an additional 200+ groups in its wider network</a:t>
            </a:r>
            <a:r>
              <a:rPr b="0" i="0" lang="en-US" sz="2000" u="none">
                <a:solidFill>
                  <a:schemeClr val="dk1"/>
                </a:solidFill>
                <a:latin typeface="Calibri"/>
                <a:ea typeface="Calibri"/>
                <a:cs typeface="Calibri"/>
                <a:sym typeface="Calibri"/>
              </a:rPr>
              <a:t> in more than 100 countries founded in 2006.</a:t>
            </a:r>
            <a:endParaRPr/>
          </a:p>
          <a:p>
            <a:pPr indent="-215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alibri"/>
              <a:ea typeface="Calibri"/>
              <a:cs typeface="Calibri"/>
              <a:sym typeface="Calibri"/>
            </a:endParaRPr>
          </a:p>
          <a:p>
            <a:pPr indent="-342900" lvl="0" marL="342900" rtl="0" algn="l">
              <a:lnSpc>
                <a:spcPct val="80000"/>
              </a:lnSpc>
              <a:spcBef>
                <a:spcPts val="400"/>
              </a:spcBef>
              <a:spcAft>
                <a:spcPts val="0"/>
              </a:spcAft>
              <a:buClr>
                <a:schemeClr val="dk1"/>
              </a:buClr>
              <a:buSzPts val="2000"/>
              <a:buFont typeface="Calibri"/>
              <a:buChar char="•"/>
            </a:pPr>
            <a:r>
              <a:rPr b="0" i="0" lang="en-US" sz="2000" u="none">
                <a:solidFill>
                  <a:schemeClr val="dk1"/>
                </a:solidFill>
                <a:latin typeface="Calibri"/>
                <a:ea typeface="Calibri"/>
                <a:cs typeface="Calibri"/>
                <a:sym typeface="Calibri"/>
              </a:rPr>
              <a:t>Coordination Committee of 12 members – two international, eight regional, two individual</a:t>
            </a:r>
            <a:endParaRPr/>
          </a:p>
          <a:p>
            <a:pPr indent="-215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alibri"/>
              <a:ea typeface="Calibri"/>
              <a:cs typeface="Calibri"/>
              <a:sym typeface="Calibri"/>
            </a:endParaRPr>
          </a:p>
          <a:p>
            <a:pPr indent="-342900" lvl="0" marL="342900" rtl="0" algn="l">
              <a:lnSpc>
                <a:spcPct val="80000"/>
              </a:lnSpc>
              <a:spcBef>
                <a:spcPts val="400"/>
              </a:spcBef>
              <a:spcAft>
                <a:spcPts val="0"/>
              </a:spcAft>
              <a:buClr>
                <a:schemeClr val="dk1"/>
              </a:buClr>
              <a:buSzPts val="2000"/>
              <a:buFont typeface="Calibri"/>
              <a:buChar char="•"/>
            </a:pPr>
            <a:r>
              <a:rPr b="0" i="0" lang="en-US" sz="2000" u="none">
                <a:solidFill>
                  <a:schemeClr val="dk1"/>
                </a:solidFill>
                <a:latin typeface="Calibri"/>
                <a:ea typeface="Calibri"/>
                <a:cs typeface="Calibri"/>
                <a:sym typeface="Calibri"/>
              </a:rPr>
              <a:t>Committed to the use of the </a:t>
            </a:r>
            <a:r>
              <a:rPr b="1" i="0" lang="en-US" sz="2000" u="none">
                <a:solidFill>
                  <a:srgbClr val="990000"/>
                </a:solidFill>
                <a:latin typeface="Calibri"/>
                <a:ea typeface="Calibri"/>
                <a:cs typeface="Calibri"/>
                <a:sym typeface="Calibri"/>
              </a:rPr>
              <a:t>UN Convention against Corruption</a:t>
            </a:r>
            <a:r>
              <a:rPr b="1" i="0" lang="en-US" sz="2000" u="none">
                <a:solidFill>
                  <a:schemeClr val="dk1"/>
                </a:solidFill>
                <a:latin typeface="Calibri"/>
                <a:ea typeface="Calibri"/>
                <a:cs typeface="Calibri"/>
                <a:sym typeface="Calibri"/>
              </a:rPr>
              <a:t> </a:t>
            </a:r>
            <a:r>
              <a:rPr b="1" i="0" lang="en-US" sz="2000" u="none">
                <a:solidFill>
                  <a:srgbClr val="990000"/>
                </a:solidFill>
                <a:latin typeface="Calibri"/>
                <a:ea typeface="Calibri"/>
                <a:cs typeface="Calibri"/>
                <a:sym typeface="Calibri"/>
              </a:rPr>
              <a:t>(UNCAC)</a:t>
            </a:r>
            <a:r>
              <a:rPr b="1" i="0" lang="en-US" sz="2000" u="none">
                <a:solidFill>
                  <a:schemeClr val="dk1"/>
                </a:solidFill>
                <a:latin typeface="Calibri"/>
                <a:ea typeface="Calibri"/>
                <a:cs typeface="Calibri"/>
                <a:sym typeface="Calibri"/>
              </a:rPr>
              <a:t> </a:t>
            </a:r>
            <a:r>
              <a:rPr b="0" i="0" lang="en-US" sz="2000" u="none">
                <a:solidFill>
                  <a:schemeClr val="dk1"/>
                </a:solidFill>
                <a:latin typeface="Calibri"/>
                <a:ea typeface="Calibri"/>
                <a:cs typeface="Calibri"/>
                <a:sym typeface="Calibri"/>
              </a:rPr>
              <a:t>to combat corruption. Ratification, implementation and monitoring.</a:t>
            </a:r>
            <a:endParaRPr/>
          </a:p>
          <a:p>
            <a:pPr indent="-215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alibri"/>
              <a:ea typeface="Calibri"/>
              <a:cs typeface="Calibri"/>
              <a:sym typeface="Calibri"/>
            </a:endParaRPr>
          </a:p>
          <a:p>
            <a:pPr indent="-342900" lvl="0" marL="342900" rtl="0" algn="l">
              <a:lnSpc>
                <a:spcPct val="80000"/>
              </a:lnSpc>
              <a:spcBef>
                <a:spcPts val="400"/>
              </a:spcBef>
              <a:spcAft>
                <a:spcPts val="0"/>
              </a:spcAft>
              <a:buClr>
                <a:schemeClr val="dk1"/>
              </a:buClr>
              <a:buSzPts val="2000"/>
              <a:buFont typeface="Calibri"/>
              <a:buChar char="•"/>
            </a:pPr>
            <a:r>
              <a:rPr b="0" i="0" lang="en-US" sz="2000" u="none">
                <a:solidFill>
                  <a:schemeClr val="dk1"/>
                </a:solidFill>
                <a:latin typeface="Calibri"/>
                <a:ea typeface="Calibri"/>
                <a:cs typeface="Calibri"/>
                <a:sym typeface="Calibri"/>
              </a:rPr>
              <a:t>Facilitate exchange of information among Coalition members and mobilise civil society action at international, regional and national level.</a:t>
            </a:r>
            <a:endParaRPr/>
          </a:p>
          <a:p>
            <a:pPr indent="-215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alibri"/>
              <a:ea typeface="Calibri"/>
              <a:cs typeface="Calibri"/>
              <a:sym typeface="Calibri"/>
            </a:endParaRPr>
          </a:p>
          <a:p>
            <a:pPr indent="-342900" lvl="0" marL="342900" rtl="0" algn="l">
              <a:lnSpc>
                <a:spcPct val="80000"/>
              </a:lnSpc>
              <a:spcBef>
                <a:spcPts val="400"/>
              </a:spcBef>
              <a:spcAft>
                <a:spcPts val="0"/>
              </a:spcAft>
              <a:buClr>
                <a:schemeClr val="dk1"/>
              </a:buClr>
              <a:buSzPts val="2000"/>
              <a:buFont typeface="Calibri"/>
              <a:buChar char="•"/>
            </a:pPr>
            <a:r>
              <a:rPr b="0" i="0" lang="en-US" sz="2000" u="none">
                <a:solidFill>
                  <a:schemeClr val="dk1"/>
                </a:solidFill>
                <a:latin typeface="Calibri"/>
                <a:ea typeface="Calibri"/>
                <a:cs typeface="Calibri"/>
                <a:sym typeface="Calibri"/>
              </a:rPr>
              <a:t>Registered in Austria as an association since 2015</a:t>
            </a:r>
            <a:endParaRPr/>
          </a:p>
          <a:p>
            <a:pPr indent="-215900" lvl="0" marL="342900" rtl="0" algn="l">
              <a:lnSpc>
                <a:spcPct val="80000"/>
              </a:lnSpc>
              <a:spcBef>
                <a:spcPts val="400"/>
              </a:spcBef>
              <a:spcAft>
                <a:spcPts val="0"/>
              </a:spcAft>
              <a:buClr>
                <a:schemeClr val="dk1"/>
              </a:buClr>
              <a:buSzPts val="2000"/>
              <a:buFont typeface="Arial"/>
              <a:buNone/>
            </a:pPr>
            <a:r>
              <a:t/>
            </a:r>
            <a:endParaRPr b="0" i="0" sz="2000" u="none">
              <a:solidFill>
                <a:schemeClr val="dk1"/>
              </a:solidFill>
              <a:latin typeface="Calibri"/>
              <a:ea typeface="Calibri"/>
              <a:cs typeface="Calibri"/>
              <a:sym typeface="Calibri"/>
            </a:endParaRPr>
          </a:p>
          <a:p>
            <a:pPr indent="-342900" lvl="0" marL="342900" rtl="0" algn="l">
              <a:lnSpc>
                <a:spcPct val="80000"/>
              </a:lnSpc>
              <a:spcBef>
                <a:spcPts val="400"/>
              </a:spcBef>
              <a:spcAft>
                <a:spcPts val="0"/>
              </a:spcAft>
              <a:buClr>
                <a:schemeClr val="dk1"/>
              </a:buClr>
              <a:buSzPts val="2000"/>
              <a:buFont typeface="Calibri"/>
              <a:buChar char="•"/>
            </a:pPr>
            <a:r>
              <a:rPr b="0" i="0" lang="en-US" sz="2000" u="none">
                <a:solidFill>
                  <a:schemeClr val="dk1"/>
                </a:solidFill>
                <a:latin typeface="Calibri"/>
                <a:ea typeface="Calibri"/>
                <a:cs typeface="Calibri"/>
                <a:sym typeface="Calibri"/>
              </a:rPr>
              <a:t>Secretariat provided since mid-2018 by the Vienna Hub – team is here</a:t>
            </a:r>
            <a:endParaRPr/>
          </a:p>
          <a:p>
            <a:pPr indent="-215900" lvl="0" marL="342900" rtl="0" algn="l">
              <a:spcBef>
                <a:spcPts val="400"/>
              </a:spcBef>
              <a:spcAft>
                <a:spcPts val="0"/>
              </a:spcAft>
              <a:buClr>
                <a:schemeClr val="dk1"/>
              </a:buClr>
              <a:buSzPts val="2000"/>
              <a:buFont typeface="Arial"/>
              <a:buNone/>
            </a:pPr>
            <a:r>
              <a:t/>
            </a:r>
            <a:endParaRPr b="0" i="0" sz="2000" u="none">
              <a:solidFill>
                <a:schemeClr val="dk1"/>
              </a:solidFill>
              <a:latin typeface="Calibri"/>
              <a:ea typeface="Calibri"/>
              <a:cs typeface="Calibri"/>
              <a:sym typeface="Calibri"/>
            </a:endParaRPr>
          </a:p>
        </p:txBody>
      </p:sp>
      <p:pic>
        <p:nvPicPr>
          <p:cNvPr id="102" name="Google Shape;102;p15"/>
          <p:cNvPicPr preferRelativeResize="0"/>
          <p:nvPr/>
        </p:nvPicPr>
        <p:blipFill rotWithShape="1">
          <a:blip r:embed="rId4">
            <a:alphaModFix/>
          </a:blip>
          <a:srcRect b="0" l="0" r="0" t="0"/>
          <a:stretch/>
        </p:blipFill>
        <p:spPr>
          <a:xfrm>
            <a:off x="3581400" y="6122987"/>
            <a:ext cx="2363787" cy="735012"/>
          </a:xfrm>
          <a:prstGeom prst="rect">
            <a:avLst/>
          </a:prstGeom>
          <a:noFill/>
          <a:ln>
            <a:noFill/>
          </a:ln>
        </p:spPr>
      </p:pic>
      <p:pic>
        <p:nvPicPr>
          <p:cNvPr id="103" name="Google Shape;103;p15"/>
          <p:cNvPicPr preferRelativeResize="0"/>
          <p:nvPr/>
        </p:nvPicPr>
        <p:blipFill rotWithShape="1">
          <a:blip r:embed="rId3">
            <a:alphaModFix/>
          </a:blip>
          <a:srcRect b="0" l="0" r="0" t="0"/>
          <a:stretch/>
        </p:blipFill>
        <p:spPr>
          <a:xfrm>
            <a:off x="8128000" y="5486400"/>
            <a:ext cx="1016000" cy="1714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Calibri"/>
              <a:buNone/>
            </a:pPr>
            <a:r>
              <a:rPr b="0" i="0" lang="en-US" sz="4400" u="none">
                <a:solidFill>
                  <a:schemeClr val="dk2"/>
                </a:solidFill>
                <a:latin typeface="Calibri"/>
                <a:ea typeface="Calibri"/>
                <a:cs typeface="Calibri"/>
                <a:sym typeface="Calibri"/>
              </a:rPr>
              <a:t>The Coalition’s Objectives</a:t>
            </a:r>
            <a:endParaRPr/>
          </a:p>
        </p:txBody>
      </p:sp>
      <p:sp>
        <p:nvSpPr>
          <p:cNvPr id="109" name="Google Shape;109;p16"/>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200"/>
              <a:buFont typeface="Arial"/>
              <a:buChar char="•"/>
            </a:pPr>
            <a:r>
              <a:rPr b="0" i="0" lang="en-US" sz="2200" u="none">
                <a:solidFill>
                  <a:schemeClr val="dk1"/>
                </a:solidFill>
                <a:latin typeface="Arial"/>
                <a:ea typeface="Arial"/>
                <a:cs typeface="Arial"/>
                <a:sym typeface="Arial"/>
              </a:rPr>
              <a:t>Increased transparency and participation at national and international levels</a:t>
            </a:r>
            <a:endParaRPr/>
          </a:p>
          <a:p>
            <a:pPr indent="-342900" lvl="0" marL="342900" rtl="0" algn="l">
              <a:lnSpc>
                <a:spcPct val="90000"/>
              </a:lnSpc>
              <a:spcBef>
                <a:spcPts val="440"/>
              </a:spcBef>
              <a:spcAft>
                <a:spcPts val="0"/>
              </a:spcAft>
              <a:buClr>
                <a:schemeClr val="dk1"/>
              </a:buClr>
              <a:buSzPts val="2200"/>
              <a:buFont typeface="Arial"/>
              <a:buChar char="•"/>
            </a:pPr>
            <a:r>
              <a:rPr b="0" i="0" lang="en-US" sz="2200" u="none">
                <a:solidFill>
                  <a:schemeClr val="dk1"/>
                </a:solidFill>
                <a:latin typeface="Arial"/>
                <a:ea typeface="Arial"/>
                <a:cs typeface="Arial"/>
                <a:sym typeface="Arial"/>
              </a:rPr>
              <a:t>Promoting the right of access to information</a:t>
            </a:r>
            <a:endParaRPr/>
          </a:p>
          <a:p>
            <a:pPr indent="-342900" lvl="0" marL="342900" rtl="0" algn="l">
              <a:lnSpc>
                <a:spcPct val="90000"/>
              </a:lnSpc>
              <a:spcBef>
                <a:spcPts val="440"/>
              </a:spcBef>
              <a:spcAft>
                <a:spcPts val="0"/>
              </a:spcAft>
              <a:buClr>
                <a:schemeClr val="dk1"/>
              </a:buClr>
              <a:buSzPts val="2200"/>
              <a:buFont typeface="Arial"/>
              <a:buChar char="•"/>
            </a:pPr>
            <a:r>
              <a:rPr b="0" i="0" lang="en-US" sz="2200" u="none">
                <a:solidFill>
                  <a:schemeClr val="dk1"/>
                </a:solidFill>
                <a:latin typeface="Arial"/>
                <a:ea typeface="Arial"/>
                <a:cs typeface="Arial"/>
                <a:sym typeface="Arial"/>
              </a:rPr>
              <a:t>Gaining recognition of grand corruption as an international crime</a:t>
            </a:r>
            <a:endParaRPr/>
          </a:p>
          <a:p>
            <a:pPr indent="-342900" lvl="0" marL="342900" rtl="0" algn="l">
              <a:lnSpc>
                <a:spcPct val="90000"/>
              </a:lnSpc>
              <a:spcBef>
                <a:spcPts val="440"/>
              </a:spcBef>
              <a:spcAft>
                <a:spcPts val="0"/>
              </a:spcAft>
              <a:buClr>
                <a:schemeClr val="dk1"/>
              </a:buClr>
              <a:buSzPts val="2200"/>
              <a:buFont typeface="Arial"/>
              <a:buChar char="•"/>
            </a:pPr>
            <a:r>
              <a:rPr b="0" i="0" lang="en-US" sz="2200" u="none">
                <a:solidFill>
                  <a:schemeClr val="dk1"/>
                </a:solidFill>
                <a:latin typeface="Arial"/>
                <a:ea typeface="Arial"/>
                <a:cs typeface="Arial"/>
                <a:sym typeface="Arial"/>
              </a:rPr>
              <a:t>Increasing asset recovery and transparency and accountability in the return of assets</a:t>
            </a:r>
            <a:endParaRPr/>
          </a:p>
          <a:p>
            <a:pPr indent="-342900" lvl="0" marL="342900" rtl="0" algn="l">
              <a:lnSpc>
                <a:spcPct val="90000"/>
              </a:lnSpc>
              <a:spcBef>
                <a:spcPts val="440"/>
              </a:spcBef>
              <a:spcAft>
                <a:spcPts val="0"/>
              </a:spcAft>
              <a:buClr>
                <a:schemeClr val="dk1"/>
              </a:buClr>
              <a:buSzPts val="2200"/>
              <a:buFont typeface="Arial"/>
              <a:buChar char="•"/>
            </a:pPr>
            <a:r>
              <a:rPr b="0" i="0" lang="en-US" sz="2200" u="none">
                <a:solidFill>
                  <a:schemeClr val="dk1"/>
                </a:solidFill>
                <a:latin typeface="Arial"/>
                <a:ea typeface="Arial"/>
                <a:cs typeface="Arial"/>
                <a:sym typeface="Arial"/>
              </a:rPr>
              <a:t>Improving beneficial ownership transparency and anti-money laundering</a:t>
            </a:r>
            <a:endParaRPr/>
          </a:p>
          <a:p>
            <a:pPr indent="-342900" lvl="0" marL="342900" rtl="0" algn="l">
              <a:lnSpc>
                <a:spcPct val="90000"/>
              </a:lnSpc>
              <a:spcBef>
                <a:spcPts val="440"/>
              </a:spcBef>
              <a:spcAft>
                <a:spcPts val="0"/>
              </a:spcAft>
              <a:buClr>
                <a:schemeClr val="dk1"/>
              </a:buClr>
              <a:buSzPts val="2200"/>
              <a:buFont typeface="Arial"/>
              <a:buChar char="•"/>
            </a:pPr>
            <a:r>
              <a:rPr b="0" i="0" lang="en-US" sz="2200" u="none">
                <a:solidFill>
                  <a:schemeClr val="dk1"/>
                </a:solidFill>
                <a:latin typeface="Arial"/>
                <a:ea typeface="Arial"/>
                <a:cs typeface="Arial"/>
                <a:sym typeface="Arial"/>
              </a:rPr>
              <a:t>Ensuring full recognition that corruption is not a victimless crime</a:t>
            </a:r>
            <a:endParaRPr/>
          </a:p>
          <a:p>
            <a:pPr indent="-342900" lvl="0" marL="342900" rtl="0" algn="l">
              <a:lnSpc>
                <a:spcPct val="90000"/>
              </a:lnSpc>
              <a:spcBef>
                <a:spcPts val="440"/>
              </a:spcBef>
              <a:spcAft>
                <a:spcPts val="0"/>
              </a:spcAft>
              <a:buClr>
                <a:schemeClr val="dk1"/>
              </a:buClr>
              <a:buSzPts val="2200"/>
              <a:buFont typeface="Arial"/>
              <a:buChar char="•"/>
            </a:pPr>
            <a:r>
              <a:rPr b="0" i="0" lang="en-US" sz="2200" u="none">
                <a:solidFill>
                  <a:schemeClr val="dk1"/>
                </a:solidFill>
                <a:latin typeface="Arial"/>
                <a:ea typeface="Arial"/>
                <a:cs typeface="Arial"/>
                <a:sym typeface="Arial"/>
              </a:rPr>
              <a:t>Establishing a formal follow-up mechanism on UNCAC implementation reviews.</a:t>
            </a:r>
            <a:endParaRPr/>
          </a:p>
          <a:p>
            <a:pPr indent="-203200" lvl="0" marL="342900" rtl="0" algn="l">
              <a:spcBef>
                <a:spcPts val="440"/>
              </a:spcBef>
              <a:spcAft>
                <a:spcPts val="0"/>
              </a:spcAft>
              <a:buClr>
                <a:schemeClr val="dk1"/>
              </a:buClr>
              <a:buSzPts val="2200"/>
              <a:buFont typeface="Arial"/>
              <a:buNone/>
            </a:pPr>
            <a:r>
              <a:t/>
            </a:r>
            <a:endParaRPr b="0" i="0" sz="2200" u="none">
              <a:solidFill>
                <a:schemeClr val="dk1"/>
              </a:solidFill>
              <a:latin typeface="Arial"/>
              <a:ea typeface="Arial"/>
              <a:cs typeface="Arial"/>
              <a:sym typeface="Arial"/>
            </a:endParaRPr>
          </a:p>
        </p:txBody>
      </p:sp>
      <p:pic>
        <p:nvPicPr>
          <p:cNvPr id="110" name="Google Shape;110;p16"/>
          <p:cNvPicPr preferRelativeResize="0"/>
          <p:nvPr/>
        </p:nvPicPr>
        <p:blipFill rotWithShape="1">
          <a:blip r:embed="rId3">
            <a:alphaModFix/>
          </a:blip>
          <a:srcRect b="0" l="0" r="0" t="0"/>
          <a:stretch/>
        </p:blipFill>
        <p:spPr>
          <a:xfrm>
            <a:off x="3581400" y="6122987"/>
            <a:ext cx="2363787" cy="735012"/>
          </a:xfrm>
          <a:prstGeom prst="rect">
            <a:avLst/>
          </a:prstGeom>
          <a:noFill/>
          <a:ln>
            <a:noFill/>
          </a:ln>
        </p:spPr>
      </p:pic>
      <p:pic>
        <p:nvPicPr>
          <p:cNvPr id="111" name="Google Shape;111;p16"/>
          <p:cNvPicPr preferRelativeResize="0"/>
          <p:nvPr/>
        </p:nvPicPr>
        <p:blipFill rotWithShape="1">
          <a:blip r:embed="rId4">
            <a:alphaModFix/>
          </a:blip>
          <a:srcRect b="0" l="0" r="0" t="0"/>
          <a:stretch/>
        </p:blipFill>
        <p:spPr>
          <a:xfrm>
            <a:off x="0" y="0"/>
            <a:ext cx="1016000" cy="1714500"/>
          </a:xfrm>
          <a:prstGeom prst="rect">
            <a:avLst/>
          </a:prstGeom>
          <a:noFill/>
          <a:ln>
            <a:noFill/>
          </a:ln>
        </p:spPr>
      </p:pic>
      <p:pic>
        <p:nvPicPr>
          <p:cNvPr id="112" name="Google Shape;112;p16"/>
          <p:cNvPicPr preferRelativeResize="0"/>
          <p:nvPr/>
        </p:nvPicPr>
        <p:blipFill rotWithShape="1">
          <a:blip r:embed="rId4">
            <a:alphaModFix/>
          </a:blip>
          <a:srcRect b="0" l="0" r="0" t="0"/>
          <a:stretch/>
        </p:blipFill>
        <p:spPr>
          <a:xfrm>
            <a:off x="8128000" y="5486400"/>
            <a:ext cx="1016000" cy="1714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7"/>
          <p:cNvSpPr txBox="1"/>
          <p:nvPr>
            <p:ph type="title"/>
          </p:nvPr>
        </p:nvSpPr>
        <p:spPr>
          <a:xfrm>
            <a:off x="304800" y="22860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Calibri"/>
              <a:buNone/>
            </a:pPr>
            <a:r>
              <a:rPr b="0" i="0" lang="en-US" sz="4400" u="none">
                <a:solidFill>
                  <a:schemeClr val="dk2"/>
                </a:solidFill>
                <a:latin typeface="Calibri"/>
                <a:ea typeface="Calibri"/>
                <a:cs typeface="Calibri"/>
                <a:sym typeface="Calibri"/>
              </a:rPr>
              <a:t>Our methods of work</a:t>
            </a:r>
            <a:endParaRPr/>
          </a:p>
        </p:txBody>
      </p:sp>
      <p:sp>
        <p:nvSpPr>
          <p:cNvPr id="118" name="Google Shape;118;p17"/>
          <p:cNvSpPr txBox="1"/>
          <p:nvPr>
            <p:ph idx="1" type="body"/>
          </p:nvPr>
        </p:nvSpPr>
        <p:spPr>
          <a:xfrm>
            <a:off x="1447800" y="1600200"/>
            <a:ext cx="6248400" cy="45259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Arial"/>
              <a:buNone/>
            </a:pPr>
            <a:r>
              <a:t/>
            </a:r>
            <a:endParaRPr b="0" i="0" sz="2400" u="none">
              <a:solidFill>
                <a:schemeClr val="dk1"/>
              </a:solidFill>
              <a:latin typeface="Calibri"/>
              <a:ea typeface="Calibri"/>
              <a:cs typeface="Calibri"/>
              <a:sym typeface="Calibri"/>
            </a:endParaRPr>
          </a:p>
          <a:p>
            <a:pPr indent="-254000" lvl="0" marL="0" rtl="0" algn="l">
              <a:lnSpc>
                <a:spcPct val="90000"/>
              </a:lnSpc>
              <a:spcBef>
                <a:spcPts val="800"/>
              </a:spcBef>
              <a:spcAft>
                <a:spcPts val="0"/>
              </a:spcAft>
              <a:buClr>
                <a:schemeClr val="dk1"/>
              </a:buClr>
              <a:buSzPts val="4000"/>
              <a:buFont typeface="Calibri"/>
              <a:buChar char="•"/>
            </a:pPr>
            <a:r>
              <a:rPr b="0" i="0" lang="en-US" sz="4000" u="none">
                <a:solidFill>
                  <a:schemeClr val="dk1"/>
                </a:solidFill>
                <a:latin typeface="Calibri"/>
                <a:ea typeface="Calibri"/>
                <a:cs typeface="Calibri"/>
                <a:sym typeface="Calibri"/>
              </a:rPr>
              <a:t>Capacity building</a:t>
            </a:r>
            <a:endParaRPr/>
          </a:p>
          <a:p>
            <a:pPr indent="-254000" lvl="0" marL="0" rtl="0" algn="l">
              <a:lnSpc>
                <a:spcPct val="90000"/>
              </a:lnSpc>
              <a:spcBef>
                <a:spcPts val="800"/>
              </a:spcBef>
              <a:spcAft>
                <a:spcPts val="0"/>
              </a:spcAft>
              <a:buClr>
                <a:schemeClr val="dk1"/>
              </a:buClr>
              <a:buSzPts val="4000"/>
              <a:buFont typeface="Calibri"/>
              <a:buChar char="•"/>
            </a:pPr>
            <a:r>
              <a:rPr b="0" i="0" lang="en-US" sz="4000" u="none">
                <a:solidFill>
                  <a:schemeClr val="dk1"/>
                </a:solidFill>
                <a:latin typeface="Calibri"/>
                <a:ea typeface="Calibri"/>
                <a:cs typeface="Calibri"/>
                <a:sym typeface="Calibri"/>
              </a:rPr>
              <a:t>Research and analysis</a:t>
            </a:r>
            <a:endParaRPr/>
          </a:p>
          <a:p>
            <a:pPr indent="-254000" lvl="0" marL="0" rtl="0" algn="l">
              <a:lnSpc>
                <a:spcPct val="90000"/>
              </a:lnSpc>
              <a:spcBef>
                <a:spcPts val="800"/>
              </a:spcBef>
              <a:spcAft>
                <a:spcPts val="0"/>
              </a:spcAft>
              <a:buClr>
                <a:schemeClr val="dk1"/>
              </a:buClr>
              <a:buSzPts val="4000"/>
              <a:buFont typeface="Calibri"/>
              <a:buChar char="•"/>
            </a:pPr>
            <a:r>
              <a:rPr b="0" i="0" lang="en-US" sz="4000" u="none">
                <a:solidFill>
                  <a:schemeClr val="dk1"/>
                </a:solidFill>
                <a:latin typeface="Calibri"/>
                <a:ea typeface="Calibri"/>
                <a:cs typeface="Calibri"/>
                <a:sym typeface="Calibri"/>
              </a:rPr>
              <a:t>Coalition-building &amp; collective action</a:t>
            </a:r>
            <a:endParaRPr/>
          </a:p>
          <a:p>
            <a:pPr indent="-254000" lvl="0" marL="0" rtl="0" algn="l">
              <a:lnSpc>
                <a:spcPct val="90000"/>
              </a:lnSpc>
              <a:spcBef>
                <a:spcPts val="800"/>
              </a:spcBef>
              <a:spcAft>
                <a:spcPts val="0"/>
              </a:spcAft>
              <a:buClr>
                <a:schemeClr val="dk1"/>
              </a:buClr>
              <a:buSzPts val="4000"/>
              <a:buFont typeface="Calibri"/>
              <a:buChar char="•"/>
            </a:pPr>
            <a:r>
              <a:rPr b="0" i="0" lang="en-US" sz="4000" u="none">
                <a:solidFill>
                  <a:schemeClr val="dk1"/>
                </a:solidFill>
                <a:latin typeface="Calibri"/>
                <a:ea typeface="Calibri"/>
                <a:cs typeface="Calibri"/>
                <a:sym typeface="Calibri"/>
              </a:rPr>
              <a:t>Advocacy</a:t>
            </a:r>
            <a:endParaRPr/>
          </a:p>
        </p:txBody>
      </p:sp>
      <p:pic>
        <p:nvPicPr>
          <p:cNvPr id="119" name="Google Shape;119;p17"/>
          <p:cNvPicPr preferRelativeResize="0"/>
          <p:nvPr/>
        </p:nvPicPr>
        <p:blipFill rotWithShape="1">
          <a:blip r:embed="rId3">
            <a:alphaModFix/>
          </a:blip>
          <a:srcRect b="0" l="0" r="0" t="0"/>
          <a:stretch/>
        </p:blipFill>
        <p:spPr>
          <a:xfrm>
            <a:off x="0" y="0"/>
            <a:ext cx="1016000" cy="1714500"/>
          </a:xfrm>
          <a:prstGeom prst="rect">
            <a:avLst/>
          </a:prstGeom>
          <a:noFill/>
          <a:ln>
            <a:noFill/>
          </a:ln>
        </p:spPr>
      </p:pic>
      <p:pic>
        <p:nvPicPr>
          <p:cNvPr id="120" name="Google Shape;120;p17"/>
          <p:cNvPicPr preferRelativeResize="0"/>
          <p:nvPr/>
        </p:nvPicPr>
        <p:blipFill rotWithShape="1">
          <a:blip r:embed="rId4">
            <a:alphaModFix/>
          </a:blip>
          <a:srcRect b="0" l="0" r="0" t="0"/>
          <a:stretch/>
        </p:blipFill>
        <p:spPr>
          <a:xfrm>
            <a:off x="3581400" y="6122987"/>
            <a:ext cx="2363787" cy="735012"/>
          </a:xfrm>
          <a:prstGeom prst="rect">
            <a:avLst/>
          </a:prstGeom>
          <a:noFill/>
          <a:ln>
            <a:noFill/>
          </a:ln>
        </p:spPr>
      </p:pic>
      <p:pic>
        <p:nvPicPr>
          <p:cNvPr id="121" name="Google Shape;121;p17"/>
          <p:cNvPicPr preferRelativeResize="0"/>
          <p:nvPr/>
        </p:nvPicPr>
        <p:blipFill rotWithShape="1">
          <a:blip r:embed="rId3">
            <a:alphaModFix/>
          </a:blip>
          <a:srcRect b="0" l="0" r="0" t="0"/>
          <a:stretch/>
        </p:blipFill>
        <p:spPr>
          <a:xfrm>
            <a:off x="8128000" y="5486400"/>
            <a:ext cx="1016000" cy="1714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18"/>
          <p:cNvSpPr txBox="1"/>
          <p:nvPr>
            <p:ph type="title"/>
          </p:nvPr>
        </p:nvSpPr>
        <p:spPr>
          <a:xfrm>
            <a:off x="1016000" y="70485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Calibri"/>
              <a:buNone/>
            </a:pPr>
            <a:r>
              <a:rPr b="0" i="0" lang="en-US" sz="4400" u="none">
                <a:solidFill>
                  <a:schemeClr val="dk2"/>
                </a:solidFill>
                <a:latin typeface="Calibri"/>
                <a:ea typeface="Calibri"/>
                <a:cs typeface="Calibri"/>
                <a:sym typeface="Calibri"/>
              </a:rPr>
              <a:t>Civil Society and UNCAC Processes</a:t>
            </a:r>
            <a:endParaRPr/>
          </a:p>
        </p:txBody>
      </p:sp>
      <p:sp>
        <p:nvSpPr>
          <p:cNvPr id="127" name="Google Shape;127;p18"/>
          <p:cNvSpPr txBox="1"/>
          <p:nvPr>
            <p:ph idx="1" type="body"/>
          </p:nvPr>
        </p:nvSpPr>
        <p:spPr>
          <a:xfrm>
            <a:off x="490537" y="1981200"/>
            <a:ext cx="7510462" cy="49831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UNCAC Article 13 </a:t>
            </a:r>
            <a:endParaRPr/>
          </a:p>
          <a:p>
            <a:pPr indent="-342900" lvl="0" marL="342900" marR="0" rtl="0" algn="l">
              <a:lnSpc>
                <a:spcPct val="100000"/>
              </a:lnSpc>
              <a:spcBef>
                <a:spcPts val="56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International level</a:t>
            </a:r>
            <a:endParaRPr/>
          </a:p>
          <a:p>
            <a:pPr indent="-285750" lvl="1" marL="742950" marR="0" rtl="0" algn="l">
              <a:lnSpc>
                <a:spcPct val="100000"/>
              </a:lnSpc>
              <a:spcBef>
                <a:spcPts val="44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Exclusion from COSP subsidiary bodies</a:t>
            </a:r>
            <a:endParaRPr/>
          </a:p>
          <a:p>
            <a:pPr indent="-285750" lvl="1" marL="742950" marR="0" rtl="0" algn="l">
              <a:lnSpc>
                <a:spcPct val="100000"/>
              </a:lnSpc>
              <a:spcBef>
                <a:spcPts val="44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Tight regulation of materials</a:t>
            </a:r>
            <a:endParaRPr/>
          </a:p>
          <a:p>
            <a:pPr indent="-285750" lvl="1" marL="742950" marR="0" rtl="0" algn="l">
              <a:lnSpc>
                <a:spcPct val="100000"/>
              </a:lnSpc>
              <a:spcBef>
                <a:spcPts val="44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Exclusion of NGOs based on objections</a:t>
            </a:r>
            <a:endParaRPr/>
          </a:p>
          <a:p>
            <a:pPr indent="-342900" lvl="0" marL="342900" marR="0" rtl="0" algn="l">
              <a:lnSpc>
                <a:spcPct val="100000"/>
              </a:lnSpc>
              <a:spcBef>
                <a:spcPts val="56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National level</a:t>
            </a:r>
            <a:endParaRPr/>
          </a:p>
          <a:p>
            <a:pPr indent="-285750" lvl="1" marL="742950" marR="0" rtl="0" algn="l">
              <a:lnSpc>
                <a:spcPct val="100000"/>
              </a:lnSpc>
              <a:spcBef>
                <a:spcPts val="44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Optional inclusion in reviews</a:t>
            </a:r>
            <a:endParaRPr/>
          </a:p>
          <a:p>
            <a:pPr indent="-285750" lvl="1" marL="742950" marR="0" rtl="0" algn="l">
              <a:lnSpc>
                <a:spcPct val="100000"/>
              </a:lnSpc>
              <a:spcBef>
                <a:spcPts val="44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“Transparency Pledge”</a:t>
            </a:r>
            <a:endParaRPr/>
          </a:p>
          <a:p>
            <a:pPr indent="-285750" lvl="1" marL="742950" marR="0" rtl="0" algn="l">
              <a:lnSpc>
                <a:spcPct val="100000"/>
              </a:lnSpc>
              <a:spcBef>
                <a:spcPts val="44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 Guide to Transparency and Participation in the UNCAC Review Process </a:t>
            </a:r>
            <a:endParaRPr/>
          </a:p>
          <a:p>
            <a:pPr indent="-203200" lvl="0" marL="342900" marR="0" rtl="0" algn="l">
              <a:spcBef>
                <a:spcPts val="440"/>
              </a:spcBef>
              <a:spcAft>
                <a:spcPts val="0"/>
              </a:spcAft>
              <a:buClr>
                <a:schemeClr val="dk1"/>
              </a:buClr>
              <a:buSzPts val="2200"/>
              <a:buFont typeface="Arial"/>
              <a:buNone/>
            </a:pPr>
            <a:r>
              <a:t/>
            </a:r>
            <a:endParaRPr b="0" i="0" sz="2200" u="none" cap="none" strike="noStrike">
              <a:solidFill>
                <a:schemeClr val="dk1"/>
              </a:solidFill>
              <a:latin typeface="Arial"/>
              <a:ea typeface="Arial"/>
              <a:cs typeface="Arial"/>
              <a:sym typeface="Arial"/>
            </a:endParaRPr>
          </a:p>
        </p:txBody>
      </p:sp>
      <p:pic>
        <p:nvPicPr>
          <p:cNvPr id="128" name="Google Shape;128;p18"/>
          <p:cNvPicPr preferRelativeResize="0"/>
          <p:nvPr/>
        </p:nvPicPr>
        <p:blipFill rotWithShape="1">
          <a:blip r:embed="rId3">
            <a:alphaModFix/>
          </a:blip>
          <a:srcRect b="0" l="0" r="0" t="0"/>
          <a:stretch/>
        </p:blipFill>
        <p:spPr>
          <a:xfrm>
            <a:off x="0" y="0"/>
            <a:ext cx="1016000" cy="1714500"/>
          </a:xfrm>
          <a:prstGeom prst="rect">
            <a:avLst/>
          </a:prstGeom>
          <a:noFill/>
          <a:ln>
            <a:noFill/>
          </a:ln>
        </p:spPr>
      </p:pic>
      <p:pic>
        <p:nvPicPr>
          <p:cNvPr id="129" name="Google Shape;129;p18"/>
          <p:cNvPicPr preferRelativeResize="0"/>
          <p:nvPr/>
        </p:nvPicPr>
        <p:blipFill rotWithShape="1">
          <a:blip r:embed="rId4">
            <a:alphaModFix/>
          </a:blip>
          <a:srcRect b="0" l="0" r="0" t="0"/>
          <a:stretch/>
        </p:blipFill>
        <p:spPr>
          <a:xfrm>
            <a:off x="3581400" y="6122987"/>
            <a:ext cx="2363787" cy="735012"/>
          </a:xfrm>
          <a:prstGeom prst="rect">
            <a:avLst/>
          </a:prstGeom>
          <a:noFill/>
          <a:ln>
            <a:noFill/>
          </a:ln>
        </p:spPr>
      </p:pic>
      <p:pic>
        <p:nvPicPr>
          <p:cNvPr id="130" name="Google Shape;130;p18"/>
          <p:cNvPicPr preferRelativeResize="0"/>
          <p:nvPr/>
        </p:nvPicPr>
        <p:blipFill rotWithShape="1">
          <a:blip r:embed="rId3">
            <a:alphaModFix/>
          </a:blip>
          <a:srcRect b="0" l="0" r="0" t="0"/>
          <a:stretch/>
        </p:blipFill>
        <p:spPr>
          <a:xfrm>
            <a:off x="8128000" y="5486400"/>
            <a:ext cx="1016000" cy="1714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9"/>
          <p:cNvSpPr txBox="1"/>
          <p:nvPr>
            <p:ph type="title"/>
          </p:nvPr>
        </p:nvSpPr>
        <p:spPr>
          <a:xfrm>
            <a:off x="533400" y="381000"/>
            <a:ext cx="8229600" cy="1600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b="0" i="0" lang="en-US" sz="4400" u="none">
                <a:solidFill>
                  <a:schemeClr val="dk2"/>
                </a:solidFill>
                <a:latin typeface="Calibri"/>
                <a:ea typeface="Calibri"/>
                <a:cs typeface="Calibri"/>
                <a:sym typeface="Calibri"/>
              </a:rPr>
              <a:t>Achieving increased </a:t>
            </a:r>
            <a:br>
              <a:rPr b="0" i="0" lang="en-US" sz="4400" u="none">
                <a:solidFill>
                  <a:schemeClr val="dk2"/>
                </a:solidFill>
                <a:latin typeface="Calibri"/>
                <a:ea typeface="Calibri"/>
                <a:cs typeface="Calibri"/>
                <a:sym typeface="Calibri"/>
              </a:rPr>
            </a:br>
            <a:r>
              <a:rPr b="0" i="0" lang="en-US" sz="4400" u="none">
                <a:solidFill>
                  <a:schemeClr val="dk2"/>
                </a:solidFill>
                <a:latin typeface="Calibri"/>
                <a:ea typeface="Calibri"/>
                <a:cs typeface="Calibri"/>
                <a:sym typeface="Calibri"/>
              </a:rPr>
              <a:t>transparency and participation</a:t>
            </a:r>
            <a:endParaRPr/>
          </a:p>
        </p:txBody>
      </p:sp>
      <p:sp>
        <p:nvSpPr>
          <p:cNvPr id="136" name="Google Shape;136;p19"/>
          <p:cNvSpPr txBox="1"/>
          <p:nvPr>
            <p:ph idx="1" type="body"/>
          </p:nvPr>
        </p:nvSpPr>
        <p:spPr>
          <a:xfrm>
            <a:off x="714375" y="1355725"/>
            <a:ext cx="8229600" cy="46640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t/>
            </a:r>
            <a:endParaRPr b="1" i="0" sz="2800" u="none">
              <a:solidFill>
                <a:srgbClr val="262673"/>
              </a:solidFill>
              <a:latin typeface="Calibri"/>
              <a:ea typeface="Calibri"/>
              <a:cs typeface="Calibri"/>
              <a:sym typeface="Calibri"/>
            </a:endParaRPr>
          </a:p>
          <a:p>
            <a:pPr indent="0" lvl="0" marL="0" rtl="0" algn="l">
              <a:lnSpc>
                <a:spcPct val="100000"/>
              </a:lnSpc>
              <a:spcBef>
                <a:spcPts val="560"/>
              </a:spcBef>
              <a:spcAft>
                <a:spcPts val="0"/>
              </a:spcAft>
              <a:buClr>
                <a:srgbClr val="C00000"/>
              </a:buClr>
              <a:buSzPts val="2800"/>
              <a:buFont typeface="Calibri"/>
              <a:buNone/>
            </a:pPr>
            <a:r>
              <a:rPr b="1" i="0" lang="en-US" sz="2800" u="none">
                <a:solidFill>
                  <a:srgbClr val="C00000"/>
                </a:solidFill>
                <a:latin typeface="Calibri"/>
                <a:ea typeface="Calibri"/>
                <a:cs typeface="Calibri"/>
                <a:sym typeface="Calibri"/>
              </a:rPr>
              <a:t>The challenges:			</a:t>
            </a:r>
            <a:endParaRPr/>
          </a:p>
          <a:p>
            <a:pPr indent="-342900" lvl="1" marL="342900" rtl="0" algn="l">
              <a:lnSpc>
                <a:spcPct val="100000"/>
              </a:lnSpc>
              <a:spcBef>
                <a:spcPts val="400"/>
              </a:spcBef>
              <a:spcAft>
                <a:spcPts val="0"/>
              </a:spcAft>
              <a:buClr>
                <a:schemeClr val="dk1"/>
              </a:buClr>
              <a:buSzPts val="2000"/>
              <a:buFont typeface="Calibri"/>
              <a:buChar char="•"/>
            </a:pPr>
            <a:r>
              <a:rPr b="0" i="0" lang="en-US" sz="2000" u="none">
                <a:solidFill>
                  <a:schemeClr val="dk1"/>
                </a:solidFill>
                <a:latin typeface="Calibri"/>
                <a:ea typeface="Calibri"/>
                <a:cs typeface="Calibri"/>
                <a:sym typeface="Calibri"/>
              </a:rPr>
              <a:t>Review mechanism flawed, compromises</a:t>
            </a:r>
            <a:endParaRPr/>
          </a:p>
          <a:p>
            <a:pPr indent="-342900" lvl="1" marL="342900" rtl="0" algn="l">
              <a:lnSpc>
                <a:spcPct val="100000"/>
              </a:lnSpc>
              <a:spcBef>
                <a:spcPts val="400"/>
              </a:spcBef>
              <a:spcAft>
                <a:spcPts val="0"/>
              </a:spcAft>
              <a:buClr>
                <a:schemeClr val="dk1"/>
              </a:buClr>
              <a:buSzPts val="2000"/>
              <a:buFont typeface="Calibri"/>
              <a:buChar char="•"/>
            </a:pPr>
            <a:r>
              <a:rPr b="0" i="0" lang="en-US" sz="2000" u="none">
                <a:solidFill>
                  <a:schemeClr val="dk1"/>
                </a:solidFill>
                <a:latin typeface="Calibri"/>
                <a:ea typeface="Calibri"/>
                <a:cs typeface="Calibri"/>
                <a:sym typeface="Calibri"/>
              </a:rPr>
              <a:t>Insufficient access to information on </a:t>
            </a:r>
            <a:endParaRPr/>
          </a:p>
          <a:p>
            <a:pPr indent="-342900" lvl="1" marL="342900" rtl="0" algn="l">
              <a:lnSpc>
                <a:spcPct val="100000"/>
              </a:lnSpc>
              <a:spcBef>
                <a:spcPts val="40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      review process, statistics &amp; cases, official reports</a:t>
            </a:r>
            <a:endParaRPr/>
          </a:p>
          <a:p>
            <a:pPr indent="-342900" lvl="1" marL="342900" rtl="0" algn="l">
              <a:lnSpc>
                <a:spcPct val="100000"/>
              </a:lnSpc>
              <a:spcBef>
                <a:spcPts val="560"/>
              </a:spcBef>
              <a:spcAft>
                <a:spcPts val="0"/>
              </a:spcAft>
              <a:buClr>
                <a:srgbClr val="C00000"/>
              </a:buClr>
              <a:buSzPts val="2800"/>
              <a:buFont typeface="Calibri"/>
              <a:buNone/>
            </a:pPr>
            <a:r>
              <a:rPr b="1" i="0" lang="en-US" sz="2800" u="none">
                <a:solidFill>
                  <a:srgbClr val="C00000"/>
                </a:solidFill>
                <a:latin typeface="Calibri"/>
                <a:ea typeface="Calibri"/>
                <a:cs typeface="Calibri"/>
                <a:sym typeface="Calibri"/>
              </a:rPr>
              <a:t>The approaches:</a:t>
            </a:r>
            <a:endParaRPr/>
          </a:p>
          <a:p>
            <a:pPr indent="-127000" lvl="0" marL="0" rtl="0" algn="l">
              <a:lnSpc>
                <a:spcPct val="100000"/>
              </a:lnSpc>
              <a:spcBef>
                <a:spcPts val="400"/>
              </a:spcBef>
              <a:spcAft>
                <a:spcPts val="0"/>
              </a:spcAft>
              <a:buClr>
                <a:schemeClr val="dk1"/>
              </a:buClr>
              <a:buSzPts val="2000"/>
              <a:buFont typeface="Calibri"/>
              <a:buChar char="•"/>
            </a:pPr>
            <a:r>
              <a:rPr b="0" i="0" lang="en-US" sz="2000" u="none">
                <a:solidFill>
                  <a:schemeClr val="dk1"/>
                </a:solidFill>
                <a:latin typeface="Calibri"/>
                <a:ea typeface="Calibri"/>
                <a:cs typeface="Calibri"/>
                <a:sym typeface="Calibri"/>
              </a:rPr>
              <a:t>National level: awareness-raising &amp; advocacy for </a:t>
            </a:r>
            <a:endParaRPr/>
          </a:p>
          <a:p>
            <a:pPr indent="0" lvl="0" marL="0" rtl="0" algn="l">
              <a:lnSpc>
                <a:spcPct val="100000"/>
              </a:lnSpc>
              <a:spcBef>
                <a:spcPts val="40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      transparency &amp; participation</a:t>
            </a:r>
            <a:endParaRPr/>
          </a:p>
          <a:p>
            <a:pPr indent="-127000" lvl="0" marL="0" rtl="0" algn="l">
              <a:lnSpc>
                <a:spcPct val="100000"/>
              </a:lnSpc>
              <a:spcBef>
                <a:spcPts val="400"/>
              </a:spcBef>
              <a:spcAft>
                <a:spcPts val="0"/>
              </a:spcAft>
              <a:buClr>
                <a:schemeClr val="dk1"/>
              </a:buClr>
              <a:buSzPts val="2000"/>
              <a:buFont typeface="Calibri"/>
              <a:buChar char="•"/>
            </a:pPr>
            <a:r>
              <a:rPr b="0" i="0" lang="en-US" sz="2000" u="none">
                <a:solidFill>
                  <a:schemeClr val="dk1"/>
                </a:solidFill>
                <a:latin typeface="Calibri"/>
                <a:ea typeface="Calibri"/>
                <a:cs typeface="Calibri"/>
                <a:sym typeface="Calibri"/>
              </a:rPr>
              <a:t>“Transparency Pledge” &amp; Guidance</a:t>
            </a:r>
            <a:endParaRPr/>
          </a:p>
          <a:p>
            <a:pPr indent="-127000" lvl="0" marL="0" rtl="0" algn="l">
              <a:lnSpc>
                <a:spcPct val="100000"/>
              </a:lnSpc>
              <a:spcBef>
                <a:spcPts val="400"/>
              </a:spcBef>
              <a:spcAft>
                <a:spcPts val="0"/>
              </a:spcAft>
              <a:buClr>
                <a:schemeClr val="dk1"/>
              </a:buClr>
              <a:buSzPts val="2000"/>
              <a:buFont typeface="Calibri"/>
              <a:buChar char="•"/>
            </a:pPr>
            <a:r>
              <a:rPr b="0" i="0" lang="en-US" sz="2000" u="none">
                <a:solidFill>
                  <a:schemeClr val="dk1"/>
                </a:solidFill>
                <a:latin typeface="Calibri"/>
                <a:ea typeface="Calibri"/>
                <a:cs typeface="Calibri"/>
                <a:sym typeface="Calibri"/>
              </a:rPr>
              <a:t>Global level: advocacy on observer status</a:t>
            </a:r>
            <a:endParaRPr/>
          </a:p>
          <a:p>
            <a:pPr indent="-127000" lvl="0" marL="0" rtl="0" algn="l">
              <a:lnSpc>
                <a:spcPct val="100000"/>
              </a:lnSpc>
              <a:spcBef>
                <a:spcPts val="400"/>
              </a:spcBef>
              <a:spcAft>
                <a:spcPts val="0"/>
              </a:spcAft>
              <a:buClr>
                <a:schemeClr val="dk1"/>
              </a:buClr>
              <a:buSzPts val="2000"/>
              <a:buFont typeface="Calibri"/>
              <a:buChar char="•"/>
            </a:pPr>
            <a:r>
              <a:rPr b="0" i="0" lang="en-US" sz="2000" u="none">
                <a:solidFill>
                  <a:schemeClr val="dk1"/>
                </a:solidFill>
                <a:latin typeface="Calibri"/>
                <a:ea typeface="Calibri"/>
                <a:cs typeface="Calibri"/>
                <a:sym typeface="Calibri"/>
              </a:rPr>
              <a:t>Reporting on results</a:t>
            </a:r>
            <a:endParaRPr/>
          </a:p>
          <a:p>
            <a:pPr indent="0" lvl="0" marL="0" rtl="0" algn="l">
              <a:lnSpc>
                <a:spcPct val="100000"/>
              </a:lnSpc>
              <a:spcBef>
                <a:spcPts val="400"/>
              </a:spcBef>
              <a:spcAft>
                <a:spcPts val="0"/>
              </a:spcAft>
              <a:buClr>
                <a:schemeClr val="dk1"/>
              </a:buClr>
              <a:buSzPts val="2000"/>
              <a:buFont typeface="Arial"/>
              <a:buNone/>
            </a:pPr>
            <a:r>
              <a:t/>
            </a:r>
            <a:endParaRPr b="0" i="0" sz="2000" u="none">
              <a:solidFill>
                <a:schemeClr val="dk1"/>
              </a:solidFill>
              <a:latin typeface="Calibri"/>
              <a:ea typeface="Calibri"/>
              <a:cs typeface="Calibri"/>
              <a:sym typeface="Calibri"/>
            </a:endParaRPr>
          </a:p>
          <a:p>
            <a:pPr indent="-215900" lvl="0" marL="342900" rtl="0" algn="l">
              <a:spcBef>
                <a:spcPts val="400"/>
              </a:spcBef>
              <a:spcAft>
                <a:spcPts val="0"/>
              </a:spcAft>
              <a:buClr>
                <a:schemeClr val="dk1"/>
              </a:buClr>
              <a:buSzPts val="2000"/>
              <a:buFont typeface="Arial"/>
              <a:buNone/>
            </a:pPr>
            <a:r>
              <a:t/>
            </a:r>
            <a:endParaRPr b="0" i="0" sz="2000" u="none">
              <a:solidFill>
                <a:schemeClr val="dk1"/>
              </a:solidFill>
              <a:latin typeface="Calibri"/>
              <a:ea typeface="Calibri"/>
              <a:cs typeface="Calibri"/>
              <a:sym typeface="Calibri"/>
            </a:endParaRPr>
          </a:p>
        </p:txBody>
      </p:sp>
      <p:pic>
        <p:nvPicPr>
          <p:cNvPr id="137" name="Google Shape;137;p19"/>
          <p:cNvPicPr preferRelativeResize="0"/>
          <p:nvPr/>
        </p:nvPicPr>
        <p:blipFill rotWithShape="1">
          <a:blip r:embed="rId3">
            <a:alphaModFix/>
          </a:blip>
          <a:srcRect b="34388" l="11705" r="60072" t="42308"/>
          <a:stretch/>
        </p:blipFill>
        <p:spPr>
          <a:xfrm rot="360000">
            <a:off x="6249987" y="2322512"/>
            <a:ext cx="2568575" cy="1811337"/>
          </a:xfrm>
          <a:prstGeom prst="rect">
            <a:avLst/>
          </a:prstGeom>
          <a:noFill/>
          <a:ln>
            <a:noFill/>
          </a:ln>
        </p:spPr>
      </p:pic>
      <p:pic>
        <p:nvPicPr>
          <p:cNvPr id="138" name="Google Shape;138;p19"/>
          <p:cNvPicPr preferRelativeResize="0"/>
          <p:nvPr/>
        </p:nvPicPr>
        <p:blipFill rotWithShape="1">
          <a:blip r:embed="rId4">
            <a:alphaModFix/>
          </a:blip>
          <a:srcRect b="0" l="0" r="0" t="0"/>
          <a:stretch/>
        </p:blipFill>
        <p:spPr>
          <a:xfrm>
            <a:off x="0" y="0"/>
            <a:ext cx="1016000" cy="1714500"/>
          </a:xfrm>
          <a:prstGeom prst="rect">
            <a:avLst/>
          </a:prstGeom>
          <a:noFill/>
          <a:ln>
            <a:noFill/>
          </a:ln>
        </p:spPr>
      </p:pic>
      <p:pic>
        <p:nvPicPr>
          <p:cNvPr id="139" name="Google Shape;139;p19"/>
          <p:cNvPicPr preferRelativeResize="0"/>
          <p:nvPr/>
        </p:nvPicPr>
        <p:blipFill rotWithShape="1">
          <a:blip r:embed="rId5">
            <a:alphaModFix/>
          </a:blip>
          <a:srcRect b="0" l="0" r="0" t="0"/>
          <a:stretch/>
        </p:blipFill>
        <p:spPr>
          <a:xfrm>
            <a:off x="3581400" y="6122987"/>
            <a:ext cx="2363787" cy="735012"/>
          </a:xfrm>
          <a:prstGeom prst="rect">
            <a:avLst/>
          </a:prstGeom>
          <a:noFill/>
          <a:ln>
            <a:noFill/>
          </a:ln>
        </p:spPr>
      </p:pic>
      <p:pic>
        <p:nvPicPr>
          <p:cNvPr id="140" name="Google Shape;140;p19"/>
          <p:cNvPicPr preferRelativeResize="0"/>
          <p:nvPr/>
        </p:nvPicPr>
        <p:blipFill rotWithShape="1">
          <a:blip r:embed="rId4">
            <a:alphaModFix/>
          </a:blip>
          <a:srcRect b="0" l="0" r="0" t="0"/>
          <a:stretch/>
        </p:blipFill>
        <p:spPr>
          <a:xfrm>
            <a:off x="8128000" y="5486400"/>
            <a:ext cx="1016000" cy="1714500"/>
          </a:xfrm>
          <a:prstGeom prst="rect">
            <a:avLst/>
          </a:prstGeom>
          <a:noFill/>
          <a:ln>
            <a:noFill/>
          </a:ln>
        </p:spPr>
      </p:pic>
      <p:pic>
        <p:nvPicPr>
          <p:cNvPr id="141" name="Google Shape;141;p19"/>
          <p:cNvPicPr preferRelativeResize="0"/>
          <p:nvPr/>
        </p:nvPicPr>
        <p:blipFill rotWithShape="1">
          <a:blip r:embed="rId6">
            <a:alphaModFix/>
          </a:blip>
          <a:srcRect b="4498" l="24749" r="25348" t="14062"/>
          <a:stretch/>
        </p:blipFill>
        <p:spPr>
          <a:xfrm rot="-420000">
            <a:off x="6510337" y="4357687"/>
            <a:ext cx="1577975" cy="2055812"/>
          </a:xfrm>
          <a:prstGeom prst="rect">
            <a:avLst/>
          </a:prstGeom>
          <a:noFill/>
          <a:ln cap="flat" cmpd="sng" w="15875">
            <a:solidFill>
              <a:schemeClr val="dk1"/>
            </a:solidFill>
            <a:prstDash val="solid"/>
            <a:miter lim="800000"/>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pic>
        <p:nvPicPr>
          <p:cNvPr id="146" name="Google Shape;146;p20"/>
          <p:cNvPicPr preferRelativeResize="0"/>
          <p:nvPr/>
        </p:nvPicPr>
        <p:blipFill rotWithShape="1">
          <a:blip r:embed="rId3">
            <a:alphaModFix/>
          </a:blip>
          <a:srcRect b="0" l="0" r="0" t="0"/>
          <a:stretch/>
        </p:blipFill>
        <p:spPr>
          <a:xfrm>
            <a:off x="0" y="0"/>
            <a:ext cx="1016000" cy="1714500"/>
          </a:xfrm>
          <a:prstGeom prst="rect">
            <a:avLst/>
          </a:prstGeom>
          <a:noFill/>
          <a:ln>
            <a:noFill/>
          </a:ln>
        </p:spPr>
      </p:pic>
      <p:pic>
        <p:nvPicPr>
          <p:cNvPr id="147" name="Google Shape;147;p20"/>
          <p:cNvPicPr preferRelativeResize="0"/>
          <p:nvPr/>
        </p:nvPicPr>
        <p:blipFill rotWithShape="1">
          <a:blip r:embed="rId3">
            <a:alphaModFix/>
          </a:blip>
          <a:srcRect b="0" l="0" r="0" t="0"/>
          <a:stretch/>
        </p:blipFill>
        <p:spPr>
          <a:xfrm>
            <a:off x="8255000" y="5791200"/>
            <a:ext cx="1016000" cy="1714500"/>
          </a:xfrm>
          <a:prstGeom prst="rect">
            <a:avLst/>
          </a:prstGeom>
          <a:noFill/>
          <a:ln>
            <a:noFill/>
          </a:ln>
        </p:spPr>
      </p:pic>
      <p:sp>
        <p:nvSpPr>
          <p:cNvPr id="148" name="Google Shape;148;p20"/>
          <p:cNvSpPr txBox="1"/>
          <p:nvPr>
            <p:ph type="title"/>
          </p:nvPr>
        </p:nvSpPr>
        <p:spPr>
          <a:xfrm>
            <a:off x="533400" y="152400"/>
            <a:ext cx="8229600" cy="1066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3200"/>
              <a:buFont typeface="Calibri"/>
              <a:buNone/>
            </a:pPr>
            <a:r>
              <a:rPr b="0" i="0" lang="en-US" sz="3200" u="none">
                <a:solidFill>
                  <a:schemeClr val="dk2"/>
                </a:solidFill>
                <a:latin typeface="Calibri"/>
                <a:ea typeface="Calibri"/>
                <a:cs typeface="Calibri"/>
                <a:sym typeface="Calibri"/>
              </a:rPr>
              <a:t>Achieving increased </a:t>
            </a:r>
            <a:br>
              <a:rPr b="0" i="0" lang="en-US" sz="3200" u="none">
                <a:solidFill>
                  <a:schemeClr val="dk2"/>
                </a:solidFill>
                <a:latin typeface="Calibri"/>
                <a:ea typeface="Calibri"/>
                <a:cs typeface="Calibri"/>
                <a:sym typeface="Calibri"/>
              </a:rPr>
            </a:br>
            <a:r>
              <a:rPr b="0" i="0" lang="en-US" sz="3200" u="none">
                <a:solidFill>
                  <a:schemeClr val="dk2"/>
                </a:solidFill>
                <a:latin typeface="Calibri"/>
                <a:ea typeface="Calibri"/>
                <a:cs typeface="Calibri"/>
                <a:sym typeface="Calibri"/>
              </a:rPr>
              <a:t>transparency and participation</a:t>
            </a:r>
            <a:endParaRPr/>
          </a:p>
        </p:txBody>
      </p:sp>
      <p:sp>
        <p:nvSpPr>
          <p:cNvPr id="149" name="Google Shape;149;p20"/>
          <p:cNvSpPr txBox="1"/>
          <p:nvPr>
            <p:ph idx="1" type="body"/>
          </p:nvPr>
        </p:nvSpPr>
        <p:spPr>
          <a:xfrm>
            <a:off x="458787" y="560387"/>
            <a:ext cx="8610600" cy="5562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t/>
            </a:r>
            <a:endParaRPr b="1" i="0" sz="2800" u="none">
              <a:solidFill>
                <a:srgbClr val="262673"/>
              </a:solidFill>
              <a:latin typeface="Calibri"/>
              <a:ea typeface="Calibri"/>
              <a:cs typeface="Calibri"/>
              <a:sym typeface="Calibri"/>
            </a:endParaRPr>
          </a:p>
          <a:p>
            <a:pPr indent="0" lvl="0" marL="0" rtl="0" algn="l">
              <a:lnSpc>
                <a:spcPct val="100000"/>
              </a:lnSpc>
              <a:spcBef>
                <a:spcPts val="560"/>
              </a:spcBef>
              <a:spcAft>
                <a:spcPts val="0"/>
              </a:spcAft>
              <a:buClr>
                <a:srgbClr val="C00000"/>
              </a:buClr>
              <a:buSzPts val="2400"/>
              <a:buFont typeface="Calibri"/>
              <a:buNone/>
            </a:pPr>
            <a:r>
              <a:rPr b="1" i="0" lang="en-US" sz="2400" u="none">
                <a:solidFill>
                  <a:srgbClr val="C00000"/>
                </a:solidFill>
                <a:latin typeface="Calibri"/>
                <a:ea typeface="Calibri"/>
                <a:cs typeface="Calibri"/>
                <a:sym typeface="Calibri"/>
              </a:rPr>
              <a:t>Transparency Pledge</a:t>
            </a:r>
            <a:r>
              <a:rPr b="1" i="0" lang="en-US" sz="2800" u="none">
                <a:solidFill>
                  <a:srgbClr val="C00000"/>
                </a:solidFill>
                <a:latin typeface="Calibri"/>
                <a:ea typeface="Calibri"/>
                <a:cs typeface="Calibri"/>
                <a:sym typeface="Calibri"/>
              </a:rPr>
              <a:t>	</a:t>
            </a:r>
            <a:r>
              <a:rPr b="1" i="0" lang="en-US" sz="2800" u="none">
                <a:solidFill>
                  <a:srgbClr val="262673"/>
                </a:solidFill>
                <a:latin typeface="Calibri"/>
                <a:ea typeface="Calibri"/>
                <a:cs typeface="Calibri"/>
                <a:sym typeface="Calibri"/>
              </a:rPr>
              <a:t>	</a:t>
            </a:r>
            <a:endParaRPr/>
          </a:p>
          <a:p>
            <a:pPr indent="-107950" lvl="0" marL="0" rtl="0" algn="l">
              <a:lnSpc>
                <a:spcPct val="100000"/>
              </a:lnSpc>
              <a:spcBef>
                <a:spcPts val="340"/>
              </a:spcBef>
              <a:spcAft>
                <a:spcPts val="0"/>
              </a:spcAft>
              <a:buClr>
                <a:schemeClr val="dk1"/>
              </a:buClr>
              <a:buSzPts val="1700"/>
              <a:buFont typeface="Calibri"/>
              <a:buChar char="•"/>
            </a:pPr>
            <a:r>
              <a:rPr b="0" i="0" lang="en-US" sz="1700" u="none">
                <a:solidFill>
                  <a:schemeClr val="dk1"/>
                </a:solidFill>
                <a:latin typeface="Calibri"/>
                <a:ea typeface="Calibri"/>
                <a:cs typeface="Calibri"/>
                <a:sym typeface="Calibri"/>
              </a:rPr>
              <a:t>As UNCAC States Parties, we hereby reaffirm the importance of transparency and public consultation in addressing corruption. We believe civil society can play a crucial role in preventing and combatting corruption in our country. We believe civil society can contribute to successful implementation of UNCAC provisions, therefore we commit ourselves to follow the six Principles of Transparency during the second cycle of the UNCAC review process.</a:t>
            </a:r>
            <a:endParaRPr/>
          </a:p>
          <a:p>
            <a:pPr indent="0" lvl="0" marL="0" rtl="0" algn="l">
              <a:lnSpc>
                <a:spcPct val="100000"/>
              </a:lnSpc>
              <a:spcBef>
                <a:spcPts val="440"/>
              </a:spcBef>
              <a:spcAft>
                <a:spcPts val="0"/>
              </a:spcAft>
              <a:buClr>
                <a:srgbClr val="C00000"/>
              </a:buClr>
              <a:buSzPts val="2200"/>
              <a:buFont typeface="Calibri"/>
              <a:buNone/>
            </a:pPr>
            <a:r>
              <a:rPr b="1" i="0" lang="en-US" sz="2200" u="none">
                <a:solidFill>
                  <a:srgbClr val="C00000"/>
                </a:solidFill>
                <a:latin typeface="Calibri"/>
                <a:ea typeface="Calibri"/>
                <a:cs typeface="Calibri"/>
                <a:sym typeface="Calibri"/>
              </a:rPr>
              <a:t>Principles of Transparency</a:t>
            </a:r>
            <a:endParaRPr/>
          </a:p>
          <a:p>
            <a:pPr indent="-101600" lvl="0" marL="0" rtl="0" algn="l">
              <a:lnSpc>
                <a:spcPct val="100000"/>
              </a:lnSpc>
              <a:spcBef>
                <a:spcPts val="320"/>
              </a:spcBef>
              <a:spcAft>
                <a:spcPts val="0"/>
              </a:spcAft>
              <a:buClr>
                <a:schemeClr val="dk1"/>
              </a:buClr>
              <a:buSzPts val="1600"/>
              <a:buFont typeface="Calibri"/>
              <a:buChar char="•"/>
            </a:pPr>
            <a:r>
              <a:rPr b="0" i="0" lang="en-US" sz="1600" u="none">
                <a:solidFill>
                  <a:schemeClr val="dk1"/>
                </a:solidFill>
                <a:latin typeface="Calibri"/>
                <a:ea typeface="Calibri"/>
                <a:cs typeface="Calibri"/>
                <a:sym typeface="Calibri"/>
              </a:rPr>
              <a:t>We will publish updated review schedules for our country review</a:t>
            </a:r>
            <a:endParaRPr/>
          </a:p>
          <a:p>
            <a:pPr indent="-101600" lvl="0" marL="0" rtl="0" algn="l">
              <a:lnSpc>
                <a:spcPct val="100000"/>
              </a:lnSpc>
              <a:spcBef>
                <a:spcPts val="320"/>
              </a:spcBef>
              <a:spcAft>
                <a:spcPts val="0"/>
              </a:spcAft>
              <a:buClr>
                <a:schemeClr val="dk1"/>
              </a:buClr>
              <a:buSzPts val="1600"/>
              <a:buFont typeface="Calibri"/>
              <a:buChar char="•"/>
            </a:pPr>
            <a:r>
              <a:rPr b="0" i="0" lang="en-US" sz="1600" u="none">
                <a:solidFill>
                  <a:schemeClr val="dk1"/>
                </a:solidFill>
                <a:latin typeface="Calibri"/>
                <a:ea typeface="Calibri"/>
                <a:cs typeface="Calibri"/>
                <a:sym typeface="Calibri"/>
              </a:rPr>
              <a:t>We will share information about the review institution or the coordinator (focal point)</a:t>
            </a:r>
            <a:endParaRPr/>
          </a:p>
          <a:p>
            <a:pPr indent="-101600" lvl="0" marL="0" rtl="0" algn="l">
              <a:lnSpc>
                <a:spcPct val="100000"/>
              </a:lnSpc>
              <a:spcBef>
                <a:spcPts val="320"/>
              </a:spcBef>
              <a:spcAft>
                <a:spcPts val="0"/>
              </a:spcAft>
              <a:buClr>
                <a:schemeClr val="dk1"/>
              </a:buClr>
              <a:buSzPts val="1600"/>
              <a:buFont typeface="Calibri"/>
              <a:buChar char="•"/>
            </a:pPr>
            <a:r>
              <a:rPr b="0" i="0" lang="en-US" sz="1600" u="none">
                <a:solidFill>
                  <a:schemeClr val="dk1"/>
                </a:solidFill>
                <a:latin typeface="Calibri"/>
                <a:ea typeface="Calibri"/>
                <a:cs typeface="Calibri"/>
                <a:sym typeface="Calibri"/>
              </a:rPr>
              <a:t>We will announce the completion of the country review indicating where the report can be found</a:t>
            </a:r>
            <a:endParaRPr/>
          </a:p>
          <a:p>
            <a:pPr indent="-101600" lvl="0" marL="0" rtl="0" algn="l">
              <a:lnSpc>
                <a:spcPct val="100000"/>
              </a:lnSpc>
              <a:spcBef>
                <a:spcPts val="320"/>
              </a:spcBef>
              <a:spcAft>
                <a:spcPts val="0"/>
              </a:spcAft>
              <a:buClr>
                <a:schemeClr val="dk1"/>
              </a:buClr>
              <a:buSzPts val="1600"/>
              <a:buFont typeface="Calibri"/>
              <a:buChar char="•"/>
            </a:pPr>
            <a:r>
              <a:rPr b="0" i="0" lang="en-US" sz="1600" u="none">
                <a:solidFill>
                  <a:schemeClr val="dk1"/>
                </a:solidFill>
                <a:latin typeface="Calibri"/>
                <a:ea typeface="Calibri"/>
                <a:cs typeface="Calibri"/>
                <a:sym typeface="Calibri"/>
              </a:rPr>
              <a:t>We will promptly post online the self-assessment and the full country report in a UN language, together with the executive summary in local languages</a:t>
            </a:r>
            <a:endParaRPr/>
          </a:p>
          <a:p>
            <a:pPr indent="-101600" lvl="0" marL="0" rtl="0" algn="l">
              <a:lnSpc>
                <a:spcPct val="100000"/>
              </a:lnSpc>
              <a:spcBef>
                <a:spcPts val="320"/>
              </a:spcBef>
              <a:spcAft>
                <a:spcPts val="0"/>
              </a:spcAft>
              <a:buClr>
                <a:schemeClr val="dk1"/>
              </a:buClr>
              <a:buSzPts val="1600"/>
              <a:buFont typeface="Calibri"/>
              <a:buChar char="•"/>
            </a:pPr>
            <a:r>
              <a:rPr b="0" i="0" lang="en-US" sz="1600" u="none">
                <a:solidFill>
                  <a:schemeClr val="dk1"/>
                </a:solidFill>
                <a:latin typeface="Calibri"/>
                <a:ea typeface="Calibri"/>
                <a:cs typeface="Calibri"/>
                <a:sym typeface="Calibri"/>
              </a:rPr>
              <a:t>We will organise civil society briefings and public debates about the findings of the report</a:t>
            </a:r>
            <a:endParaRPr/>
          </a:p>
          <a:p>
            <a:pPr indent="-101600" lvl="0" marL="0" rtl="0" algn="l">
              <a:lnSpc>
                <a:spcPct val="100000"/>
              </a:lnSpc>
              <a:spcBef>
                <a:spcPts val="320"/>
              </a:spcBef>
              <a:spcAft>
                <a:spcPts val="0"/>
              </a:spcAft>
              <a:buClr>
                <a:schemeClr val="dk1"/>
              </a:buClr>
              <a:buSzPts val="1600"/>
              <a:buFont typeface="Calibri"/>
              <a:buChar char="•"/>
            </a:pPr>
            <a:r>
              <a:rPr b="0" i="0" lang="en-US" sz="1600" u="none">
                <a:solidFill>
                  <a:schemeClr val="dk1"/>
                </a:solidFill>
                <a:latin typeface="Calibri"/>
                <a:ea typeface="Calibri"/>
                <a:cs typeface="Calibri"/>
                <a:sym typeface="Calibri"/>
              </a:rPr>
              <a:t>We will publicly support participation of civil society observers in UNCAC subsidiary bodies</a:t>
            </a:r>
            <a:endParaRPr/>
          </a:p>
          <a:p>
            <a:pPr indent="0" lvl="0" marL="0" rtl="0" algn="l">
              <a:lnSpc>
                <a:spcPct val="100000"/>
              </a:lnSpc>
              <a:spcBef>
                <a:spcPts val="360"/>
              </a:spcBef>
              <a:spcAft>
                <a:spcPts val="0"/>
              </a:spcAft>
              <a:buClr>
                <a:srgbClr val="C00000"/>
              </a:buClr>
              <a:buSzPts val="1800"/>
              <a:buFont typeface="Calibri"/>
              <a:buNone/>
            </a:pPr>
            <a:r>
              <a:rPr b="1" i="0" lang="en-US" sz="1800" u="none">
                <a:solidFill>
                  <a:srgbClr val="C00000"/>
                </a:solidFill>
                <a:latin typeface="Calibri"/>
                <a:ea typeface="Calibri"/>
                <a:cs typeface="Calibri"/>
                <a:sym typeface="Calibri"/>
              </a:rPr>
              <a:t>Countries: Belgium, Bulgaria, Cyprus, France, Germany, Italy, Latvia, Lebanon, Mexico, Norway, Peru, Poland, Portugal, Slovenia, Spain, Sweden, United Kingdom, United States</a:t>
            </a:r>
            <a:endParaRPr/>
          </a:p>
        </p:txBody>
      </p:sp>
      <p:pic>
        <p:nvPicPr>
          <p:cNvPr id="150" name="Google Shape;150;p20"/>
          <p:cNvPicPr preferRelativeResize="0"/>
          <p:nvPr/>
        </p:nvPicPr>
        <p:blipFill rotWithShape="1">
          <a:blip r:embed="rId4">
            <a:alphaModFix/>
          </a:blip>
          <a:srcRect b="0" l="0" r="0" t="0"/>
          <a:stretch/>
        </p:blipFill>
        <p:spPr>
          <a:xfrm>
            <a:off x="3581400" y="6122987"/>
            <a:ext cx="2363787" cy="7350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pic>
        <p:nvPicPr>
          <p:cNvPr id="155" name="Google Shape;155;p21"/>
          <p:cNvPicPr preferRelativeResize="0"/>
          <p:nvPr/>
        </p:nvPicPr>
        <p:blipFill rotWithShape="1">
          <a:blip r:embed="rId3">
            <a:alphaModFix/>
          </a:blip>
          <a:srcRect b="0" l="0" r="0" t="0"/>
          <a:stretch/>
        </p:blipFill>
        <p:spPr>
          <a:xfrm>
            <a:off x="8128000" y="5486400"/>
            <a:ext cx="1016000" cy="1714500"/>
          </a:xfrm>
          <a:prstGeom prst="rect">
            <a:avLst/>
          </a:prstGeom>
          <a:noFill/>
          <a:ln>
            <a:noFill/>
          </a:ln>
        </p:spPr>
      </p:pic>
      <p:sp>
        <p:nvSpPr>
          <p:cNvPr id="156" name="Google Shape;156;p2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Calibri"/>
              <a:buNone/>
            </a:pPr>
            <a:r>
              <a:rPr b="0" i="0" lang="en-US" sz="4000" u="none">
                <a:solidFill>
                  <a:schemeClr val="dk2"/>
                </a:solidFill>
                <a:latin typeface="Calibri"/>
                <a:ea typeface="Calibri"/>
                <a:cs typeface="Calibri"/>
                <a:sym typeface="Calibri"/>
              </a:rPr>
              <a:t>Anti-money laundering and </a:t>
            </a:r>
            <a:br>
              <a:rPr b="0" i="0" lang="en-US" sz="4000" u="none">
                <a:solidFill>
                  <a:schemeClr val="dk2"/>
                </a:solidFill>
                <a:latin typeface="Calibri"/>
                <a:ea typeface="Calibri"/>
                <a:cs typeface="Calibri"/>
                <a:sym typeface="Calibri"/>
              </a:rPr>
            </a:br>
            <a:r>
              <a:rPr b="0" i="0" lang="en-US" sz="4000" u="none">
                <a:solidFill>
                  <a:schemeClr val="dk2"/>
                </a:solidFill>
                <a:latin typeface="Calibri"/>
                <a:ea typeface="Calibri"/>
                <a:cs typeface="Calibri"/>
                <a:sym typeface="Calibri"/>
              </a:rPr>
              <a:t>asset recovery</a:t>
            </a:r>
            <a:endParaRPr/>
          </a:p>
        </p:txBody>
      </p:sp>
      <p:sp>
        <p:nvSpPr>
          <p:cNvPr id="157" name="Google Shape;157;p21"/>
          <p:cNvSpPr txBox="1"/>
          <p:nvPr>
            <p:ph idx="1" type="body"/>
          </p:nvPr>
        </p:nvSpPr>
        <p:spPr>
          <a:xfrm>
            <a:off x="468312" y="1714500"/>
            <a:ext cx="4217987" cy="45259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C00000"/>
              </a:buClr>
              <a:buSzPts val="2800"/>
              <a:buFont typeface="Calibri"/>
              <a:buNone/>
            </a:pPr>
            <a:r>
              <a:rPr b="1" i="0" lang="en-US" sz="2800" u="none">
                <a:solidFill>
                  <a:srgbClr val="C00000"/>
                </a:solidFill>
                <a:latin typeface="Calibri"/>
                <a:ea typeface="Calibri"/>
                <a:cs typeface="Calibri"/>
                <a:sym typeface="Calibri"/>
              </a:rPr>
              <a:t>The challenges:		</a:t>
            </a:r>
            <a:endParaRPr/>
          </a:p>
          <a:p>
            <a:pPr indent="-342900" lvl="1" marL="342900" rtl="0" algn="l">
              <a:lnSpc>
                <a:spcPct val="100000"/>
              </a:lnSpc>
              <a:spcBef>
                <a:spcPts val="400"/>
              </a:spcBef>
              <a:spcAft>
                <a:spcPts val="0"/>
              </a:spcAft>
              <a:buClr>
                <a:schemeClr val="dk1"/>
              </a:buClr>
              <a:buSzPts val="2000"/>
              <a:buFont typeface="Calibri"/>
              <a:buChar char="•"/>
            </a:pPr>
            <a:r>
              <a:rPr b="0" i="0" lang="en-US" sz="2000" u="none">
                <a:solidFill>
                  <a:schemeClr val="dk1"/>
                </a:solidFill>
                <a:latin typeface="Calibri"/>
                <a:ea typeface="Calibri"/>
                <a:cs typeface="Calibri"/>
                <a:sym typeface="Calibri"/>
              </a:rPr>
              <a:t>Weaknesses in legal and institutional framework</a:t>
            </a:r>
            <a:endParaRPr/>
          </a:p>
          <a:p>
            <a:pPr indent="-342900" lvl="1" marL="342900" rtl="0" algn="l">
              <a:lnSpc>
                <a:spcPct val="100000"/>
              </a:lnSpc>
              <a:spcBef>
                <a:spcPts val="400"/>
              </a:spcBef>
              <a:spcAft>
                <a:spcPts val="0"/>
              </a:spcAft>
              <a:buClr>
                <a:schemeClr val="dk1"/>
              </a:buClr>
              <a:buSzPts val="2000"/>
              <a:buFont typeface="Calibri"/>
              <a:buChar char="•"/>
            </a:pPr>
            <a:r>
              <a:rPr b="0" i="0" lang="en-US" sz="2000" u="none">
                <a:solidFill>
                  <a:schemeClr val="dk1"/>
                </a:solidFill>
                <a:latin typeface="Calibri"/>
                <a:ea typeface="Calibri"/>
                <a:cs typeface="Calibri"/>
                <a:sym typeface="Calibri"/>
              </a:rPr>
              <a:t>Lack of international cooperation</a:t>
            </a:r>
            <a:endParaRPr/>
          </a:p>
          <a:p>
            <a:pPr indent="-342900" lvl="1" marL="342900" rtl="0" algn="l">
              <a:lnSpc>
                <a:spcPct val="100000"/>
              </a:lnSpc>
              <a:spcBef>
                <a:spcPts val="400"/>
              </a:spcBef>
              <a:spcAft>
                <a:spcPts val="0"/>
              </a:spcAft>
              <a:buClr>
                <a:schemeClr val="dk1"/>
              </a:buClr>
              <a:buSzPts val="2000"/>
              <a:buFont typeface="Calibri"/>
              <a:buChar char="•"/>
            </a:pPr>
            <a:r>
              <a:rPr b="0" i="0" lang="en-US" sz="2000" u="none">
                <a:solidFill>
                  <a:schemeClr val="dk1"/>
                </a:solidFill>
                <a:latin typeface="Calibri"/>
                <a:ea typeface="Calibri"/>
                <a:cs typeface="Calibri"/>
                <a:sym typeface="Calibri"/>
              </a:rPr>
              <a:t>Accountable asset return</a:t>
            </a:r>
            <a:endParaRPr b="0" i="0" sz="2800" u="none">
              <a:solidFill>
                <a:schemeClr val="dk1"/>
              </a:solidFill>
              <a:latin typeface="Calibri"/>
              <a:ea typeface="Calibri"/>
              <a:cs typeface="Calibri"/>
              <a:sym typeface="Calibri"/>
            </a:endParaRPr>
          </a:p>
          <a:p>
            <a:pPr indent="-342900" lvl="1" marL="342900" rtl="0" algn="l">
              <a:lnSpc>
                <a:spcPct val="100000"/>
              </a:lnSpc>
              <a:spcBef>
                <a:spcPts val="320"/>
              </a:spcBef>
              <a:spcAft>
                <a:spcPts val="0"/>
              </a:spcAft>
              <a:buClr>
                <a:schemeClr val="dk1"/>
              </a:buClr>
              <a:buSzPts val="1600"/>
              <a:buFont typeface="Arial"/>
              <a:buNone/>
            </a:pPr>
            <a:r>
              <a:t/>
            </a:r>
            <a:endParaRPr b="1" i="0" sz="1600" u="none">
              <a:solidFill>
                <a:srgbClr val="262673"/>
              </a:solidFill>
              <a:latin typeface="Calibri"/>
              <a:ea typeface="Calibri"/>
              <a:cs typeface="Calibri"/>
              <a:sym typeface="Calibri"/>
            </a:endParaRPr>
          </a:p>
          <a:p>
            <a:pPr indent="-342900" lvl="1" marL="342900" rtl="0" algn="l">
              <a:lnSpc>
                <a:spcPct val="100000"/>
              </a:lnSpc>
              <a:spcBef>
                <a:spcPts val="560"/>
              </a:spcBef>
              <a:spcAft>
                <a:spcPts val="0"/>
              </a:spcAft>
              <a:buClr>
                <a:srgbClr val="C00000"/>
              </a:buClr>
              <a:buSzPts val="2800"/>
              <a:buFont typeface="Calibri"/>
              <a:buNone/>
            </a:pPr>
            <a:r>
              <a:rPr b="1" i="0" lang="en-US" sz="2800" u="none">
                <a:solidFill>
                  <a:srgbClr val="C00000"/>
                </a:solidFill>
                <a:latin typeface="Calibri"/>
                <a:ea typeface="Calibri"/>
                <a:cs typeface="Calibri"/>
                <a:sym typeface="Calibri"/>
              </a:rPr>
              <a:t>The approaches:</a:t>
            </a:r>
            <a:endParaRPr/>
          </a:p>
          <a:p>
            <a:pPr indent="-127000" lvl="0" marL="0" rtl="0" algn="l">
              <a:lnSpc>
                <a:spcPct val="100000"/>
              </a:lnSpc>
              <a:spcBef>
                <a:spcPts val="400"/>
              </a:spcBef>
              <a:spcAft>
                <a:spcPts val="0"/>
              </a:spcAft>
              <a:buClr>
                <a:schemeClr val="dk1"/>
              </a:buClr>
              <a:buSzPts val="2000"/>
              <a:buFont typeface="Calibri"/>
              <a:buChar char="•"/>
            </a:pPr>
            <a:r>
              <a:rPr b="0" i="0" lang="en-US" sz="2000" u="none">
                <a:solidFill>
                  <a:schemeClr val="dk1"/>
                </a:solidFill>
                <a:latin typeface="Calibri"/>
                <a:ea typeface="Calibri"/>
                <a:cs typeface="Calibri"/>
                <a:sym typeface="Calibri"/>
              </a:rPr>
              <a:t>Coordinating joint messaging and advocacy towards Conference of States Parties &amp; other meetings</a:t>
            </a:r>
            <a:endParaRPr/>
          </a:p>
          <a:p>
            <a:pPr indent="-127000" lvl="0" marL="0" rtl="0" algn="l">
              <a:lnSpc>
                <a:spcPct val="100000"/>
              </a:lnSpc>
              <a:spcBef>
                <a:spcPts val="400"/>
              </a:spcBef>
              <a:spcAft>
                <a:spcPts val="0"/>
              </a:spcAft>
              <a:buClr>
                <a:schemeClr val="dk1"/>
              </a:buClr>
              <a:buSzPts val="2000"/>
              <a:buFont typeface="Calibri"/>
              <a:buChar char="•"/>
            </a:pPr>
            <a:r>
              <a:rPr b="0" i="0" lang="en-US" sz="2000" u="none">
                <a:solidFill>
                  <a:schemeClr val="dk1"/>
                </a:solidFill>
                <a:latin typeface="Calibri"/>
                <a:ea typeface="Calibri"/>
                <a:cs typeface="Calibri"/>
                <a:sym typeface="Calibri"/>
              </a:rPr>
              <a:t>Sharing information among groups in different countries</a:t>
            </a:r>
            <a:endParaRPr b="0" i="0" sz="2400" u="none">
              <a:solidFill>
                <a:schemeClr val="dk1"/>
              </a:solidFill>
              <a:latin typeface="Calibri"/>
              <a:ea typeface="Calibri"/>
              <a:cs typeface="Calibri"/>
              <a:sym typeface="Calibri"/>
            </a:endParaRPr>
          </a:p>
          <a:p>
            <a:pPr indent="0" lvl="0" marL="0" rtl="0" algn="l">
              <a:lnSpc>
                <a:spcPct val="100000"/>
              </a:lnSpc>
              <a:spcBef>
                <a:spcPts val="480"/>
              </a:spcBef>
              <a:spcAft>
                <a:spcPts val="0"/>
              </a:spcAft>
              <a:buClr>
                <a:schemeClr val="dk1"/>
              </a:buClr>
              <a:buSzPts val="2400"/>
              <a:buFont typeface="Arial"/>
              <a:buNone/>
            </a:pPr>
            <a:r>
              <a:t/>
            </a:r>
            <a:endParaRPr b="0" i="0" sz="2400" u="none">
              <a:solidFill>
                <a:schemeClr val="dk1"/>
              </a:solidFill>
              <a:latin typeface="Calibri"/>
              <a:ea typeface="Calibri"/>
              <a:cs typeface="Calibri"/>
              <a:sym typeface="Calibri"/>
            </a:endParaRPr>
          </a:p>
          <a:p>
            <a:pPr indent="0" lvl="0" marL="0" rtl="0" algn="l">
              <a:lnSpc>
                <a:spcPct val="100000"/>
              </a:lnSpc>
              <a:spcBef>
                <a:spcPts val="480"/>
              </a:spcBef>
              <a:spcAft>
                <a:spcPts val="0"/>
              </a:spcAft>
              <a:buClr>
                <a:schemeClr val="dk1"/>
              </a:buClr>
              <a:buSzPts val="2400"/>
              <a:buFont typeface="Arial"/>
              <a:buNone/>
            </a:pPr>
            <a:r>
              <a:t/>
            </a:r>
            <a:endParaRPr b="0" i="0" sz="2400" u="none">
              <a:solidFill>
                <a:schemeClr val="dk1"/>
              </a:solidFill>
              <a:latin typeface="Calibri"/>
              <a:ea typeface="Calibri"/>
              <a:cs typeface="Calibri"/>
              <a:sym typeface="Calibri"/>
            </a:endParaRPr>
          </a:p>
          <a:p>
            <a:pPr indent="0" lvl="0" marL="0" rtl="0" algn="l">
              <a:lnSpc>
                <a:spcPct val="100000"/>
              </a:lnSpc>
              <a:spcBef>
                <a:spcPts val="480"/>
              </a:spcBef>
              <a:spcAft>
                <a:spcPts val="0"/>
              </a:spcAft>
              <a:buClr>
                <a:schemeClr val="dk1"/>
              </a:buClr>
              <a:buSzPts val="2400"/>
              <a:buFont typeface="Arial"/>
              <a:buNone/>
            </a:pPr>
            <a:r>
              <a:t/>
            </a:r>
            <a:endParaRPr b="0" i="0" sz="2400" u="none">
              <a:solidFill>
                <a:schemeClr val="dk1"/>
              </a:solidFill>
              <a:latin typeface="Calibri"/>
              <a:ea typeface="Calibri"/>
              <a:cs typeface="Calibri"/>
              <a:sym typeface="Calibri"/>
            </a:endParaRPr>
          </a:p>
          <a:p>
            <a:pPr indent="0" lvl="0" marL="0" rtl="0" algn="l">
              <a:lnSpc>
                <a:spcPct val="100000"/>
              </a:lnSpc>
              <a:spcBef>
                <a:spcPts val="480"/>
              </a:spcBef>
              <a:spcAft>
                <a:spcPts val="0"/>
              </a:spcAft>
              <a:buClr>
                <a:schemeClr val="dk1"/>
              </a:buClr>
              <a:buSzPts val="2400"/>
              <a:buFont typeface="Arial"/>
              <a:buNone/>
            </a:pPr>
            <a:r>
              <a:t/>
            </a:r>
            <a:endParaRPr b="0" i="0" sz="2400" u="none">
              <a:solidFill>
                <a:schemeClr val="dk1"/>
              </a:solidFill>
              <a:latin typeface="Calibri"/>
              <a:ea typeface="Calibri"/>
              <a:cs typeface="Calibri"/>
              <a:sym typeface="Calibri"/>
            </a:endParaRPr>
          </a:p>
          <a:p>
            <a:pPr indent="-190500" lvl="0" marL="342900" rtl="0" algn="l">
              <a:spcBef>
                <a:spcPts val="480"/>
              </a:spcBef>
              <a:spcAft>
                <a:spcPts val="0"/>
              </a:spcAft>
              <a:buClr>
                <a:schemeClr val="dk1"/>
              </a:buClr>
              <a:buSzPts val="2400"/>
              <a:buFont typeface="Arial"/>
              <a:buNone/>
            </a:pPr>
            <a:r>
              <a:t/>
            </a:r>
            <a:endParaRPr b="0" i="0" sz="2400" u="none">
              <a:solidFill>
                <a:schemeClr val="dk1"/>
              </a:solidFill>
              <a:latin typeface="Calibri"/>
              <a:ea typeface="Calibri"/>
              <a:cs typeface="Calibri"/>
              <a:sym typeface="Calibri"/>
            </a:endParaRPr>
          </a:p>
        </p:txBody>
      </p:sp>
      <p:pic>
        <p:nvPicPr>
          <p:cNvPr id="158" name="Google Shape;158;p21"/>
          <p:cNvPicPr preferRelativeResize="0"/>
          <p:nvPr/>
        </p:nvPicPr>
        <p:blipFill rotWithShape="1">
          <a:blip r:embed="rId4">
            <a:alphaModFix/>
          </a:blip>
          <a:srcRect b="58781" l="22575" r="25348" t="9750"/>
          <a:stretch/>
        </p:blipFill>
        <p:spPr>
          <a:xfrm rot="-240000">
            <a:off x="5367337" y="2079625"/>
            <a:ext cx="3209925" cy="1555750"/>
          </a:xfrm>
          <a:prstGeom prst="rect">
            <a:avLst/>
          </a:prstGeom>
          <a:noFill/>
          <a:ln cap="flat" cmpd="sng" w="15875">
            <a:solidFill>
              <a:schemeClr val="dk1"/>
            </a:solidFill>
            <a:prstDash val="solid"/>
            <a:miter lim="800000"/>
            <a:headEnd len="sm" w="sm" type="none"/>
            <a:tailEnd len="sm" w="sm" type="none"/>
          </a:ln>
        </p:spPr>
      </p:pic>
      <p:pic>
        <p:nvPicPr>
          <p:cNvPr id="159" name="Google Shape;159;p21"/>
          <p:cNvPicPr preferRelativeResize="0"/>
          <p:nvPr/>
        </p:nvPicPr>
        <p:blipFill rotWithShape="1">
          <a:blip r:embed="rId5">
            <a:alphaModFix/>
          </a:blip>
          <a:srcRect b="53437" l="22575" r="25348" t="9750"/>
          <a:stretch/>
        </p:blipFill>
        <p:spPr>
          <a:xfrm rot="420000">
            <a:off x="4791075" y="2908300"/>
            <a:ext cx="3124200" cy="1768475"/>
          </a:xfrm>
          <a:prstGeom prst="rect">
            <a:avLst/>
          </a:prstGeom>
          <a:noFill/>
          <a:ln cap="flat" cmpd="sng" w="15875">
            <a:solidFill>
              <a:schemeClr val="dk1"/>
            </a:solidFill>
            <a:prstDash val="solid"/>
            <a:miter lim="800000"/>
            <a:headEnd len="sm" w="sm" type="none"/>
            <a:tailEnd len="sm" w="sm" type="none"/>
          </a:ln>
        </p:spPr>
      </p:pic>
      <p:pic>
        <p:nvPicPr>
          <p:cNvPr id="160" name="Google Shape;160;p21"/>
          <p:cNvPicPr preferRelativeResize="0"/>
          <p:nvPr/>
        </p:nvPicPr>
        <p:blipFill rotWithShape="1">
          <a:blip r:embed="rId6">
            <a:alphaModFix/>
          </a:blip>
          <a:srcRect b="47999" l="23175" r="25349" t="9750"/>
          <a:stretch/>
        </p:blipFill>
        <p:spPr>
          <a:xfrm rot="480000">
            <a:off x="5988050" y="3902075"/>
            <a:ext cx="2667000" cy="1749425"/>
          </a:xfrm>
          <a:prstGeom prst="rect">
            <a:avLst/>
          </a:prstGeom>
          <a:noFill/>
          <a:ln cap="flat" cmpd="sng" w="15875">
            <a:solidFill>
              <a:schemeClr val="dk1"/>
            </a:solidFill>
            <a:prstDash val="solid"/>
            <a:miter lim="800000"/>
            <a:headEnd len="sm" w="sm" type="none"/>
            <a:tailEnd len="sm" w="sm" type="none"/>
          </a:ln>
        </p:spPr>
      </p:pic>
      <p:pic>
        <p:nvPicPr>
          <p:cNvPr id="161" name="Google Shape;161;p21"/>
          <p:cNvPicPr preferRelativeResize="0"/>
          <p:nvPr/>
        </p:nvPicPr>
        <p:blipFill rotWithShape="1">
          <a:blip r:embed="rId3">
            <a:alphaModFix/>
          </a:blip>
          <a:srcRect b="0" l="0" r="0" t="0"/>
          <a:stretch/>
        </p:blipFill>
        <p:spPr>
          <a:xfrm>
            <a:off x="0" y="0"/>
            <a:ext cx="1016000" cy="1714500"/>
          </a:xfrm>
          <a:prstGeom prst="rect">
            <a:avLst/>
          </a:prstGeom>
          <a:noFill/>
          <a:ln>
            <a:noFill/>
          </a:ln>
        </p:spPr>
      </p:pic>
      <p:pic>
        <p:nvPicPr>
          <p:cNvPr id="162" name="Google Shape;162;p21"/>
          <p:cNvPicPr preferRelativeResize="0"/>
          <p:nvPr/>
        </p:nvPicPr>
        <p:blipFill rotWithShape="1">
          <a:blip r:embed="rId7">
            <a:alphaModFix/>
          </a:blip>
          <a:srcRect b="0" l="0" r="0" t="0"/>
          <a:stretch/>
        </p:blipFill>
        <p:spPr>
          <a:xfrm>
            <a:off x="3581400" y="6122987"/>
            <a:ext cx="2363787" cy="73501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3600"/>
              <a:buFont typeface="Calibri"/>
              <a:buNone/>
            </a:pPr>
            <a:r>
              <a:rPr b="0" i="0" lang="en-US" sz="3600" u="none">
                <a:solidFill>
                  <a:schemeClr val="dk2"/>
                </a:solidFill>
                <a:latin typeface="Calibri"/>
                <a:ea typeface="Calibri"/>
                <a:cs typeface="Calibri"/>
                <a:sym typeface="Calibri"/>
              </a:rPr>
              <a:t>Assistance to CSOs in the 2</a:t>
            </a:r>
            <a:r>
              <a:rPr b="0" baseline="30000" i="0" lang="en-US" sz="3600" u="none">
                <a:solidFill>
                  <a:schemeClr val="dk2"/>
                </a:solidFill>
                <a:latin typeface="Calibri"/>
                <a:ea typeface="Calibri"/>
                <a:cs typeface="Calibri"/>
                <a:sym typeface="Calibri"/>
              </a:rPr>
              <a:t>nd</a:t>
            </a:r>
            <a:r>
              <a:rPr b="0" i="0" lang="en-US" sz="3600" u="none">
                <a:solidFill>
                  <a:schemeClr val="dk2"/>
                </a:solidFill>
                <a:latin typeface="Calibri"/>
                <a:ea typeface="Calibri"/>
                <a:cs typeface="Calibri"/>
                <a:sym typeface="Calibri"/>
              </a:rPr>
              <a:t> cycle </a:t>
            </a:r>
            <a:br>
              <a:rPr b="0" i="0" lang="en-US" sz="3600" u="none">
                <a:solidFill>
                  <a:schemeClr val="dk2"/>
                </a:solidFill>
                <a:latin typeface="Calibri"/>
                <a:ea typeface="Calibri"/>
                <a:cs typeface="Calibri"/>
                <a:sym typeface="Calibri"/>
              </a:rPr>
            </a:br>
            <a:r>
              <a:rPr b="0" i="0" lang="en-US" sz="3600" u="none">
                <a:solidFill>
                  <a:schemeClr val="dk2"/>
                </a:solidFill>
                <a:latin typeface="Calibri"/>
                <a:ea typeface="Calibri"/>
                <a:cs typeface="Calibri"/>
                <a:sym typeface="Calibri"/>
              </a:rPr>
              <a:t>of the UNCAC review process</a:t>
            </a:r>
            <a:endParaRPr/>
          </a:p>
        </p:txBody>
      </p:sp>
      <p:sp>
        <p:nvSpPr>
          <p:cNvPr id="168" name="Google Shape;168;p22"/>
          <p:cNvSpPr txBox="1"/>
          <p:nvPr>
            <p:ph idx="1" type="body"/>
          </p:nvPr>
        </p:nvSpPr>
        <p:spPr>
          <a:xfrm>
            <a:off x="457200" y="1600200"/>
            <a:ext cx="7772400" cy="45259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C00000"/>
              </a:buClr>
              <a:buSzPts val="2800"/>
              <a:buFont typeface="Calibri"/>
              <a:buNone/>
            </a:pPr>
            <a:r>
              <a:rPr b="1" i="0" lang="en-US" sz="2800" u="none">
                <a:solidFill>
                  <a:srgbClr val="C00000"/>
                </a:solidFill>
                <a:latin typeface="Calibri"/>
                <a:ea typeface="Calibri"/>
                <a:cs typeface="Calibri"/>
                <a:sym typeface="Calibri"/>
              </a:rPr>
              <a:t>The challenges:			</a:t>
            </a:r>
            <a:endParaRPr/>
          </a:p>
          <a:p>
            <a:pPr indent="-342900" lvl="1" marL="342900" rtl="0" algn="l">
              <a:lnSpc>
                <a:spcPct val="100000"/>
              </a:lnSpc>
              <a:spcBef>
                <a:spcPts val="400"/>
              </a:spcBef>
              <a:spcAft>
                <a:spcPts val="0"/>
              </a:spcAft>
              <a:buClr>
                <a:schemeClr val="dk1"/>
              </a:buClr>
              <a:buSzPts val="2000"/>
              <a:buFont typeface="Calibri"/>
              <a:buChar char="•"/>
            </a:pPr>
            <a:r>
              <a:rPr b="0" i="0" lang="en-US" sz="2000" u="none">
                <a:solidFill>
                  <a:schemeClr val="dk1"/>
                </a:solidFill>
                <a:latin typeface="Calibri"/>
                <a:ea typeface="Calibri"/>
                <a:cs typeface="Calibri"/>
                <a:sym typeface="Calibri"/>
              </a:rPr>
              <a:t>National CSOs may not know how and why to contribute</a:t>
            </a:r>
            <a:endParaRPr/>
          </a:p>
          <a:p>
            <a:pPr indent="-342900" lvl="1" marL="342900" rtl="0" algn="l">
              <a:lnSpc>
                <a:spcPct val="100000"/>
              </a:lnSpc>
              <a:spcBef>
                <a:spcPts val="400"/>
              </a:spcBef>
              <a:spcAft>
                <a:spcPts val="0"/>
              </a:spcAft>
              <a:buClr>
                <a:schemeClr val="dk1"/>
              </a:buClr>
              <a:buSzPts val="2000"/>
              <a:buFont typeface="Calibri"/>
              <a:buChar char="•"/>
            </a:pPr>
            <a:r>
              <a:rPr b="0" i="0" lang="en-US" sz="2000" u="none">
                <a:solidFill>
                  <a:schemeClr val="dk1"/>
                </a:solidFill>
                <a:latin typeface="Calibri"/>
                <a:ea typeface="Calibri"/>
                <a:cs typeface="Calibri"/>
                <a:sym typeface="Calibri"/>
              </a:rPr>
              <a:t>Lack of access to relevant information about process</a:t>
            </a:r>
            <a:endParaRPr/>
          </a:p>
          <a:p>
            <a:pPr indent="-342900" lvl="1" marL="342900" rtl="0" algn="l">
              <a:lnSpc>
                <a:spcPct val="100000"/>
              </a:lnSpc>
              <a:spcBef>
                <a:spcPts val="400"/>
              </a:spcBef>
              <a:spcAft>
                <a:spcPts val="0"/>
              </a:spcAft>
              <a:buClr>
                <a:schemeClr val="dk1"/>
              </a:buClr>
              <a:buSzPts val="2000"/>
              <a:buFont typeface="Calibri"/>
              <a:buChar char="•"/>
            </a:pPr>
            <a:r>
              <a:rPr b="0" i="0" lang="en-US" sz="2000" u="none">
                <a:solidFill>
                  <a:schemeClr val="dk1"/>
                </a:solidFill>
                <a:latin typeface="Calibri"/>
                <a:ea typeface="Calibri"/>
                <a:cs typeface="Calibri"/>
                <a:sym typeface="Calibri"/>
              </a:rPr>
              <a:t>Lack of access to relevant information about performance</a:t>
            </a:r>
            <a:endParaRPr/>
          </a:p>
          <a:p>
            <a:pPr indent="-342900" lvl="1" marL="342900" rtl="0" algn="l">
              <a:lnSpc>
                <a:spcPct val="100000"/>
              </a:lnSpc>
              <a:spcBef>
                <a:spcPts val="400"/>
              </a:spcBef>
              <a:spcAft>
                <a:spcPts val="0"/>
              </a:spcAft>
              <a:buClr>
                <a:schemeClr val="dk1"/>
              </a:buClr>
              <a:buSzPts val="2000"/>
              <a:buFont typeface="Calibri"/>
              <a:buChar char="•"/>
            </a:pPr>
            <a:r>
              <a:rPr b="0" i="0" lang="en-US" sz="2000" u="none">
                <a:solidFill>
                  <a:schemeClr val="dk1"/>
                </a:solidFill>
                <a:latin typeface="Calibri"/>
                <a:ea typeface="Calibri"/>
                <a:cs typeface="Calibri"/>
                <a:sym typeface="Calibri"/>
              </a:rPr>
              <a:t>Government difficulties seeing civil society role</a:t>
            </a:r>
            <a:endParaRPr/>
          </a:p>
          <a:p>
            <a:pPr indent="-342900" lvl="1" marL="342900" rtl="0" algn="l">
              <a:lnSpc>
                <a:spcPct val="100000"/>
              </a:lnSpc>
              <a:spcBef>
                <a:spcPts val="400"/>
              </a:spcBef>
              <a:spcAft>
                <a:spcPts val="0"/>
              </a:spcAft>
              <a:buClr>
                <a:schemeClr val="dk1"/>
              </a:buClr>
              <a:buSzPts val="2000"/>
              <a:buFont typeface="Calibri"/>
              <a:buChar char="•"/>
            </a:pPr>
            <a:r>
              <a:rPr b="0" i="0" lang="en-US" sz="2000" u="none">
                <a:solidFill>
                  <a:schemeClr val="dk1"/>
                </a:solidFill>
                <a:latin typeface="Calibri"/>
                <a:ea typeface="Calibri"/>
                <a:cs typeface="Calibri"/>
                <a:sym typeface="Calibri"/>
              </a:rPr>
              <a:t>Lack of follow-up to reviews</a:t>
            </a:r>
            <a:endParaRPr/>
          </a:p>
          <a:p>
            <a:pPr indent="-342900" lvl="1" marL="342900" rtl="0" algn="l">
              <a:lnSpc>
                <a:spcPct val="100000"/>
              </a:lnSpc>
              <a:spcBef>
                <a:spcPts val="560"/>
              </a:spcBef>
              <a:spcAft>
                <a:spcPts val="0"/>
              </a:spcAft>
              <a:buClr>
                <a:srgbClr val="C00000"/>
              </a:buClr>
              <a:buSzPts val="2800"/>
              <a:buFont typeface="Calibri"/>
              <a:buNone/>
            </a:pPr>
            <a:r>
              <a:rPr b="1" i="0" lang="en-US" sz="2800" u="none">
                <a:solidFill>
                  <a:srgbClr val="C00000"/>
                </a:solidFill>
                <a:latin typeface="Calibri"/>
                <a:ea typeface="Calibri"/>
                <a:cs typeface="Calibri"/>
                <a:sym typeface="Calibri"/>
              </a:rPr>
              <a:t>The approaches:</a:t>
            </a:r>
            <a:endParaRPr/>
          </a:p>
          <a:p>
            <a:pPr indent="-127000" lvl="0" marL="0" rtl="0" algn="l">
              <a:lnSpc>
                <a:spcPct val="100000"/>
              </a:lnSpc>
              <a:spcBef>
                <a:spcPts val="400"/>
              </a:spcBef>
              <a:spcAft>
                <a:spcPts val="0"/>
              </a:spcAft>
              <a:buClr>
                <a:schemeClr val="dk1"/>
              </a:buClr>
              <a:buSzPts val="2000"/>
              <a:buFont typeface="Calibri"/>
              <a:buChar char="•"/>
            </a:pPr>
            <a:r>
              <a:rPr b="0" i="0" lang="en-US" sz="2000" u="none">
                <a:solidFill>
                  <a:schemeClr val="dk1"/>
                </a:solidFill>
                <a:latin typeface="Calibri"/>
                <a:ea typeface="Calibri"/>
                <a:cs typeface="Calibri"/>
                <a:sym typeface="Calibri"/>
              </a:rPr>
              <a:t>Support to national level: research, analysis, dialogue and advocacy</a:t>
            </a:r>
            <a:endParaRPr/>
          </a:p>
          <a:p>
            <a:pPr indent="-342900" lvl="1" marL="342900" rtl="0" algn="l">
              <a:lnSpc>
                <a:spcPct val="100000"/>
              </a:lnSpc>
              <a:spcBef>
                <a:spcPts val="360"/>
              </a:spcBef>
              <a:spcAft>
                <a:spcPts val="0"/>
              </a:spcAft>
              <a:buClr>
                <a:schemeClr val="dk1"/>
              </a:buClr>
              <a:buSzPts val="1800"/>
              <a:buFont typeface="Calibri"/>
              <a:buChar char="–"/>
            </a:pPr>
            <a:r>
              <a:rPr b="0" i="0" lang="en-US" sz="1800" u="none">
                <a:solidFill>
                  <a:schemeClr val="dk1"/>
                </a:solidFill>
                <a:latin typeface="Calibri"/>
                <a:ea typeface="Calibri"/>
                <a:cs typeface="Calibri"/>
                <a:sym typeface="Calibri"/>
              </a:rPr>
              <a:t>Training, in-person and via videos</a:t>
            </a:r>
            <a:endParaRPr/>
          </a:p>
          <a:p>
            <a:pPr indent="-342900" lvl="1" marL="342900" rtl="0" algn="l">
              <a:lnSpc>
                <a:spcPct val="100000"/>
              </a:lnSpc>
              <a:spcBef>
                <a:spcPts val="360"/>
              </a:spcBef>
              <a:spcAft>
                <a:spcPts val="0"/>
              </a:spcAft>
              <a:buClr>
                <a:schemeClr val="dk1"/>
              </a:buClr>
              <a:buSzPts val="1800"/>
              <a:buFont typeface="Calibri"/>
              <a:buChar char="–"/>
            </a:pPr>
            <a:r>
              <a:rPr b="0" i="0" lang="en-US" sz="1800" u="none">
                <a:solidFill>
                  <a:schemeClr val="dk1"/>
                </a:solidFill>
                <a:latin typeface="Calibri"/>
                <a:ea typeface="Calibri"/>
                <a:cs typeface="Calibri"/>
                <a:sym typeface="Calibri"/>
              </a:rPr>
              <a:t>Templates &amp; guidance materials</a:t>
            </a:r>
            <a:endParaRPr/>
          </a:p>
          <a:p>
            <a:pPr indent="-342900" lvl="1" marL="342900" rtl="0" algn="l">
              <a:lnSpc>
                <a:spcPct val="100000"/>
              </a:lnSpc>
              <a:spcBef>
                <a:spcPts val="360"/>
              </a:spcBef>
              <a:spcAft>
                <a:spcPts val="0"/>
              </a:spcAft>
              <a:buClr>
                <a:schemeClr val="dk1"/>
              </a:buClr>
              <a:buSzPts val="1800"/>
              <a:buFont typeface="Calibri"/>
              <a:buChar char="–"/>
            </a:pPr>
            <a:r>
              <a:rPr b="0" i="0" lang="en-US" sz="1800" u="none">
                <a:solidFill>
                  <a:schemeClr val="dk1"/>
                </a:solidFill>
                <a:latin typeface="Calibri"/>
                <a:ea typeface="Calibri"/>
                <a:cs typeface="Calibri"/>
                <a:sym typeface="Calibri"/>
              </a:rPr>
              <a:t>Pro bono assistance</a:t>
            </a:r>
            <a:endParaRPr b="0" i="0" sz="2000" u="none">
              <a:solidFill>
                <a:schemeClr val="dk1"/>
              </a:solidFill>
              <a:latin typeface="Calibri"/>
              <a:ea typeface="Calibri"/>
              <a:cs typeface="Calibri"/>
              <a:sym typeface="Calibri"/>
            </a:endParaRPr>
          </a:p>
          <a:p>
            <a:pPr indent="-127000" lvl="0" marL="0" rtl="0" algn="l">
              <a:lnSpc>
                <a:spcPct val="100000"/>
              </a:lnSpc>
              <a:spcBef>
                <a:spcPts val="400"/>
              </a:spcBef>
              <a:spcAft>
                <a:spcPts val="0"/>
              </a:spcAft>
              <a:buClr>
                <a:schemeClr val="dk1"/>
              </a:buClr>
              <a:buSzPts val="2000"/>
              <a:buFont typeface="Calibri"/>
              <a:buChar char="•"/>
            </a:pPr>
            <a:r>
              <a:rPr b="0" i="0" lang="en-US" sz="2000" u="none">
                <a:solidFill>
                  <a:schemeClr val="dk1"/>
                </a:solidFill>
                <a:latin typeface="Calibri"/>
                <a:ea typeface="Calibri"/>
                <a:cs typeface="Calibri"/>
                <a:sym typeface="Calibri"/>
              </a:rPr>
              <a:t>Global level: multi-country analysis &amp; advocacy on key weaknesses</a:t>
            </a:r>
            <a:endParaRPr/>
          </a:p>
          <a:p>
            <a:pPr indent="0" lvl="0" marL="0" rtl="0" algn="l">
              <a:lnSpc>
                <a:spcPct val="90000"/>
              </a:lnSpc>
              <a:spcBef>
                <a:spcPts val="400"/>
              </a:spcBef>
              <a:spcAft>
                <a:spcPts val="0"/>
              </a:spcAft>
              <a:buClr>
                <a:schemeClr val="dk1"/>
              </a:buClr>
              <a:buSzPts val="2000"/>
              <a:buFont typeface="Arial"/>
              <a:buNone/>
            </a:pPr>
            <a:r>
              <a:t/>
            </a:r>
            <a:endParaRPr b="0" i="0" sz="2000" u="none">
              <a:solidFill>
                <a:schemeClr val="dk1"/>
              </a:solidFill>
              <a:latin typeface="Calibri"/>
              <a:ea typeface="Calibri"/>
              <a:cs typeface="Calibri"/>
              <a:sym typeface="Calibri"/>
            </a:endParaRPr>
          </a:p>
          <a:p>
            <a:pPr indent="0" lvl="0" marL="0" rtl="0" algn="l">
              <a:lnSpc>
                <a:spcPct val="90000"/>
              </a:lnSpc>
              <a:spcBef>
                <a:spcPts val="400"/>
              </a:spcBef>
              <a:spcAft>
                <a:spcPts val="0"/>
              </a:spcAft>
              <a:buClr>
                <a:schemeClr val="dk1"/>
              </a:buClr>
              <a:buSzPts val="2000"/>
              <a:buFont typeface="Arial"/>
              <a:buNone/>
            </a:pPr>
            <a:r>
              <a:t/>
            </a:r>
            <a:endParaRPr b="0" i="0" sz="2000" u="none">
              <a:solidFill>
                <a:schemeClr val="dk1"/>
              </a:solidFill>
              <a:latin typeface="Calibri"/>
              <a:ea typeface="Calibri"/>
              <a:cs typeface="Calibri"/>
              <a:sym typeface="Calibri"/>
            </a:endParaRPr>
          </a:p>
          <a:p>
            <a:pPr indent="-215900" lvl="0" marL="342900" rtl="0" algn="l">
              <a:spcBef>
                <a:spcPts val="400"/>
              </a:spcBef>
              <a:spcAft>
                <a:spcPts val="0"/>
              </a:spcAft>
              <a:buClr>
                <a:schemeClr val="dk1"/>
              </a:buClr>
              <a:buSzPts val="2000"/>
              <a:buFont typeface="Arial"/>
              <a:buNone/>
            </a:pPr>
            <a:r>
              <a:t/>
            </a:r>
            <a:endParaRPr b="0" i="0" sz="2000" u="none">
              <a:solidFill>
                <a:schemeClr val="dk1"/>
              </a:solidFill>
              <a:latin typeface="Calibri"/>
              <a:ea typeface="Calibri"/>
              <a:cs typeface="Calibri"/>
              <a:sym typeface="Calibri"/>
            </a:endParaRPr>
          </a:p>
        </p:txBody>
      </p:sp>
      <p:pic>
        <p:nvPicPr>
          <p:cNvPr id="169" name="Google Shape;169;p22"/>
          <p:cNvPicPr preferRelativeResize="0"/>
          <p:nvPr/>
        </p:nvPicPr>
        <p:blipFill rotWithShape="1">
          <a:blip r:embed="rId3">
            <a:alphaModFix/>
          </a:blip>
          <a:srcRect b="5750" l="28598" r="26346" t="10626"/>
          <a:stretch/>
        </p:blipFill>
        <p:spPr>
          <a:xfrm>
            <a:off x="7234237" y="1752600"/>
            <a:ext cx="1533525" cy="2133600"/>
          </a:xfrm>
          <a:prstGeom prst="rect">
            <a:avLst/>
          </a:prstGeom>
          <a:noFill/>
          <a:ln cap="flat" cmpd="sng" w="12700">
            <a:solidFill>
              <a:schemeClr val="dk1"/>
            </a:solidFill>
            <a:prstDash val="solid"/>
            <a:miter lim="800000"/>
            <a:headEnd len="sm" w="sm" type="none"/>
            <a:tailEnd len="sm" w="sm" type="none"/>
          </a:ln>
        </p:spPr>
      </p:pic>
      <p:pic>
        <p:nvPicPr>
          <p:cNvPr id="170" name="Google Shape;170;p22"/>
          <p:cNvPicPr preferRelativeResize="0"/>
          <p:nvPr/>
        </p:nvPicPr>
        <p:blipFill rotWithShape="1">
          <a:blip r:embed="rId4">
            <a:alphaModFix/>
          </a:blip>
          <a:srcRect b="0" l="0" r="0" t="0"/>
          <a:stretch/>
        </p:blipFill>
        <p:spPr>
          <a:xfrm>
            <a:off x="0" y="0"/>
            <a:ext cx="1016000" cy="1714500"/>
          </a:xfrm>
          <a:prstGeom prst="rect">
            <a:avLst/>
          </a:prstGeom>
          <a:noFill/>
          <a:ln>
            <a:noFill/>
          </a:ln>
        </p:spPr>
      </p:pic>
      <p:pic>
        <p:nvPicPr>
          <p:cNvPr id="171" name="Google Shape;171;p22"/>
          <p:cNvPicPr preferRelativeResize="0"/>
          <p:nvPr/>
        </p:nvPicPr>
        <p:blipFill rotWithShape="1">
          <a:blip r:embed="rId5">
            <a:alphaModFix/>
          </a:blip>
          <a:srcRect b="0" l="0" r="0" t="0"/>
          <a:stretch/>
        </p:blipFill>
        <p:spPr>
          <a:xfrm>
            <a:off x="3581400" y="6122987"/>
            <a:ext cx="2363787" cy="735012"/>
          </a:xfrm>
          <a:prstGeom prst="rect">
            <a:avLst/>
          </a:prstGeom>
          <a:noFill/>
          <a:ln>
            <a:noFill/>
          </a:ln>
        </p:spPr>
      </p:pic>
      <p:pic>
        <p:nvPicPr>
          <p:cNvPr id="172" name="Google Shape;172;p22"/>
          <p:cNvPicPr preferRelativeResize="0"/>
          <p:nvPr/>
        </p:nvPicPr>
        <p:blipFill rotWithShape="1">
          <a:blip r:embed="rId4">
            <a:alphaModFix/>
          </a:blip>
          <a:srcRect b="0" l="0" r="0" t="0"/>
          <a:stretch/>
        </p:blipFill>
        <p:spPr>
          <a:xfrm>
            <a:off x="8128000" y="5486400"/>
            <a:ext cx="1016000" cy="1714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