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5"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Arial Narrow"/>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20">
          <p15:clr>
            <a:srgbClr val="A4A3A4"/>
          </p15:clr>
        </p15:guide>
        <p15:guide id="2" pos="5416">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920" orient="horz"/>
        <p:guide pos="5416"/>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ArialNarrow-boldItalic.fntdata"/><Relationship Id="rId10" Type="http://schemas.openxmlformats.org/officeDocument/2006/relationships/slide" Target="slides/slide4.xml"/><Relationship Id="rId21" Type="http://schemas.openxmlformats.org/officeDocument/2006/relationships/font" Target="fonts/ArialNarrow-bold.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3581400"/>
            <a:ext cx="7543800" cy="1384301"/>
          </a:xfrm>
          <a:prstGeom prst="rect">
            <a:avLst/>
          </a:prstGeom>
          <a:noFill/>
          <a:ln>
            <a:noFill/>
          </a:ln>
        </p:spPr>
        <p:txBody>
          <a:bodyPr anchorCtr="0" anchor="t" bIns="0" lIns="0" spcFirstLastPara="1" rIns="0" wrap="square" tIns="0"/>
          <a:lstStyle>
            <a:lvl1pPr lvl="0" algn="l">
              <a:lnSpc>
                <a:spcPct val="100000"/>
              </a:lnSpc>
              <a:spcBef>
                <a:spcPts val="0"/>
              </a:spcBef>
              <a:spcAft>
                <a:spcPts val="0"/>
              </a:spcAft>
              <a:buClr>
                <a:schemeClr val="lt1"/>
              </a:buClr>
              <a:buSzPts val="4800"/>
              <a:buFont typeface="Arial Narrow"/>
              <a:buNone/>
              <a:defRPr b="1" i="0" sz="4800" cap="none">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685800" y="5130000"/>
            <a:ext cx="7543800" cy="326158"/>
          </a:xfrm>
          <a:prstGeom prst="rect">
            <a:avLst/>
          </a:prstGeom>
          <a:noFill/>
          <a:ln>
            <a:noFill/>
          </a:ln>
        </p:spPr>
        <p:txBody>
          <a:bodyPr anchorCtr="0" anchor="t" bIns="0" lIns="0" spcFirstLastPara="1" rIns="0" wrap="square" tIns="0"/>
          <a:lstStyle>
            <a:lvl1pPr lvl="0" algn="l">
              <a:lnSpc>
                <a:spcPct val="108695"/>
              </a:lnSpc>
              <a:spcBef>
                <a:spcPts val="0"/>
              </a:spcBef>
              <a:spcAft>
                <a:spcPts val="0"/>
              </a:spcAft>
              <a:buClr>
                <a:schemeClr val="lt1"/>
              </a:buClr>
              <a:buSzPts val="2300"/>
              <a:buNone/>
              <a:defRPr b="0" i="0" sz="2300" cap="none">
                <a:solidFill>
                  <a:schemeClr val="lt1"/>
                </a:solidFill>
                <a:latin typeface="Arial Narrow"/>
                <a:ea typeface="Arial Narrow"/>
                <a:cs typeface="Arial Narrow"/>
                <a:sym typeface="Arial Narrow"/>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2" type="body"/>
          </p:nvPr>
        </p:nvSpPr>
        <p:spPr>
          <a:xfrm>
            <a:off x="685800" y="5791200"/>
            <a:ext cx="7543800" cy="533400"/>
          </a:xfrm>
          <a:prstGeom prst="rect">
            <a:avLst/>
          </a:prstGeom>
          <a:noFill/>
          <a:ln>
            <a:noFill/>
          </a:ln>
        </p:spPr>
        <p:txBody>
          <a:bodyPr anchorCtr="0" anchor="t" bIns="0" lIns="0" spcFirstLastPara="1" rIns="0" wrap="square" tIns="0"/>
          <a:lstStyle>
            <a:lvl1pPr indent="-228600" lvl="0" marL="457200" algn="l">
              <a:lnSpc>
                <a:spcPct val="106666"/>
              </a:lnSpc>
              <a:spcBef>
                <a:spcPts val="0"/>
              </a:spcBef>
              <a:spcAft>
                <a:spcPts val="0"/>
              </a:spcAft>
              <a:buClr>
                <a:schemeClr val="lt1"/>
              </a:buClr>
              <a:buSzPts val="1500"/>
              <a:buNone/>
              <a:defRPr b="0" i="0" sz="1500">
                <a:solidFill>
                  <a:schemeClr val="lt1"/>
                </a:solidFill>
                <a:latin typeface="Arial Narrow"/>
                <a:ea typeface="Arial Narrow"/>
                <a:cs typeface="Arial Narrow"/>
                <a:sym typeface="Arial Narrow"/>
              </a:defRPr>
            </a:lvl1pPr>
            <a:lvl2pPr indent="-342900" lvl="1" marL="9144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2pPr>
            <a:lvl3pPr indent="-342900" lvl="2" marL="13716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3pPr>
            <a:lvl4pPr indent="-342900" lvl="3" marL="18288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4pPr>
            <a:lvl5pPr indent="-342900" lvl="4" marL="22860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i-A3logo.png" id="20" name="Google Shape;20;p2"/>
          <p:cNvPicPr preferRelativeResize="0"/>
          <p:nvPr/>
        </p:nvPicPr>
        <p:blipFill rotWithShape="1">
          <a:blip r:embed="rId2">
            <a:alphaModFix/>
          </a:blip>
          <a:srcRect b="0" l="0" r="0" t="0"/>
          <a:stretch/>
        </p:blipFill>
        <p:spPr>
          <a:xfrm>
            <a:off x="6041022" y="547533"/>
            <a:ext cx="2493378" cy="595467"/>
          </a:xfrm>
          <a:prstGeom prst="rect">
            <a:avLst/>
          </a:prstGeom>
          <a:noFill/>
          <a:ln>
            <a:noFill/>
          </a:ln>
        </p:spPr>
      </p:pic>
      <p:cxnSp>
        <p:nvCxnSpPr>
          <p:cNvPr id="21" name="Google Shape;21;p2"/>
          <p:cNvCxnSpPr/>
          <p:nvPr/>
        </p:nvCxnSpPr>
        <p:spPr>
          <a:xfrm>
            <a:off x="685800" y="5007842"/>
            <a:ext cx="7620000" cy="1588"/>
          </a:xfrm>
          <a:prstGeom prst="straightConnector1">
            <a:avLst/>
          </a:prstGeom>
          <a:noFill/>
          <a:ln cap="flat" cmpd="sng" w="12700">
            <a:solidFill>
              <a:schemeClr val="lt1"/>
            </a:solidFill>
            <a:prstDash val="solid"/>
            <a:round/>
            <a:headEnd len="sm" w="sm" type="none"/>
            <a:tailEnd len="sm" w="sm" type="none"/>
          </a:ln>
        </p:spPr>
      </p:cxnSp>
      <p:cxnSp>
        <p:nvCxnSpPr>
          <p:cNvPr id="22" name="Google Shape;22;p2"/>
          <p:cNvCxnSpPr/>
          <p:nvPr/>
        </p:nvCxnSpPr>
        <p:spPr>
          <a:xfrm>
            <a:off x="685800" y="5637212"/>
            <a:ext cx="7620000" cy="1588"/>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3" name="Shape 23"/>
        <p:cNvGrpSpPr/>
        <p:nvPr/>
      </p:nvGrpSpPr>
      <p:grpSpPr>
        <a:xfrm>
          <a:off x="0" y="0"/>
          <a:ext cx="0" cy="0"/>
          <a:chOff x="0" y="0"/>
          <a:chExt cx="0" cy="0"/>
        </a:xfrm>
      </p:grpSpPr>
      <p:pic>
        <p:nvPicPr>
          <p:cNvPr descr="ti-A3logo.png" id="24" name="Google Shape;24;p3"/>
          <p:cNvPicPr preferRelativeResize="0"/>
          <p:nvPr/>
        </p:nvPicPr>
        <p:blipFill rotWithShape="1">
          <a:blip r:embed="rId2">
            <a:alphaModFix/>
          </a:blip>
          <a:srcRect b="0" l="0" r="0" t="0"/>
          <a:stretch/>
        </p:blipFill>
        <p:spPr>
          <a:xfrm>
            <a:off x="3172911" y="2998633"/>
            <a:ext cx="2493378" cy="595467"/>
          </a:xfrm>
          <a:prstGeom prst="rect">
            <a:avLst/>
          </a:prstGeom>
          <a:noFill/>
          <a:ln>
            <a:noFill/>
          </a:ln>
        </p:spPr>
      </p:pic>
      <p:sp>
        <p:nvSpPr>
          <p:cNvPr id="25" name="Google Shape;25;p3"/>
          <p:cNvSpPr txBox="1"/>
          <p:nvPr/>
        </p:nvSpPr>
        <p:spPr>
          <a:xfrm>
            <a:off x="2743200" y="4394200"/>
            <a:ext cx="3416300"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300">
                <a:solidFill>
                  <a:schemeClr val="lt1"/>
                </a:solidFill>
                <a:latin typeface="Arial Narrow"/>
                <a:ea typeface="Arial Narrow"/>
                <a:cs typeface="Arial Narrow"/>
                <a:sym typeface="Arial Narrow"/>
              </a:rPr>
              <a:t>www.transparency.org</a:t>
            </a:r>
            <a:endParaRPr sz="2300">
              <a:solidFill>
                <a:schemeClr val="lt1"/>
              </a:solidFill>
              <a:latin typeface="Arial Narrow"/>
              <a:ea typeface="Arial Narrow"/>
              <a:cs typeface="Arial Narrow"/>
              <a:sym typeface="Arial Narrow"/>
            </a:endParaRPr>
          </a:p>
        </p:txBody>
      </p:sp>
      <p:sp>
        <p:nvSpPr>
          <p:cNvPr id="26" name="Google Shape;26;p3"/>
          <p:cNvSpPr txBox="1"/>
          <p:nvPr/>
        </p:nvSpPr>
        <p:spPr>
          <a:xfrm>
            <a:off x="2260600" y="4965700"/>
            <a:ext cx="4381500" cy="7848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500">
                <a:solidFill>
                  <a:schemeClr val="lt1"/>
                </a:solidFill>
                <a:latin typeface="Arial Narrow"/>
                <a:ea typeface="Arial Narrow"/>
                <a:cs typeface="Arial Narrow"/>
                <a:sym typeface="Arial Narrow"/>
              </a:rPr>
              <a:t>facebook.com/transparencyinternational</a:t>
            </a:r>
            <a:endParaRPr b="0" i="0" sz="1500">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1500">
                <a:solidFill>
                  <a:schemeClr val="lt1"/>
                </a:solidFill>
                <a:latin typeface="Arial Narrow"/>
                <a:ea typeface="Arial Narrow"/>
                <a:cs typeface="Arial Narrow"/>
                <a:sym typeface="Arial Narrow"/>
              </a:rPr>
              <a:t>twitter.com/anticorruption </a:t>
            </a:r>
            <a:endParaRPr/>
          </a:p>
          <a:p>
            <a:pPr indent="0" lvl="0" marL="0" marR="0" rtl="0" algn="ctr">
              <a:spcBef>
                <a:spcPts val="0"/>
              </a:spcBef>
              <a:spcAft>
                <a:spcPts val="0"/>
              </a:spcAft>
              <a:buNone/>
            </a:pPr>
            <a:r>
              <a:rPr b="0" i="0" lang="en-GB" sz="1500">
                <a:solidFill>
                  <a:schemeClr val="lt1"/>
                </a:solidFill>
                <a:latin typeface="Arial Narrow"/>
                <a:ea typeface="Arial Narrow"/>
                <a:cs typeface="Arial Narrow"/>
                <a:sym typeface="Arial Narrow"/>
              </a:rPr>
              <a:t>blog.transparency.org </a:t>
            </a:r>
            <a:endParaRPr/>
          </a:p>
        </p:txBody>
      </p:sp>
      <p:sp>
        <p:nvSpPr>
          <p:cNvPr id="27" name="Google Shape;27;p3"/>
          <p:cNvSpPr txBox="1"/>
          <p:nvPr/>
        </p:nvSpPr>
        <p:spPr>
          <a:xfrm>
            <a:off x="2197100" y="5816600"/>
            <a:ext cx="4508500"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500">
                <a:solidFill>
                  <a:schemeClr val="lt1"/>
                </a:solidFill>
                <a:latin typeface="Arial Narrow"/>
                <a:ea typeface="Arial Narrow"/>
                <a:cs typeface="Arial Narrow"/>
                <a:sym typeface="Arial Narrow"/>
              </a:rPr>
              <a:t>© 2013 Transparency International. All rights reserved.</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8" name="Shape 28"/>
        <p:cNvGrpSpPr/>
        <p:nvPr/>
      </p:nvGrpSpPr>
      <p:grpSpPr>
        <a:xfrm>
          <a:off x="0" y="0"/>
          <a:ext cx="0" cy="0"/>
          <a:chOff x="0" y="0"/>
          <a:chExt cx="0" cy="0"/>
        </a:xfrm>
      </p:grpSpPr>
      <p:sp>
        <p:nvSpPr>
          <p:cNvPr id="29" name="Google Shape;29;p4"/>
          <p:cNvSpPr txBox="1"/>
          <p:nvPr>
            <p:ph type="ctrTitle"/>
          </p:nvPr>
        </p:nvSpPr>
        <p:spPr>
          <a:xfrm>
            <a:off x="685800" y="2705101"/>
            <a:ext cx="7543800" cy="1955800"/>
          </a:xfrm>
          <a:prstGeom prst="rect">
            <a:avLst/>
          </a:prstGeom>
          <a:noFill/>
          <a:ln>
            <a:noFill/>
          </a:ln>
        </p:spPr>
        <p:txBody>
          <a:bodyPr anchorCtr="0" anchor="t" bIns="0" lIns="0" spcFirstLastPara="1" rIns="0" wrap="square" tIns="0"/>
          <a:lstStyle>
            <a:lvl1pPr lvl="0" algn="l">
              <a:lnSpc>
                <a:spcPct val="100000"/>
              </a:lnSpc>
              <a:spcBef>
                <a:spcPts val="0"/>
              </a:spcBef>
              <a:spcAft>
                <a:spcPts val="0"/>
              </a:spcAft>
              <a:buClr>
                <a:schemeClr val="lt1"/>
              </a:buClr>
              <a:buSzPts val="4800"/>
              <a:buFont typeface="Arial Narrow"/>
              <a:buNone/>
              <a:defRPr b="1" i="0" sz="4800" cap="none">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685800" y="4839642"/>
            <a:ext cx="7543800" cy="646758"/>
          </a:xfrm>
          <a:prstGeom prst="rect">
            <a:avLst/>
          </a:prstGeom>
          <a:noFill/>
          <a:ln>
            <a:noFill/>
          </a:ln>
        </p:spPr>
        <p:txBody>
          <a:bodyPr anchorCtr="0" anchor="t" bIns="0" lIns="0" spcFirstLastPara="1" rIns="0" wrap="square" tIns="0"/>
          <a:lstStyle>
            <a:lvl1pPr lvl="0" algn="l">
              <a:lnSpc>
                <a:spcPct val="108695"/>
              </a:lnSpc>
              <a:spcBef>
                <a:spcPts val="0"/>
              </a:spcBef>
              <a:spcAft>
                <a:spcPts val="0"/>
              </a:spcAft>
              <a:buClr>
                <a:schemeClr val="lt1"/>
              </a:buClr>
              <a:buSzPts val="2300"/>
              <a:buNone/>
              <a:defRPr b="0" i="0" sz="2300" cap="none">
                <a:solidFill>
                  <a:schemeClr val="lt1"/>
                </a:solidFill>
                <a:latin typeface="Arial Narrow"/>
                <a:ea typeface="Arial Narrow"/>
                <a:cs typeface="Arial Narrow"/>
                <a:sym typeface="Arial Narrow"/>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 name="Google Shape;31;p4"/>
          <p:cNvSpPr txBox="1"/>
          <p:nvPr>
            <p:ph idx="2" type="body"/>
          </p:nvPr>
        </p:nvSpPr>
        <p:spPr>
          <a:xfrm>
            <a:off x="685800" y="5791200"/>
            <a:ext cx="7543800" cy="533400"/>
          </a:xfrm>
          <a:prstGeom prst="rect">
            <a:avLst/>
          </a:prstGeom>
          <a:noFill/>
          <a:ln>
            <a:noFill/>
          </a:ln>
        </p:spPr>
        <p:txBody>
          <a:bodyPr anchorCtr="0" anchor="t" bIns="0" lIns="0" spcFirstLastPara="1" rIns="0" wrap="square" tIns="0"/>
          <a:lstStyle>
            <a:lvl1pPr indent="-228600" lvl="0" marL="457200" algn="l">
              <a:lnSpc>
                <a:spcPct val="106666"/>
              </a:lnSpc>
              <a:spcBef>
                <a:spcPts val="0"/>
              </a:spcBef>
              <a:spcAft>
                <a:spcPts val="0"/>
              </a:spcAft>
              <a:buClr>
                <a:schemeClr val="lt1"/>
              </a:buClr>
              <a:buSzPts val="1500"/>
              <a:buNone/>
              <a:defRPr b="0" i="0" sz="1500">
                <a:solidFill>
                  <a:schemeClr val="lt1"/>
                </a:solidFill>
                <a:latin typeface="Arial Narrow"/>
                <a:ea typeface="Arial Narrow"/>
                <a:cs typeface="Arial Narrow"/>
                <a:sym typeface="Arial Narrow"/>
              </a:defRPr>
            </a:lvl1pPr>
            <a:lvl2pPr indent="-342900" lvl="1" marL="9144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2pPr>
            <a:lvl3pPr indent="-342900" lvl="2" marL="13716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3pPr>
            <a:lvl4pPr indent="-342900" lvl="3" marL="18288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4pPr>
            <a:lvl5pPr indent="-342900" lvl="4" marL="2286000" algn="l">
              <a:spcBef>
                <a:spcPts val="360"/>
              </a:spcBef>
              <a:spcAft>
                <a:spcPts val="0"/>
              </a:spcAft>
              <a:buClr>
                <a:schemeClr val="lt1"/>
              </a:buClr>
              <a:buSzPts val="1800"/>
              <a:buChar char="»"/>
              <a:defRPr b="0" i="0" sz="1800">
                <a:solidFill>
                  <a:schemeClr val="lt1"/>
                </a:solidFill>
                <a:latin typeface="Arial Narrow"/>
                <a:ea typeface="Arial Narrow"/>
                <a:cs typeface="Arial Narrow"/>
                <a:sym typeface="Arial Narrow"/>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i-A3logo.png" id="32" name="Google Shape;32;p4"/>
          <p:cNvPicPr preferRelativeResize="0"/>
          <p:nvPr/>
        </p:nvPicPr>
        <p:blipFill rotWithShape="1">
          <a:blip r:embed="rId2">
            <a:alphaModFix/>
          </a:blip>
          <a:srcRect b="0" l="0" r="0" t="0"/>
          <a:stretch/>
        </p:blipFill>
        <p:spPr>
          <a:xfrm>
            <a:off x="6041022" y="547533"/>
            <a:ext cx="2493378" cy="595467"/>
          </a:xfrm>
          <a:prstGeom prst="rect">
            <a:avLst/>
          </a:prstGeom>
          <a:noFill/>
          <a:ln>
            <a:noFill/>
          </a:ln>
        </p:spPr>
      </p:pic>
      <p:cxnSp>
        <p:nvCxnSpPr>
          <p:cNvPr id="33" name="Google Shape;33;p4"/>
          <p:cNvCxnSpPr/>
          <p:nvPr/>
        </p:nvCxnSpPr>
        <p:spPr>
          <a:xfrm>
            <a:off x="685800" y="4724400"/>
            <a:ext cx="7620000" cy="1588"/>
          </a:xfrm>
          <a:prstGeom prst="straightConnector1">
            <a:avLst/>
          </a:prstGeom>
          <a:noFill/>
          <a:ln cap="flat" cmpd="sng" w="12700">
            <a:solidFill>
              <a:schemeClr val="lt1"/>
            </a:solidFill>
            <a:prstDash val="solid"/>
            <a:round/>
            <a:headEnd len="sm" w="sm" type="none"/>
            <a:tailEnd len="sm" w="sm" type="none"/>
          </a:ln>
        </p:spPr>
      </p:cxnSp>
      <p:cxnSp>
        <p:nvCxnSpPr>
          <p:cNvPr id="34" name="Google Shape;34;p4"/>
          <p:cNvCxnSpPr/>
          <p:nvPr/>
        </p:nvCxnSpPr>
        <p:spPr>
          <a:xfrm>
            <a:off x="685800" y="5637212"/>
            <a:ext cx="7620000" cy="1588"/>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Picture with Caption">
  <p:cSld name="3_Picture with Caption">
    <p:spTree>
      <p:nvGrpSpPr>
        <p:cNvPr id="38" name="Shape 38"/>
        <p:cNvGrpSpPr/>
        <p:nvPr/>
      </p:nvGrpSpPr>
      <p:grpSpPr>
        <a:xfrm>
          <a:off x="0" y="0"/>
          <a:ext cx="0" cy="0"/>
          <a:chOff x="0" y="0"/>
          <a:chExt cx="0" cy="0"/>
        </a:xfrm>
      </p:grpSpPr>
      <p:sp>
        <p:nvSpPr>
          <p:cNvPr id="39" name="Google Shape;39;p6"/>
          <p:cNvSpPr/>
          <p:nvPr>
            <p:ph idx="2" type="pic"/>
          </p:nvPr>
        </p:nvSpPr>
        <p:spPr>
          <a:xfrm>
            <a:off x="5667500" y="1651000"/>
            <a:ext cx="2930400" cy="42552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0" name="Google Shape;40;p6"/>
          <p:cNvSpPr txBox="1"/>
          <p:nvPr>
            <p:ph idx="1" type="body"/>
          </p:nvPr>
        </p:nvSpPr>
        <p:spPr>
          <a:xfrm>
            <a:off x="540000" y="5346700"/>
            <a:ext cx="4921000" cy="571500"/>
          </a:xfrm>
          <a:prstGeom prst="rect">
            <a:avLst/>
          </a:prstGeom>
          <a:noFill/>
          <a:ln>
            <a:noFill/>
          </a:ln>
        </p:spPr>
        <p:txBody>
          <a:bodyPr anchorCtr="0" anchor="t" bIns="0" lIns="0" spcFirstLastPara="1" rIns="91425" wrap="square" tIns="0"/>
          <a:lstStyle>
            <a:lvl1pPr indent="-228600" lvl="0" marL="457200" marR="0" rtl="0" algn="l">
              <a:spcBef>
                <a:spcPts val="240"/>
              </a:spcBef>
              <a:spcAft>
                <a:spcPts val="0"/>
              </a:spcAft>
              <a:buClr>
                <a:srgbClr val="858685"/>
              </a:buClr>
              <a:buSzPts val="1200"/>
              <a:buFont typeface="Arial"/>
              <a:buNone/>
              <a:defRPr b="0" i="0" sz="1200" u="none" cap="none" strike="noStrike">
                <a:solidFill>
                  <a:srgbClr val="858685"/>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1" name="Google Shape;41;p6"/>
          <p:cNvSpPr txBox="1"/>
          <p:nvPr>
            <p:ph idx="3" type="body"/>
          </p:nvPr>
        </p:nvSpPr>
        <p:spPr>
          <a:xfrm>
            <a:off x="540000" y="1651000"/>
            <a:ext cx="4921000" cy="355599"/>
          </a:xfrm>
          <a:prstGeom prst="rect">
            <a:avLst/>
          </a:prstGeom>
          <a:noFill/>
          <a:ln>
            <a:noFill/>
          </a:ln>
        </p:spPr>
        <p:txBody>
          <a:bodyPr anchorCtr="0" anchor="t" bIns="0" lIns="0" spcFirstLastPara="1" rIns="0" wrap="square" tIns="0"/>
          <a:lstStyle>
            <a:lvl1pPr indent="-228600" lvl="0" marL="457200" marR="0" rtl="0" algn="l">
              <a:spcBef>
                <a:spcPts val="380"/>
              </a:spcBef>
              <a:spcAft>
                <a:spcPts val="0"/>
              </a:spcAft>
              <a:buClr>
                <a:srgbClr val="00ABE2"/>
              </a:buClr>
              <a:buSzPts val="1900"/>
              <a:buFont typeface="Arial"/>
              <a:buNone/>
              <a:defRPr b="0" i="0" sz="1900" u="none" cap="none" strike="noStrike">
                <a:solidFill>
                  <a:srgbClr val="00ABE2"/>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6"/>
          <p:cNvSpPr txBox="1"/>
          <p:nvPr>
            <p:ph idx="4" type="body"/>
          </p:nvPr>
        </p:nvSpPr>
        <p:spPr>
          <a:xfrm>
            <a:off x="540000" y="2133600"/>
            <a:ext cx="4921000" cy="3022600"/>
          </a:xfrm>
          <a:prstGeom prst="rect">
            <a:avLst/>
          </a:prstGeom>
          <a:noFill/>
          <a:ln>
            <a:noFill/>
          </a:ln>
        </p:spPr>
        <p:txBody>
          <a:bodyPr anchorCtr="0" anchor="t" bIns="0" lIns="0" spcFirstLastPara="1" rIns="0" wrap="square" tIns="0"/>
          <a:lstStyle>
            <a:lvl1pPr indent="-228600" lvl="0" marL="457200" marR="0" rtl="0" algn="l">
              <a:spcBef>
                <a:spcPts val="380"/>
              </a:spcBef>
              <a:spcAft>
                <a:spcPts val="0"/>
              </a:spcAft>
              <a:buClr>
                <a:srgbClr val="002C44"/>
              </a:buClr>
              <a:buSzPts val="1900"/>
              <a:buFont typeface="Arial"/>
              <a:buNone/>
              <a:defRPr b="0" i="0" sz="1900" u="none" cap="none" strike="noStrike">
                <a:solidFill>
                  <a:srgbClr val="002C44"/>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6"/>
          <p:cNvSpPr txBox="1"/>
          <p:nvPr>
            <p:ph type="title"/>
          </p:nvPr>
        </p:nvSpPr>
        <p:spPr>
          <a:xfrm>
            <a:off x="540000" y="571500"/>
            <a:ext cx="6337300" cy="795338"/>
          </a:xfrm>
          <a:prstGeom prst="rect">
            <a:avLst/>
          </a:prstGeom>
          <a:noFill/>
          <a:ln>
            <a:noFill/>
          </a:ln>
        </p:spPr>
        <p:txBody>
          <a:bodyPr anchorCtr="0" anchor="ctr" bIns="0" lIns="0" spcFirstLastPara="1" rIns="0" wrap="square" tIns="0"/>
          <a:lstStyle>
            <a:lvl1pPr lvl="0" marR="0" rtl="0" algn="l">
              <a:spcBef>
                <a:spcPts val="0"/>
              </a:spcBef>
              <a:spcAft>
                <a:spcPts val="0"/>
              </a:spcAft>
              <a:buClr>
                <a:srgbClr val="00ABE2"/>
              </a:buClr>
              <a:buSzPts val="3200"/>
              <a:buFont typeface="Arial Narrow"/>
              <a:buNone/>
              <a:defRPr b="1" i="0" sz="3200" u="none" cap="none" strike="noStrike">
                <a:solidFill>
                  <a:srgbClr val="00ABE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4" name="Google Shape;44;p6"/>
          <p:cNvCxnSpPr/>
          <p:nvPr/>
        </p:nvCxnSpPr>
        <p:spPr>
          <a:xfrm>
            <a:off x="540000" y="608012"/>
            <a:ext cx="5436000" cy="1588"/>
          </a:xfrm>
          <a:prstGeom prst="straightConnector1">
            <a:avLst/>
          </a:prstGeom>
          <a:noFill/>
          <a:ln cap="flat" cmpd="sng" w="25400">
            <a:solidFill>
              <a:srgbClr val="00ABE2"/>
            </a:solidFill>
            <a:prstDash val="solid"/>
            <a:round/>
            <a:headEnd len="sm" w="sm" type="none"/>
            <a:tailEnd len="sm" w="sm" type="none"/>
          </a:ln>
        </p:spPr>
      </p:cxnSp>
      <p:cxnSp>
        <p:nvCxnSpPr>
          <p:cNvPr id="45" name="Google Shape;45;p6"/>
          <p:cNvCxnSpPr/>
          <p:nvPr/>
        </p:nvCxnSpPr>
        <p:spPr>
          <a:xfrm>
            <a:off x="540000" y="1331912"/>
            <a:ext cx="5436000" cy="1588"/>
          </a:xfrm>
          <a:prstGeom prst="straightConnector1">
            <a:avLst/>
          </a:prstGeom>
          <a:noFill/>
          <a:ln cap="flat" cmpd="sng" w="25400">
            <a:solidFill>
              <a:srgbClr val="00ABE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6" name="Shape 46"/>
        <p:cNvGrpSpPr/>
        <p:nvPr/>
      </p:nvGrpSpPr>
      <p:grpSpPr>
        <a:xfrm>
          <a:off x="0" y="0"/>
          <a:ext cx="0" cy="0"/>
          <a:chOff x="0" y="0"/>
          <a:chExt cx="0" cy="0"/>
        </a:xfrm>
      </p:grpSpPr>
      <p:sp>
        <p:nvSpPr>
          <p:cNvPr id="47" name="Google Shape;47;p7"/>
          <p:cNvSpPr/>
          <p:nvPr>
            <p:ph idx="2" type="pic"/>
          </p:nvPr>
        </p:nvSpPr>
        <p:spPr>
          <a:xfrm>
            <a:off x="540000" y="1651000"/>
            <a:ext cx="8057900" cy="38735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8" name="Google Shape;48;p7"/>
          <p:cNvSpPr txBox="1"/>
          <p:nvPr>
            <p:ph idx="1" type="body"/>
          </p:nvPr>
        </p:nvSpPr>
        <p:spPr>
          <a:xfrm>
            <a:off x="540000" y="5613400"/>
            <a:ext cx="8120700" cy="609600"/>
          </a:xfrm>
          <a:prstGeom prst="rect">
            <a:avLst/>
          </a:prstGeom>
          <a:noFill/>
          <a:ln>
            <a:noFill/>
          </a:ln>
        </p:spPr>
        <p:txBody>
          <a:bodyPr anchorCtr="0" anchor="t" bIns="0" lIns="0" spcFirstLastPara="1" rIns="0" wrap="square" tIns="0"/>
          <a:lstStyle>
            <a:lvl1pPr indent="-228600" lvl="0" marL="457200" marR="0" rtl="0" algn="l">
              <a:spcBef>
                <a:spcPts val="240"/>
              </a:spcBef>
              <a:spcAft>
                <a:spcPts val="0"/>
              </a:spcAft>
              <a:buClr>
                <a:srgbClr val="858685"/>
              </a:buClr>
              <a:buSzPts val="1200"/>
              <a:buFont typeface="Arial"/>
              <a:buNone/>
              <a:defRPr b="0" i="0" sz="1200" u="none" cap="none" strike="noStrike">
                <a:solidFill>
                  <a:srgbClr val="858685"/>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9" name="Google Shape;49;p7"/>
          <p:cNvSpPr txBox="1"/>
          <p:nvPr>
            <p:ph type="title"/>
          </p:nvPr>
        </p:nvSpPr>
        <p:spPr>
          <a:xfrm>
            <a:off x="540000" y="571500"/>
            <a:ext cx="6337300" cy="795338"/>
          </a:xfrm>
          <a:prstGeom prst="rect">
            <a:avLst/>
          </a:prstGeom>
          <a:noFill/>
          <a:ln>
            <a:noFill/>
          </a:ln>
        </p:spPr>
        <p:txBody>
          <a:bodyPr anchorCtr="0" anchor="ctr" bIns="0" lIns="0" spcFirstLastPara="1" rIns="0" wrap="square" tIns="0"/>
          <a:lstStyle>
            <a:lvl1pPr lvl="0" marR="0" rtl="0" algn="l">
              <a:spcBef>
                <a:spcPts val="0"/>
              </a:spcBef>
              <a:spcAft>
                <a:spcPts val="0"/>
              </a:spcAft>
              <a:buClr>
                <a:srgbClr val="00ABE2"/>
              </a:buClr>
              <a:buSzPts val="3200"/>
              <a:buFont typeface="Arial Narrow"/>
              <a:buNone/>
              <a:defRPr b="1" i="0" sz="3200" u="none" cap="none" strike="noStrike">
                <a:solidFill>
                  <a:srgbClr val="00ABE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0" name="Google Shape;50;p7"/>
          <p:cNvCxnSpPr/>
          <p:nvPr/>
        </p:nvCxnSpPr>
        <p:spPr>
          <a:xfrm>
            <a:off x="540000" y="608012"/>
            <a:ext cx="5436000" cy="1588"/>
          </a:xfrm>
          <a:prstGeom prst="straightConnector1">
            <a:avLst/>
          </a:prstGeom>
          <a:noFill/>
          <a:ln cap="flat" cmpd="sng" w="25400">
            <a:solidFill>
              <a:srgbClr val="00ABE2"/>
            </a:solidFill>
            <a:prstDash val="solid"/>
            <a:round/>
            <a:headEnd len="sm" w="sm" type="none"/>
            <a:tailEnd len="sm" w="sm" type="none"/>
          </a:ln>
        </p:spPr>
      </p:cxnSp>
      <p:cxnSp>
        <p:nvCxnSpPr>
          <p:cNvPr id="51" name="Google Shape;51;p7"/>
          <p:cNvCxnSpPr/>
          <p:nvPr/>
        </p:nvCxnSpPr>
        <p:spPr>
          <a:xfrm>
            <a:off x="540000" y="1331912"/>
            <a:ext cx="5436000" cy="1588"/>
          </a:xfrm>
          <a:prstGeom prst="straightConnector1">
            <a:avLst/>
          </a:prstGeom>
          <a:noFill/>
          <a:ln cap="flat" cmpd="sng" w="25400">
            <a:solidFill>
              <a:srgbClr val="00ABE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Picture with Caption">
  <p:cSld name="4_Picture with Caption">
    <p:spTree>
      <p:nvGrpSpPr>
        <p:cNvPr id="52" name="Shape 52"/>
        <p:cNvGrpSpPr/>
        <p:nvPr/>
      </p:nvGrpSpPr>
      <p:grpSpPr>
        <a:xfrm>
          <a:off x="0" y="0"/>
          <a:ext cx="0" cy="0"/>
          <a:chOff x="0" y="0"/>
          <a:chExt cx="0" cy="0"/>
        </a:xfrm>
      </p:grpSpPr>
      <p:sp>
        <p:nvSpPr>
          <p:cNvPr id="53" name="Google Shape;53;p8"/>
          <p:cNvSpPr txBox="1"/>
          <p:nvPr>
            <p:ph idx="1" type="body"/>
          </p:nvPr>
        </p:nvSpPr>
        <p:spPr>
          <a:xfrm>
            <a:off x="3276600" y="1651000"/>
            <a:ext cx="5321300" cy="3911599"/>
          </a:xfrm>
          <a:prstGeom prst="rect">
            <a:avLst/>
          </a:prstGeom>
          <a:noFill/>
          <a:ln>
            <a:noFill/>
          </a:ln>
        </p:spPr>
        <p:txBody>
          <a:bodyPr anchorCtr="0" anchor="t" bIns="0" lIns="0" spcFirstLastPara="1" rIns="91425" wrap="square" tIns="0"/>
          <a:lstStyle>
            <a:lvl1pPr indent="-349250" lvl="0" marL="457200" marR="0" rtl="0" algn="l">
              <a:spcBef>
                <a:spcPts val="380"/>
              </a:spcBef>
              <a:spcAft>
                <a:spcPts val="0"/>
              </a:spcAft>
              <a:buClr>
                <a:srgbClr val="00ABE2"/>
              </a:buClr>
              <a:buSzPts val="1900"/>
              <a:buFont typeface="Arial"/>
              <a:buChar char="•"/>
              <a:defRPr b="0" i="0" sz="1900" u="none" cap="none" strike="noStrike">
                <a:solidFill>
                  <a:srgbClr val="002C44"/>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8"/>
          <p:cNvSpPr txBox="1"/>
          <p:nvPr>
            <p:ph idx="2" type="body"/>
          </p:nvPr>
        </p:nvSpPr>
        <p:spPr>
          <a:xfrm>
            <a:off x="540000" y="1651000"/>
            <a:ext cx="2520000" cy="3898900"/>
          </a:xfrm>
          <a:prstGeom prst="rect">
            <a:avLst/>
          </a:prstGeom>
          <a:noFill/>
          <a:ln>
            <a:noFill/>
          </a:ln>
        </p:spPr>
        <p:txBody>
          <a:bodyPr anchorCtr="0" anchor="t" bIns="0" lIns="0" spcFirstLastPara="1" rIns="0" wrap="square" tIns="0"/>
          <a:lstStyle>
            <a:lvl1pPr indent="-228600" lvl="0" marL="457200" marR="0" rtl="0" algn="l">
              <a:spcBef>
                <a:spcPts val="440"/>
              </a:spcBef>
              <a:spcAft>
                <a:spcPts val="0"/>
              </a:spcAft>
              <a:buClr>
                <a:srgbClr val="00ABE2"/>
              </a:buClr>
              <a:buSzPts val="2200"/>
              <a:buFont typeface="Arial"/>
              <a:buNone/>
              <a:defRPr b="1" i="0" sz="2200" u="none" cap="none" strike="noStrike">
                <a:solidFill>
                  <a:srgbClr val="00ABE2"/>
                </a:solidFill>
                <a:latin typeface="Arial Narrow"/>
                <a:ea typeface="Arial Narrow"/>
                <a:cs typeface="Arial Narrow"/>
                <a:sym typeface="Arial Narrow"/>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8"/>
          <p:cNvSpPr txBox="1"/>
          <p:nvPr>
            <p:ph type="title"/>
          </p:nvPr>
        </p:nvSpPr>
        <p:spPr>
          <a:xfrm>
            <a:off x="540000" y="571500"/>
            <a:ext cx="6337300" cy="795338"/>
          </a:xfrm>
          <a:prstGeom prst="rect">
            <a:avLst/>
          </a:prstGeom>
          <a:noFill/>
          <a:ln>
            <a:noFill/>
          </a:ln>
        </p:spPr>
        <p:txBody>
          <a:bodyPr anchorCtr="0" anchor="ctr" bIns="0" lIns="0" spcFirstLastPara="1" rIns="0" wrap="square" tIns="0"/>
          <a:lstStyle>
            <a:lvl1pPr lvl="0" marR="0" rtl="0" algn="l">
              <a:spcBef>
                <a:spcPts val="0"/>
              </a:spcBef>
              <a:spcAft>
                <a:spcPts val="0"/>
              </a:spcAft>
              <a:buClr>
                <a:srgbClr val="00ABE2"/>
              </a:buClr>
              <a:buSzPts val="3200"/>
              <a:buFont typeface="Arial Narrow"/>
              <a:buNone/>
              <a:defRPr b="1" i="0" sz="3200" u="none" cap="none" strike="noStrike">
                <a:solidFill>
                  <a:srgbClr val="00ABE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6" name="Google Shape;56;p8"/>
          <p:cNvCxnSpPr/>
          <p:nvPr/>
        </p:nvCxnSpPr>
        <p:spPr>
          <a:xfrm>
            <a:off x="540000" y="608012"/>
            <a:ext cx="5436000" cy="1588"/>
          </a:xfrm>
          <a:prstGeom prst="straightConnector1">
            <a:avLst/>
          </a:prstGeom>
          <a:noFill/>
          <a:ln cap="flat" cmpd="sng" w="25400">
            <a:solidFill>
              <a:srgbClr val="00ABE2"/>
            </a:solidFill>
            <a:prstDash val="solid"/>
            <a:round/>
            <a:headEnd len="sm" w="sm" type="none"/>
            <a:tailEnd len="sm" w="sm" type="none"/>
          </a:ln>
        </p:spPr>
      </p:cxnSp>
      <p:cxnSp>
        <p:nvCxnSpPr>
          <p:cNvPr id="57" name="Google Shape;57;p8"/>
          <p:cNvCxnSpPr/>
          <p:nvPr/>
        </p:nvCxnSpPr>
        <p:spPr>
          <a:xfrm>
            <a:off x="540000" y="1331912"/>
            <a:ext cx="5436000" cy="1588"/>
          </a:xfrm>
          <a:prstGeom prst="straightConnector1">
            <a:avLst/>
          </a:prstGeom>
          <a:noFill/>
          <a:ln cap="flat" cmpd="sng" w="25400">
            <a:solidFill>
              <a:srgbClr val="00ABE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Picture with Caption">
  <p:cSld name="5_Picture with Caption">
    <p:spTree>
      <p:nvGrpSpPr>
        <p:cNvPr id="58" name="Shape 58"/>
        <p:cNvGrpSpPr/>
        <p:nvPr/>
      </p:nvGrpSpPr>
      <p:grpSpPr>
        <a:xfrm>
          <a:off x="0" y="0"/>
          <a:ext cx="0" cy="0"/>
          <a:chOff x="0" y="0"/>
          <a:chExt cx="0" cy="0"/>
        </a:xfrm>
      </p:grpSpPr>
      <p:sp>
        <p:nvSpPr>
          <p:cNvPr id="59" name="Google Shape;59;p9"/>
          <p:cNvSpPr txBox="1"/>
          <p:nvPr>
            <p:ph idx="1" type="body"/>
          </p:nvPr>
        </p:nvSpPr>
        <p:spPr>
          <a:xfrm>
            <a:off x="540000" y="1651000"/>
            <a:ext cx="2520000" cy="3937000"/>
          </a:xfrm>
          <a:prstGeom prst="rect">
            <a:avLst/>
          </a:prstGeom>
          <a:noFill/>
          <a:ln>
            <a:noFill/>
          </a:ln>
        </p:spPr>
        <p:txBody>
          <a:bodyPr anchorCtr="0" anchor="t" bIns="0" lIns="0" spcFirstLastPara="1" rIns="0" wrap="square" tIns="0"/>
          <a:lstStyle>
            <a:lvl1pPr indent="-228600" lvl="0" marL="457200" marR="0" rtl="0" algn="l">
              <a:spcBef>
                <a:spcPts val="560"/>
              </a:spcBef>
              <a:spcAft>
                <a:spcPts val="0"/>
              </a:spcAft>
              <a:buClr>
                <a:srgbClr val="00ABE2"/>
              </a:buClr>
              <a:buSzPts val="2800"/>
              <a:buFont typeface="Arial"/>
              <a:buNone/>
              <a:defRPr b="0" i="0" sz="2800" u="none" cap="none" strike="noStrike">
                <a:solidFill>
                  <a:srgbClr val="00ABE2"/>
                </a:solidFill>
                <a:latin typeface="Arial Narrow"/>
                <a:ea typeface="Arial Narrow"/>
                <a:cs typeface="Arial Narrow"/>
                <a:sym typeface="Arial Narrow"/>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9"/>
          <p:cNvSpPr txBox="1"/>
          <p:nvPr>
            <p:ph type="title"/>
          </p:nvPr>
        </p:nvSpPr>
        <p:spPr>
          <a:xfrm>
            <a:off x="540000" y="571500"/>
            <a:ext cx="6337300" cy="795338"/>
          </a:xfrm>
          <a:prstGeom prst="rect">
            <a:avLst/>
          </a:prstGeom>
          <a:noFill/>
          <a:ln>
            <a:noFill/>
          </a:ln>
        </p:spPr>
        <p:txBody>
          <a:bodyPr anchorCtr="0" anchor="ctr" bIns="0" lIns="0" spcFirstLastPara="1" rIns="0" wrap="square" tIns="0"/>
          <a:lstStyle>
            <a:lvl1pPr lvl="0" marR="0" rtl="0" algn="l">
              <a:spcBef>
                <a:spcPts val="0"/>
              </a:spcBef>
              <a:spcAft>
                <a:spcPts val="0"/>
              </a:spcAft>
              <a:buClr>
                <a:srgbClr val="00ABE2"/>
              </a:buClr>
              <a:buSzPts val="3200"/>
              <a:buFont typeface="Arial Narrow"/>
              <a:buNone/>
              <a:defRPr b="1" i="0" sz="3200" u="none" cap="none" strike="noStrike">
                <a:solidFill>
                  <a:srgbClr val="00ABE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61" name="Google Shape;61;p9"/>
          <p:cNvCxnSpPr/>
          <p:nvPr/>
        </p:nvCxnSpPr>
        <p:spPr>
          <a:xfrm>
            <a:off x="540000" y="608012"/>
            <a:ext cx="5436000" cy="1588"/>
          </a:xfrm>
          <a:prstGeom prst="straightConnector1">
            <a:avLst/>
          </a:prstGeom>
          <a:noFill/>
          <a:ln cap="flat" cmpd="sng" w="25400">
            <a:solidFill>
              <a:srgbClr val="00ABE2"/>
            </a:solidFill>
            <a:prstDash val="solid"/>
            <a:round/>
            <a:headEnd len="sm" w="sm" type="none"/>
            <a:tailEnd len="sm" w="sm" type="none"/>
          </a:ln>
        </p:spPr>
      </p:cxnSp>
      <p:cxnSp>
        <p:nvCxnSpPr>
          <p:cNvPr id="62" name="Google Shape;62;p9"/>
          <p:cNvCxnSpPr/>
          <p:nvPr/>
        </p:nvCxnSpPr>
        <p:spPr>
          <a:xfrm>
            <a:off x="540000" y="1331912"/>
            <a:ext cx="5436000" cy="1588"/>
          </a:xfrm>
          <a:prstGeom prst="straightConnector1">
            <a:avLst/>
          </a:prstGeom>
          <a:noFill/>
          <a:ln cap="flat" cmpd="sng" w="25400">
            <a:solidFill>
              <a:srgbClr val="00ABE2"/>
            </a:solidFill>
            <a:prstDash val="solid"/>
            <a:round/>
            <a:headEnd len="sm" w="sm" type="none"/>
            <a:tailEnd len="sm" w="sm" type="none"/>
          </a:ln>
        </p:spPr>
      </p:cxnSp>
      <p:sp>
        <p:nvSpPr>
          <p:cNvPr id="63" name="Google Shape;63;p9"/>
          <p:cNvSpPr txBox="1"/>
          <p:nvPr>
            <p:ph idx="2" type="body"/>
          </p:nvPr>
        </p:nvSpPr>
        <p:spPr>
          <a:xfrm>
            <a:off x="3276600" y="1651000"/>
            <a:ext cx="5321300" cy="3911599"/>
          </a:xfrm>
          <a:prstGeom prst="rect">
            <a:avLst/>
          </a:prstGeom>
          <a:noFill/>
          <a:ln>
            <a:noFill/>
          </a:ln>
        </p:spPr>
        <p:txBody>
          <a:bodyPr anchorCtr="0" anchor="t" bIns="0" lIns="0" spcFirstLastPara="1" rIns="91425" wrap="square" tIns="0"/>
          <a:lstStyle>
            <a:lvl1pPr indent="-349250" lvl="0" marL="457200" marR="0" rtl="0" algn="l">
              <a:spcBef>
                <a:spcPts val="380"/>
              </a:spcBef>
              <a:spcAft>
                <a:spcPts val="0"/>
              </a:spcAft>
              <a:buClr>
                <a:srgbClr val="00ABE2"/>
              </a:buClr>
              <a:buSzPts val="1900"/>
              <a:buFont typeface="Arial"/>
              <a:buChar char="•"/>
              <a:defRPr b="0" i="0" sz="1900" u="none" cap="none" strike="noStrike">
                <a:solidFill>
                  <a:srgbClr val="002C44"/>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49250" lvl="3" marL="18288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section-screen300dpi.jpg" id="15" name="Google Shape;15;p1"/>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 name="Shape 35"/>
        <p:cNvGrpSpPr/>
        <p:nvPr/>
      </p:nvGrpSpPr>
      <p:grpSpPr>
        <a:xfrm>
          <a:off x="0" y="0"/>
          <a:ext cx="0" cy="0"/>
          <a:chOff x="0" y="0"/>
          <a:chExt cx="0" cy="0"/>
        </a:xfrm>
      </p:grpSpPr>
      <p:pic>
        <p:nvPicPr>
          <p:cNvPr descr="footer-2.png" id="36" name="Google Shape;36;p5"/>
          <p:cNvPicPr preferRelativeResize="0"/>
          <p:nvPr/>
        </p:nvPicPr>
        <p:blipFill rotWithShape="1">
          <a:blip r:embed="rId1">
            <a:alphaModFix/>
          </a:blip>
          <a:srcRect b="0" l="0" r="0" t="0"/>
          <a:stretch/>
        </p:blipFill>
        <p:spPr>
          <a:xfrm>
            <a:off x="0" y="6400800"/>
            <a:ext cx="9180000" cy="475774"/>
          </a:xfrm>
          <a:prstGeom prst="rect">
            <a:avLst/>
          </a:prstGeom>
          <a:noFill/>
          <a:ln>
            <a:noFill/>
          </a:ln>
        </p:spPr>
      </p:pic>
      <p:pic>
        <p:nvPicPr>
          <p:cNvPr descr="TI-symbol.png" id="37" name="Google Shape;37;p5"/>
          <p:cNvPicPr preferRelativeResize="0"/>
          <p:nvPr/>
        </p:nvPicPr>
        <p:blipFill rotWithShape="1">
          <a:blip r:embed="rId2">
            <a:alphaModFix/>
          </a:blip>
          <a:srcRect b="0" l="0" r="0" t="0"/>
          <a:stretch/>
        </p:blipFill>
        <p:spPr>
          <a:xfrm>
            <a:off x="7498600" y="0"/>
            <a:ext cx="1645810" cy="147513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www.unodc.org/unodc/en/treaties/CAC/country-profile/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hyperlink" Target="https://www.unodc.org/unodc/en/treaties/CAC/country-profile/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7" name="Shape 67"/>
        <p:cNvGrpSpPr/>
        <p:nvPr/>
      </p:nvGrpSpPr>
      <p:grpSpPr>
        <a:xfrm>
          <a:off x="0" y="0"/>
          <a:ext cx="0" cy="0"/>
          <a:chOff x="0" y="0"/>
          <a:chExt cx="0" cy="0"/>
        </a:xfrm>
      </p:grpSpPr>
      <p:sp>
        <p:nvSpPr>
          <p:cNvPr id="68" name="Google Shape;68;p10"/>
          <p:cNvSpPr/>
          <p:nvPr/>
        </p:nvSpPr>
        <p:spPr>
          <a:xfrm>
            <a:off x="251520" y="252140"/>
            <a:ext cx="8640960" cy="634521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9" name="Google Shape;69;p10"/>
          <p:cNvSpPr txBox="1"/>
          <p:nvPr>
            <p:ph type="ctrTitle"/>
          </p:nvPr>
        </p:nvSpPr>
        <p:spPr>
          <a:xfrm>
            <a:off x="755576" y="2764779"/>
            <a:ext cx="7848872" cy="1960365"/>
          </a:xfrm>
          <a:prstGeom prst="rect">
            <a:avLst/>
          </a:prstGeom>
          <a:noFill/>
          <a:ln>
            <a:noFill/>
          </a:ln>
        </p:spPr>
        <p:txBody>
          <a:bodyPr anchorCtr="0" anchor="t" bIns="0" lIns="0" spcFirstLastPara="1" rIns="0" wrap="square" tIns="0">
            <a:noAutofit/>
          </a:bodyPr>
          <a:lstStyle/>
          <a:p>
            <a:pPr indent="0" lvl="0" marL="0" rtl="0" algn="l">
              <a:lnSpc>
                <a:spcPct val="109090"/>
              </a:lnSpc>
              <a:spcBef>
                <a:spcPts val="0"/>
              </a:spcBef>
              <a:spcAft>
                <a:spcPts val="0"/>
              </a:spcAft>
              <a:buClr>
                <a:schemeClr val="lt1"/>
              </a:buClr>
              <a:buSzPts val="4400"/>
              <a:buFont typeface="Arial Narrow"/>
              <a:buNone/>
            </a:pPr>
            <a:r>
              <a:rPr lang="en-GB" sz="4400"/>
              <a:t>UNCAC PREVENTION CHAPTER: </a:t>
            </a:r>
            <a:br>
              <a:rPr lang="en-GB" sz="4400"/>
            </a:br>
            <a:r>
              <a:rPr lang="en-GB" sz="4400"/>
              <a:t>TRANSPARENCY PROVISIONS</a:t>
            </a:r>
            <a:endParaRPr/>
          </a:p>
        </p:txBody>
      </p:sp>
      <p:sp>
        <p:nvSpPr>
          <p:cNvPr id="70" name="Google Shape;70;p10"/>
          <p:cNvSpPr txBox="1"/>
          <p:nvPr>
            <p:ph idx="1" type="subTitle"/>
          </p:nvPr>
        </p:nvSpPr>
        <p:spPr>
          <a:xfrm>
            <a:off x="685800" y="5155400"/>
            <a:ext cx="7543800" cy="326158"/>
          </a:xfrm>
          <a:prstGeom prst="rect">
            <a:avLst/>
          </a:prstGeom>
          <a:noFill/>
          <a:ln>
            <a:noFill/>
          </a:ln>
        </p:spPr>
        <p:txBody>
          <a:bodyPr anchorCtr="0" anchor="t" bIns="0" lIns="0" spcFirstLastPara="1" rIns="0" wrap="square" tIns="0">
            <a:noAutofit/>
          </a:bodyPr>
          <a:lstStyle/>
          <a:p>
            <a:pPr indent="0" lvl="0" marL="0" rtl="0" algn="l">
              <a:lnSpc>
                <a:spcPct val="89285"/>
              </a:lnSpc>
              <a:spcBef>
                <a:spcPts val="0"/>
              </a:spcBef>
              <a:spcAft>
                <a:spcPts val="0"/>
              </a:spcAft>
              <a:buClr>
                <a:schemeClr val="lt1"/>
              </a:buClr>
              <a:buSzPts val="2800"/>
              <a:buNone/>
            </a:pPr>
            <a:r>
              <a:rPr lang="en-GB" sz="2800"/>
              <a:t>GILLIAN DELL – TRANSPARENCY INTERNATIONAL</a:t>
            </a:r>
            <a:endParaRPr/>
          </a:p>
        </p:txBody>
      </p:sp>
      <p:sp>
        <p:nvSpPr>
          <p:cNvPr id="71" name="Google Shape;71;p10"/>
          <p:cNvSpPr txBox="1"/>
          <p:nvPr>
            <p:ph idx="2" type="body"/>
          </p:nvPr>
        </p:nvSpPr>
        <p:spPr>
          <a:xfrm>
            <a:off x="683568" y="5775920"/>
            <a:ext cx="7543800" cy="533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2000"/>
              <a:buNone/>
            </a:pPr>
            <a:r>
              <a:rPr lang="en-GB" sz="2000"/>
              <a:t>Addis Ababa, Ethiopia, 9 April 2019</a:t>
            </a:r>
            <a:endParaRPr sz="2000"/>
          </a:p>
          <a:p>
            <a:pPr indent="0" lvl="0" marL="0" rtl="0" algn="l">
              <a:lnSpc>
                <a:spcPct val="80000"/>
              </a:lnSpc>
              <a:spcBef>
                <a:spcPts val="0"/>
              </a:spcBef>
              <a:spcAft>
                <a:spcPts val="0"/>
              </a:spcAft>
              <a:buClr>
                <a:schemeClr val="lt1"/>
              </a:buClr>
              <a:buSzPts val="2000"/>
              <a:buNone/>
            </a:pPr>
            <a:r>
              <a:t/>
            </a:r>
            <a:endParaRPr sz="2000"/>
          </a:p>
          <a:p>
            <a:pPr indent="0" lvl="0" marL="0" rtl="0" algn="l">
              <a:lnSpc>
                <a:spcPct val="80000"/>
              </a:lnSpc>
              <a:spcBef>
                <a:spcPts val="0"/>
              </a:spcBef>
              <a:spcAft>
                <a:spcPts val="0"/>
              </a:spcAft>
              <a:buClr>
                <a:schemeClr val="lt1"/>
              </a:buClr>
              <a:buSzPts val="2000"/>
              <a:buNone/>
            </a:pPr>
            <a:r>
              <a:rPr lang="en-GB" sz="2000"/>
              <a:t>Email: gdell@transparency.org</a:t>
            </a:r>
            <a:endParaRPr/>
          </a:p>
        </p:txBody>
      </p:sp>
      <p:cxnSp>
        <p:nvCxnSpPr>
          <p:cNvPr id="72" name="Google Shape;72;p10"/>
          <p:cNvCxnSpPr/>
          <p:nvPr/>
        </p:nvCxnSpPr>
        <p:spPr>
          <a:xfrm>
            <a:off x="683568" y="5013176"/>
            <a:ext cx="7848872" cy="0"/>
          </a:xfrm>
          <a:prstGeom prst="straightConnector1">
            <a:avLst/>
          </a:prstGeom>
          <a:noFill/>
          <a:ln cap="flat" cmpd="sng" w="12700">
            <a:solidFill>
              <a:schemeClr val="lt1"/>
            </a:solidFill>
            <a:prstDash val="solid"/>
            <a:round/>
            <a:headEnd len="sm" w="sm" type="none"/>
            <a:tailEnd len="sm" w="sm" type="none"/>
          </a:ln>
        </p:spPr>
      </p:cxnSp>
      <p:cxnSp>
        <p:nvCxnSpPr>
          <p:cNvPr id="73" name="Google Shape;73;p10"/>
          <p:cNvCxnSpPr/>
          <p:nvPr/>
        </p:nvCxnSpPr>
        <p:spPr>
          <a:xfrm>
            <a:off x="683568" y="5635848"/>
            <a:ext cx="7848872" cy="0"/>
          </a:xfrm>
          <a:prstGeom prst="straightConnector1">
            <a:avLst/>
          </a:prstGeom>
          <a:noFill/>
          <a:ln cap="flat" cmpd="sng" w="12700">
            <a:solidFill>
              <a:schemeClr val="lt1"/>
            </a:solidFill>
            <a:prstDash val="solid"/>
            <a:round/>
            <a:headEnd len="sm" w="sm" type="none"/>
            <a:tailEnd len="sm" w="sm" type="none"/>
          </a:ln>
        </p:spPr>
      </p:cxnSp>
      <p:pic>
        <p:nvPicPr>
          <p:cNvPr descr="ti-A3logo" id="74" name="Google Shape;74;p10"/>
          <p:cNvPicPr preferRelativeResize="0"/>
          <p:nvPr/>
        </p:nvPicPr>
        <p:blipFill rotWithShape="1">
          <a:blip r:embed="rId3">
            <a:alphaModFix/>
          </a:blip>
          <a:srcRect b="0" l="0" r="0" t="0"/>
          <a:stretch/>
        </p:blipFill>
        <p:spPr>
          <a:xfrm>
            <a:off x="5940152" y="620688"/>
            <a:ext cx="2592288" cy="6190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ACCESS TO INFORMATION</a:t>
            </a:r>
            <a:endParaRPr/>
          </a:p>
        </p:txBody>
      </p:sp>
      <p:sp>
        <p:nvSpPr>
          <p:cNvPr id="143" name="Google Shape;143;p19"/>
          <p:cNvSpPr txBox="1"/>
          <p:nvPr>
            <p:ph idx="4" type="body"/>
          </p:nvPr>
        </p:nvSpPr>
        <p:spPr>
          <a:xfrm>
            <a:off x="540000" y="2133600"/>
            <a:ext cx="5472160"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1900"/>
              <a:buFont typeface="Noto Sans Symbols"/>
              <a:buChar char="⮚"/>
            </a:pPr>
            <a:r>
              <a:rPr b="1" lang="en-GB"/>
              <a:t>Resolution 5/4 Follow up to the Marrakech Declaration on the Prevention of Corruption</a:t>
            </a:r>
            <a:endParaRPr/>
          </a:p>
          <a:p>
            <a:pPr indent="0" lvl="0" marL="0" rtl="0" algn="l">
              <a:spcBef>
                <a:spcPts val="380"/>
              </a:spcBef>
              <a:spcAft>
                <a:spcPts val="0"/>
              </a:spcAft>
              <a:buClr>
                <a:srgbClr val="002C44"/>
              </a:buClr>
              <a:buSzPts val="1900"/>
              <a:buFont typeface="Arial"/>
              <a:buNone/>
            </a:pPr>
            <a:r>
              <a:t/>
            </a:r>
            <a:endParaRPr b="1"/>
          </a:p>
          <a:p>
            <a:pPr indent="-342900" lvl="1" marL="1085850" rtl="0" algn="l">
              <a:spcBef>
                <a:spcPts val="360"/>
              </a:spcBef>
              <a:spcAft>
                <a:spcPts val="0"/>
              </a:spcAft>
              <a:buClr>
                <a:schemeClr val="dk1"/>
              </a:buClr>
              <a:buSzPts val="1800"/>
              <a:buFont typeface="Arial"/>
              <a:buChar char="•"/>
            </a:pPr>
            <a:r>
              <a:rPr lang="en-GB" sz="1800"/>
              <a:t>calls for “</a:t>
            </a:r>
            <a:r>
              <a:rPr i="1" lang="en-GB" sz="1800"/>
              <a:t>effective measures facilitating access by the public to information and requests the Secretariat to provide technical assistance to States parties seeking to introduce or enhance measures in this area…</a:t>
            </a:r>
            <a:r>
              <a:rPr lang="en-GB" sz="1800"/>
              <a:t>”  (para 23)</a:t>
            </a:r>
            <a:endParaRPr/>
          </a:p>
          <a:p>
            <a:pPr indent="0" lvl="0" marL="0" rtl="0" algn="l">
              <a:spcBef>
                <a:spcPts val="360"/>
              </a:spcBef>
              <a:spcAft>
                <a:spcPts val="0"/>
              </a:spcAft>
              <a:buClr>
                <a:srgbClr val="002C44"/>
              </a:buClr>
              <a:buSzPts val="1800"/>
              <a:buFont typeface="Arial"/>
              <a:buNone/>
            </a:pPr>
            <a:r>
              <a:t/>
            </a:r>
            <a:endParaRPr sz="1800"/>
          </a:p>
        </p:txBody>
      </p:sp>
      <p:sp>
        <p:nvSpPr>
          <p:cNvPr id="144" name="Google Shape;144;p19"/>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5</a:t>
            </a:r>
            <a:r>
              <a:rPr baseline="30000" lang="en-GB"/>
              <a:t>TH</a:t>
            </a:r>
            <a:r>
              <a:rPr lang="en-GB"/>
              <a:t> UNCAC COSP RESOLUTIONS</a:t>
            </a:r>
            <a:endParaRPr/>
          </a:p>
        </p:txBody>
      </p:sp>
      <p:pic>
        <p:nvPicPr>
          <p:cNvPr id="145" name="Google Shape;145;p19"/>
          <p:cNvPicPr preferRelativeResize="0"/>
          <p:nvPr/>
        </p:nvPicPr>
        <p:blipFill rotWithShape="1">
          <a:blip r:embed="rId3">
            <a:alphaModFix/>
          </a:blip>
          <a:srcRect b="0" l="0" r="0" t="0"/>
          <a:stretch/>
        </p:blipFill>
        <p:spPr>
          <a:xfrm>
            <a:off x="6227193" y="2996952"/>
            <a:ext cx="2562810" cy="1872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5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500"/>
                                        <p:tgtEl>
                                          <p:spTgt spid="1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500"/>
                                        <p:tgtEl>
                                          <p:spTgt spid="143">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TRANSPARENT COMPANY OWNERSHIP</a:t>
            </a:r>
            <a:endParaRPr/>
          </a:p>
        </p:txBody>
      </p:sp>
      <p:sp>
        <p:nvSpPr>
          <p:cNvPr id="151" name="Google Shape;151;p20"/>
          <p:cNvSpPr txBox="1"/>
          <p:nvPr>
            <p:ph idx="4" type="body"/>
          </p:nvPr>
        </p:nvSpPr>
        <p:spPr>
          <a:xfrm>
            <a:off x="540000" y="1844824"/>
            <a:ext cx="7272360" cy="302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C44"/>
              </a:buClr>
              <a:buSzPts val="1900"/>
              <a:buFont typeface="Arial"/>
              <a:buNone/>
            </a:pPr>
            <a:r>
              <a:t/>
            </a:r>
            <a:endParaRPr b="1"/>
          </a:p>
          <a:p>
            <a:pPr indent="-342900" lvl="0" marL="342900" rtl="0" algn="l">
              <a:spcBef>
                <a:spcPts val="380"/>
              </a:spcBef>
              <a:spcAft>
                <a:spcPts val="0"/>
              </a:spcAft>
              <a:buClr>
                <a:srgbClr val="002C44"/>
              </a:buClr>
              <a:buSzPts val="1900"/>
              <a:buFont typeface="Noto Sans Symbols"/>
              <a:buChar char="⮚"/>
            </a:pPr>
            <a:r>
              <a:rPr b="1" lang="en-GB"/>
              <a:t>Resolution 5/3 Facilitating international cooperation in asset recovery</a:t>
            </a:r>
            <a:endParaRPr/>
          </a:p>
          <a:p>
            <a:pPr indent="-342900" lvl="1" marL="1085850" rtl="0" algn="l">
              <a:spcBef>
                <a:spcPts val="320"/>
              </a:spcBef>
              <a:spcAft>
                <a:spcPts val="0"/>
              </a:spcAft>
              <a:buClr>
                <a:schemeClr val="dk1"/>
              </a:buClr>
              <a:buSzPts val="1600"/>
              <a:buFont typeface="Noto Sans Symbols"/>
              <a:buChar char="▪"/>
            </a:pPr>
            <a:r>
              <a:rPr lang="en-GB" sz="1600"/>
              <a:t>encourages States parties “</a:t>
            </a:r>
            <a:r>
              <a:rPr i="1" lang="en-GB" sz="1600"/>
              <a:t>to cooperate in order to implement the necessary measures to enable them to obtain reliable information on beneficial ownership of companies, legal structures or other complex legal mechanisms, including trusts and holdings, used to commit crimes of corruption or to hide and transfer proceeds</a:t>
            </a:r>
            <a:r>
              <a:rPr lang="en-GB" sz="1600"/>
              <a:t>.” (para 23)</a:t>
            </a:r>
            <a:endParaRPr/>
          </a:p>
          <a:p>
            <a:pPr indent="-222250" lvl="0" marL="342900" rtl="0" algn="l">
              <a:spcBef>
                <a:spcPts val="380"/>
              </a:spcBef>
              <a:spcAft>
                <a:spcPts val="0"/>
              </a:spcAft>
              <a:buClr>
                <a:srgbClr val="002C44"/>
              </a:buClr>
              <a:buSzPts val="1900"/>
              <a:buFont typeface="Noto Sans Symbols"/>
              <a:buNone/>
            </a:pPr>
            <a:r>
              <a:t/>
            </a:r>
            <a:endParaRPr b="1"/>
          </a:p>
          <a:p>
            <a:pPr indent="-342900" lvl="1" marL="342900" rtl="0" algn="l">
              <a:spcBef>
                <a:spcPts val="360"/>
              </a:spcBef>
              <a:spcAft>
                <a:spcPts val="0"/>
              </a:spcAft>
              <a:buClr>
                <a:schemeClr val="dk1"/>
              </a:buClr>
              <a:buSzPts val="1800"/>
              <a:buFont typeface="Noto Sans Symbols"/>
              <a:buChar char="⮚"/>
            </a:pPr>
            <a:r>
              <a:rPr b="1" lang="en-GB" sz="1800"/>
              <a:t>Resolution 5/4 Follow up to the Marrakech Declaration on the Prevention of Corruption</a:t>
            </a:r>
            <a:endParaRPr/>
          </a:p>
          <a:p>
            <a:pPr indent="-241300" lvl="1" marL="342900" rtl="0" algn="l">
              <a:spcBef>
                <a:spcPts val="320"/>
              </a:spcBef>
              <a:spcAft>
                <a:spcPts val="0"/>
              </a:spcAft>
              <a:buClr>
                <a:schemeClr val="dk1"/>
              </a:buClr>
              <a:buSzPts val="1600"/>
              <a:buFont typeface="Noto Sans Symbols"/>
              <a:buNone/>
            </a:pPr>
            <a:r>
              <a:t/>
            </a:r>
            <a:endParaRPr sz="1600"/>
          </a:p>
          <a:p>
            <a:pPr indent="-342900" lvl="1" marL="1085850" rtl="0" algn="l">
              <a:spcBef>
                <a:spcPts val="320"/>
              </a:spcBef>
              <a:spcAft>
                <a:spcPts val="0"/>
              </a:spcAft>
              <a:buClr>
                <a:schemeClr val="dk1"/>
              </a:buClr>
              <a:buSzPts val="1600"/>
              <a:buFont typeface="Noto Sans Symbols"/>
              <a:buChar char="▪"/>
            </a:pPr>
            <a:r>
              <a:rPr lang="en-GB" sz="1600"/>
              <a:t>encouraging States parties “</a:t>
            </a:r>
            <a:r>
              <a:rPr i="1" lang="en-GB" sz="1600"/>
              <a:t>to exchange best practices in the identification of beneficial owners of legal structures used to commit crimes of corruption or to transfer their proceeds</a:t>
            </a:r>
            <a:r>
              <a:rPr lang="en-GB" sz="1600"/>
              <a:t>”. (para 24)</a:t>
            </a:r>
            <a:endParaRPr/>
          </a:p>
          <a:p>
            <a:pPr indent="-241300" lvl="1" marL="1085850" rtl="0" algn="l">
              <a:spcBef>
                <a:spcPts val="320"/>
              </a:spcBef>
              <a:spcAft>
                <a:spcPts val="0"/>
              </a:spcAft>
              <a:buClr>
                <a:schemeClr val="dk1"/>
              </a:buClr>
              <a:buSzPts val="1600"/>
              <a:buFont typeface="Noto Sans Symbols"/>
              <a:buNone/>
            </a:pPr>
            <a:r>
              <a:t/>
            </a:r>
            <a:endParaRPr sz="1600"/>
          </a:p>
          <a:p>
            <a:pPr indent="-241300" lvl="1" marL="1085850" rtl="0" algn="l">
              <a:spcBef>
                <a:spcPts val="320"/>
              </a:spcBef>
              <a:spcAft>
                <a:spcPts val="0"/>
              </a:spcAft>
              <a:buClr>
                <a:schemeClr val="dk1"/>
              </a:buClr>
              <a:buSzPts val="1600"/>
              <a:buFont typeface="Noto Sans Symbols"/>
              <a:buNone/>
            </a:pPr>
            <a:r>
              <a:t/>
            </a:r>
            <a:endParaRPr sz="1600"/>
          </a:p>
        </p:txBody>
      </p:sp>
      <p:sp>
        <p:nvSpPr>
          <p:cNvPr id="152" name="Google Shape;152;p20"/>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5</a:t>
            </a:r>
            <a:r>
              <a:rPr baseline="30000" lang="en-GB"/>
              <a:t>TH</a:t>
            </a:r>
            <a:r>
              <a:rPr lang="en-GB"/>
              <a:t> UNCAC COSP RESOLUTIONS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idx="1" type="body"/>
          </p:nvPr>
        </p:nvSpPr>
        <p:spPr>
          <a:xfrm>
            <a:off x="4139952" y="1715296"/>
            <a:ext cx="5004048" cy="4658049"/>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Clr>
                <a:srgbClr val="92D050"/>
              </a:buClr>
              <a:buSzPts val="1800"/>
              <a:buNone/>
            </a:pPr>
            <a:r>
              <a:rPr b="1" lang="en-GB" sz="1800">
                <a:solidFill>
                  <a:srgbClr val="92D050"/>
                </a:solidFill>
              </a:rPr>
              <a:t>Full 1</a:t>
            </a:r>
            <a:r>
              <a:rPr b="1" baseline="30000" lang="en-GB" sz="1800">
                <a:solidFill>
                  <a:srgbClr val="92D050"/>
                </a:solidFill>
              </a:rPr>
              <a:t>st</a:t>
            </a:r>
            <a:r>
              <a:rPr b="1" lang="en-GB" sz="1800">
                <a:solidFill>
                  <a:srgbClr val="92D050"/>
                </a:solidFill>
              </a:rPr>
              <a:t> cycle reports published by</a:t>
            </a:r>
            <a:endParaRPr/>
          </a:p>
          <a:p>
            <a:pPr indent="0" lvl="0" marL="0" rtl="0" algn="l">
              <a:spcBef>
                <a:spcPts val="360"/>
              </a:spcBef>
              <a:spcAft>
                <a:spcPts val="0"/>
              </a:spcAft>
              <a:buClr>
                <a:srgbClr val="323200"/>
              </a:buClr>
              <a:buSzPts val="1800"/>
              <a:buNone/>
            </a:pPr>
            <a:r>
              <a:rPr b="1" lang="en-GB" sz="1800">
                <a:solidFill>
                  <a:srgbClr val="323200"/>
                </a:solidFill>
              </a:rPr>
              <a:t>Botswana, Burundi, Cameroon, CAR, Côte d’Ivoire, Ethiopia, Kenya, Lesotho, Madagascar, Malawi, Namibia, Niger, Nigeria, Rwanda, South Africa</a:t>
            </a:r>
            <a:endParaRPr/>
          </a:p>
          <a:p>
            <a:pPr indent="0" lvl="0" marL="0" rtl="0" algn="l">
              <a:spcBef>
                <a:spcPts val="320"/>
              </a:spcBef>
              <a:spcAft>
                <a:spcPts val="0"/>
              </a:spcAft>
              <a:buClr>
                <a:srgbClr val="858685"/>
              </a:buClr>
              <a:buSzPts val="1600"/>
              <a:buNone/>
            </a:pPr>
            <a:r>
              <a:t/>
            </a:r>
            <a:endParaRPr b="1" sz="1600">
              <a:solidFill>
                <a:schemeClr val="dk1"/>
              </a:solidFill>
            </a:endParaRPr>
          </a:p>
          <a:p>
            <a:pPr indent="0" lvl="0" marL="0" rtl="0" algn="l">
              <a:spcBef>
                <a:spcPts val="360"/>
              </a:spcBef>
              <a:spcAft>
                <a:spcPts val="0"/>
              </a:spcAft>
              <a:buClr>
                <a:srgbClr val="22B1FE"/>
              </a:buClr>
              <a:buSzPts val="1800"/>
              <a:buNone/>
            </a:pPr>
            <a:r>
              <a:rPr b="1" lang="en-GB" sz="1800">
                <a:solidFill>
                  <a:srgbClr val="22B1FE"/>
                </a:solidFill>
              </a:rPr>
              <a:t>Not published yet by</a:t>
            </a:r>
            <a:br>
              <a:rPr b="1" lang="en-GB" sz="1600">
                <a:solidFill>
                  <a:srgbClr val="22B1FE"/>
                </a:solidFill>
              </a:rPr>
            </a:br>
            <a:r>
              <a:rPr b="1" lang="en-GB" sz="1800">
                <a:solidFill>
                  <a:srgbClr val="323200"/>
                </a:solidFill>
              </a:rPr>
              <a:t>Angola, Benin, Côte d’Ivoire, Djibouti, Gabon, Ghana, Liberia, Mali, Mauritania, Mauritius, Mozambique, Senegal, Seychelles, Togo</a:t>
            </a:r>
            <a:endParaRPr/>
          </a:p>
          <a:p>
            <a:pPr indent="0" lvl="0" marL="0" rtl="0" algn="l">
              <a:spcBef>
                <a:spcPts val="320"/>
              </a:spcBef>
              <a:spcAft>
                <a:spcPts val="0"/>
              </a:spcAft>
              <a:buClr>
                <a:srgbClr val="858685"/>
              </a:buClr>
              <a:buSzPts val="1600"/>
              <a:buNone/>
            </a:pPr>
            <a:r>
              <a:t/>
            </a:r>
            <a:endParaRPr b="1" sz="1600">
              <a:solidFill>
                <a:srgbClr val="22B1FE"/>
              </a:solidFill>
            </a:endParaRPr>
          </a:p>
          <a:p>
            <a:pPr indent="0" lvl="0" marL="0" rtl="0" algn="l">
              <a:spcBef>
                <a:spcPts val="360"/>
              </a:spcBef>
              <a:spcAft>
                <a:spcPts val="0"/>
              </a:spcAft>
              <a:buClr>
                <a:srgbClr val="22B1FE"/>
              </a:buClr>
              <a:buSzPts val="1800"/>
              <a:buNone/>
            </a:pPr>
            <a:r>
              <a:rPr b="1" lang="en-GB" sz="1800">
                <a:solidFill>
                  <a:srgbClr val="22B1FE"/>
                </a:solidFill>
              </a:rPr>
              <a:t>Not ready with executive summary</a:t>
            </a:r>
            <a:endParaRPr/>
          </a:p>
          <a:p>
            <a:pPr indent="0" lvl="0" marL="0" rtl="0" algn="l">
              <a:spcBef>
                <a:spcPts val="360"/>
              </a:spcBef>
              <a:spcAft>
                <a:spcPts val="0"/>
              </a:spcAft>
              <a:buClr>
                <a:srgbClr val="323200"/>
              </a:buClr>
              <a:buSzPts val="1800"/>
              <a:buNone/>
            </a:pPr>
            <a:r>
              <a:rPr b="1" lang="en-GB" sz="1800">
                <a:solidFill>
                  <a:srgbClr val="323200"/>
                </a:solidFill>
              </a:rPr>
              <a:t>Chad, Comoros, Congo Brazzaville, Democratic Republic of Congo, Equ. Guinea, South Sudan, Sudan</a:t>
            </a:r>
            <a:endParaRPr b="1" sz="1800">
              <a:solidFill>
                <a:srgbClr val="323200"/>
              </a:solidFill>
            </a:endParaRPr>
          </a:p>
          <a:p>
            <a:pPr indent="0" lvl="0" marL="0" rtl="0" algn="l">
              <a:spcBef>
                <a:spcPts val="320"/>
              </a:spcBef>
              <a:spcAft>
                <a:spcPts val="0"/>
              </a:spcAft>
              <a:buClr>
                <a:srgbClr val="858685"/>
              </a:buClr>
              <a:buSzPts val="1600"/>
              <a:buNone/>
            </a:pPr>
            <a:r>
              <a:t/>
            </a:r>
            <a:endParaRPr b="1" sz="1600">
              <a:solidFill>
                <a:schemeClr val="dk1"/>
              </a:solidFill>
            </a:endParaRPr>
          </a:p>
        </p:txBody>
      </p:sp>
      <p:sp>
        <p:nvSpPr>
          <p:cNvPr id="158" name="Google Shape;158;p21"/>
          <p:cNvSpPr txBox="1"/>
          <p:nvPr>
            <p:ph idx="3" type="body"/>
          </p:nvPr>
        </p:nvSpPr>
        <p:spPr>
          <a:xfrm>
            <a:off x="242783" y="1715296"/>
            <a:ext cx="3897169" cy="1569688"/>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92D050"/>
              </a:buClr>
              <a:buSzPts val="1800"/>
              <a:buFont typeface="Arial"/>
              <a:buNone/>
            </a:pPr>
            <a:r>
              <a:rPr b="1" lang="en-GB" sz="1800">
                <a:solidFill>
                  <a:srgbClr val="92D050"/>
                </a:solidFill>
              </a:rPr>
              <a:t>Self-assessments published by</a:t>
            </a:r>
            <a:endParaRPr/>
          </a:p>
          <a:p>
            <a:pPr indent="-180000" lvl="0" marL="180000" rtl="0" algn="l">
              <a:spcBef>
                <a:spcPts val="360"/>
              </a:spcBef>
              <a:spcAft>
                <a:spcPts val="0"/>
              </a:spcAft>
              <a:buClr>
                <a:srgbClr val="92D050"/>
              </a:buClr>
              <a:buSzPts val="1800"/>
              <a:buFont typeface="Arial"/>
              <a:buNone/>
            </a:pPr>
            <a:r>
              <a:rPr b="1" lang="en-GB" sz="1800">
                <a:solidFill>
                  <a:srgbClr val="92D050"/>
                </a:solidFill>
              </a:rPr>
              <a:t> </a:t>
            </a:r>
            <a:r>
              <a:rPr b="1" lang="en-GB" sz="1800">
                <a:solidFill>
                  <a:schemeClr val="accent1"/>
                </a:solidFill>
              </a:rPr>
              <a:t>Botswana, Nigeria, Rwanda,</a:t>
            </a:r>
            <a:endParaRPr/>
          </a:p>
          <a:p>
            <a:pPr indent="-180000" lvl="0" marL="180000" rtl="0" algn="l">
              <a:spcBef>
                <a:spcPts val="360"/>
              </a:spcBef>
              <a:spcAft>
                <a:spcPts val="0"/>
              </a:spcAft>
              <a:buClr>
                <a:schemeClr val="accent1"/>
              </a:buClr>
              <a:buSzPts val="1800"/>
              <a:buFont typeface="Arial"/>
              <a:buNone/>
            </a:pPr>
            <a:r>
              <a:rPr b="1" lang="en-GB" sz="1800">
                <a:solidFill>
                  <a:schemeClr val="accent1"/>
                </a:solidFill>
              </a:rPr>
              <a:t>Tanzania</a:t>
            </a:r>
            <a:endParaRPr/>
          </a:p>
        </p:txBody>
      </p:sp>
      <p:sp>
        <p:nvSpPr>
          <p:cNvPr id="159" name="Google Shape;159;p21"/>
          <p:cNvSpPr txBox="1"/>
          <p:nvPr>
            <p:ph idx="4" type="body"/>
          </p:nvPr>
        </p:nvSpPr>
        <p:spPr>
          <a:xfrm>
            <a:off x="468290" y="3140968"/>
            <a:ext cx="3240360" cy="39604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C44"/>
              </a:buClr>
              <a:buSzPts val="2000"/>
              <a:buFont typeface="Arial"/>
              <a:buNone/>
            </a:pPr>
            <a:r>
              <a:t/>
            </a:r>
            <a:endParaRPr sz="2000"/>
          </a:p>
          <a:p>
            <a:pPr indent="0" lvl="0" marL="0" rtl="0" algn="l">
              <a:spcBef>
                <a:spcPts val="380"/>
              </a:spcBef>
              <a:spcAft>
                <a:spcPts val="0"/>
              </a:spcAft>
              <a:buClr>
                <a:srgbClr val="22B1FE"/>
              </a:buClr>
              <a:buSzPts val="1900"/>
              <a:buFont typeface="Arial"/>
              <a:buNone/>
            </a:pPr>
            <a:r>
              <a:rPr b="1" lang="en-GB">
                <a:solidFill>
                  <a:srgbClr val="22B1FE"/>
                </a:solidFill>
              </a:rPr>
              <a:t>Not published by</a:t>
            </a:r>
            <a:endParaRPr b="1">
              <a:solidFill>
                <a:srgbClr val="22B1FE"/>
              </a:solidFill>
            </a:endParaRPr>
          </a:p>
          <a:p>
            <a:pPr indent="0" lvl="0" marL="0" rtl="0" algn="l">
              <a:spcBef>
                <a:spcPts val="360"/>
              </a:spcBef>
              <a:spcAft>
                <a:spcPts val="0"/>
              </a:spcAft>
              <a:buClr>
                <a:srgbClr val="323200"/>
              </a:buClr>
              <a:buSzPts val="1800"/>
              <a:buFont typeface="Arial"/>
              <a:buNone/>
            </a:pPr>
            <a:r>
              <a:rPr b="1" lang="en-GB" sz="1800">
                <a:solidFill>
                  <a:srgbClr val="323200"/>
                </a:solidFill>
              </a:rPr>
              <a:t>Benin, Comoros, Congo Brazzaville, Côte d’Ivoire, Democratic Republic of Congo. Gabon, Ghana, Liberia, Malawi, Mali, Niger, Senegal, South Sudan, Togo</a:t>
            </a:r>
            <a:endParaRPr/>
          </a:p>
          <a:p>
            <a:pPr indent="0" lvl="0" marL="0" rtl="0" algn="l">
              <a:spcBef>
                <a:spcPts val="320"/>
              </a:spcBef>
              <a:spcAft>
                <a:spcPts val="0"/>
              </a:spcAft>
              <a:buClr>
                <a:srgbClr val="002C44"/>
              </a:buClr>
              <a:buSzPts val="1600"/>
              <a:buFont typeface="Arial"/>
              <a:buNone/>
            </a:pPr>
            <a:r>
              <a:t/>
            </a:r>
            <a:endParaRPr b="1" sz="1600">
              <a:solidFill>
                <a:srgbClr val="22B1FE"/>
              </a:solidFill>
            </a:endParaRPr>
          </a:p>
          <a:p>
            <a:pPr indent="0" lvl="0" marL="0" rtl="0" algn="l">
              <a:spcBef>
                <a:spcPts val="720"/>
              </a:spcBef>
              <a:spcAft>
                <a:spcPts val="0"/>
              </a:spcAft>
              <a:buClr>
                <a:srgbClr val="002C44"/>
              </a:buClr>
              <a:buSzPts val="3600"/>
              <a:buFont typeface="Arial"/>
              <a:buNone/>
            </a:pPr>
            <a:r>
              <a:t/>
            </a:r>
            <a:endParaRPr sz="3600"/>
          </a:p>
        </p:txBody>
      </p:sp>
      <p:sp>
        <p:nvSpPr>
          <p:cNvPr id="160" name="Google Shape;160;p21"/>
          <p:cNvSpPr txBox="1"/>
          <p:nvPr>
            <p:ph type="title"/>
          </p:nvPr>
        </p:nvSpPr>
        <p:spPr>
          <a:xfrm>
            <a:off x="540000" y="571500"/>
            <a:ext cx="6768304"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2880"/>
              <a:buFont typeface="Arial Narrow"/>
              <a:buNone/>
            </a:pPr>
            <a:r>
              <a:rPr lang="en-GB" sz="2880"/>
              <a:t>PUBLICATION OF DOCUMENTS – 1</a:t>
            </a:r>
            <a:r>
              <a:rPr baseline="30000" lang="en-GB" sz="2880"/>
              <a:t>ST</a:t>
            </a:r>
            <a:r>
              <a:rPr lang="en-GB" sz="2880"/>
              <a:t> CYCLE</a:t>
            </a:r>
            <a:endParaRPr/>
          </a:p>
        </p:txBody>
      </p:sp>
      <p:pic>
        <p:nvPicPr>
          <p:cNvPr id="161" name="Google Shape;161;p21"/>
          <p:cNvPicPr preferRelativeResize="0"/>
          <p:nvPr/>
        </p:nvPicPr>
        <p:blipFill rotWithShape="1">
          <a:blip r:embed="rId3">
            <a:alphaModFix/>
          </a:blip>
          <a:srcRect b="0" l="0" r="0" t="0"/>
          <a:stretch/>
        </p:blipFill>
        <p:spPr>
          <a:xfrm>
            <a:off x="3897169" y="6373346"/>
            <a:ext cx="1485091" cy="455428"/>
          </a:xfrm>
          <a:prstGeom prst="rect">
            <a:avLst/>
          </a:prstGeom>
          <a:noFill/>
          <a:ln>
            <a:noFill/>
          </a:ln>
        </p:spPr>
      </p:pic>
      <p:sp>
        <p:nvSpPr>
          <p:cNvPr id="162" name="Google Shape;162;p21"/>
          <p:cNvSpPr/>
          <p:nvPr/>
        </p:nvSpPr>
        <p:spPr>
          <a:xfrm>
            <a:off x="323528" y="1331953"/>
            <a:ext cx="80016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sng" cap="none" strike="noStrike">
                <a:solidFill>
                  <a:schemeClr val="hlink"/>
                </a:solidFill>
                <a:latin typeface="Arial"/>
                <a:ea typeface="Arial"/>
                <a:cs typeface="Arial"/>
                <a:sym typeface="Arial"/>
                <a:hlinkClick r:id="rId4"/>
              </a:rPr>
              <a:t>https://www.unodc.org/unodc/en/treaties/CAC/country-profile/index.html</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idx="1" type="body"/>
          </p:nvPr>
        </p:nvSpPr>
        <p:spPr>
          <a:xfrm>
            <a:off x="4115916" y="2199951"/>
            <a:ext cx="5004048" cy="4658049"/>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Clr>
                <a:srgbClr val="92D050"/>
              </a:buClr>
              <a:buSzPts val="1800"/>
              <a:buNone/>
            </a:pPr>
            <a:r>
              <a:rPr b="1" lang="en-GB" sz="1800">
                <a:solidFill>
                  <a:srgbClr val="92D050"/>
                </a:solidFill>
              </a:rPr>
              <a:t>Full 2</a:t>
            </a:r>
            <a:r>
              <a:rPr b="1" baseline="30000" lang="en-GB" sz="1800">
                <a:solidFill>
                  <a:srgbClr val="92D050"/>
                </a:solidFill>
              </a:rPr>
              <a:t>nd</a:t>
            </a:r>
            <a:r>
              <a:rPr b="1" lang="en-GB" sz="1800">
                <a:solidFill>
                  <a:srgbClr val="92D050"/>
                </a:solidFill>
              </a:rPr>
              <a:t>  cycle reports published by</a:t>
            </a:r>
            <a:endParaRPr/>
          </a:p>
          <a:p>
            <a:pPr indent="0" lvl="0" marL="0" rtl="0" algn="l">
              <a:spcBef>
                <a:spcPts val="360"/>
              </a:spcBef>
              <a:spcAft>
                <a:spcPts val="0"/>
              </a:spcAft>
              <a:buClr>
                <a:srgbClr val="323200"/>
              </a:buClr>
              <a:buSzPts val="1800"/>
              <a:buNone/>
            </a:pPr>
            <a:r>
              <a:rPr b="1" lang="en-GB" sz="1800">
                <a:solidFill>
                  <a:srgbClr val="323200"/>
                </a:solidFill>
              </a:rPr>
              <a:t>Mozambique</a:t>
            </a:r>
            <a:endParaRPr b="1" sz="1800">
              <a:solidFill>
                <a:schemeClr val="dk1"/>
              </a:solidFill>
            </a:endParaRPr>
          </a:p>
          <a:p>
            <a:pPr indent="0" lvl="0" marL="0" rtl="0" algn="l">
              <a:spcBef>
                <a:spcPts val="360"/>
              </a:spcBef>
              <a:spcAft>
                <a:spcPts val="0"/>
              </a:spcAft>
              <a:buClr>
                <a:srgbClr val="858685"/>
              </a:buClr>
              <a:buSzPts val="1800"/>
              <a:buNone/>
            </a:pPr>
            <a:r>
              <a:t/>
            </a:r>
            <a:endParaRPr b="1" sz="1800">
              <a:solidFill>
                <a:schemeClr val="dk1"/>
              </a:solidFill>
            </a:endParaRPr>
          </a:p>
          <a:p>
            <a:pPr indent="0" lvl="0" marL="0" rtl="0" algn="l">
              <a:spcBef>
                <a:spcPts val="360"/>
              </a:spcBef>
              <a:spcAft>
                <a:spcPts val="0"/>
              </a:spcAft>
              <a:buClr>
                <a:srgbClr val="22B1FE"/>
              </a:buClr>
              <a:buSzPts val="1800"/>
              <a:buNone/>
            </a:pPr>
            <a:r>
              <a:rPr b="1" lang="en-GB" sz="1800">
                <a:solidFill>
                  <a:srgbClr val="22B1FE"/>
                </a:solidFill>
              </a:rPr>
              <a:t>Not published yet by</a:t>
            </a:r>
            <a:br>
              <a:rPr b="1" lang="en-GB" sz="1800">
                <a:solidFill>
                  <a:srgbClr val="22B1FE"/>
                </a:solidFill>
              </a:rPr>
            </a:br>
            <a:r>
              <a:rPr b="1" lang="en-GB" sz="1800">
                <a:solidFill>
                  <a:srgbClr val="323200"/>
                </a:solidFill>
              </a:rPr>
              <a:t>Mauritius, Senegal </a:t>
            </a:r>
            <a:r>
              <a:rPr lang="en-GB" sz="1800">
                <a:solidFill>
                  <a:srgbClr val="323200"/>
                </a:solidFill>
              </a:rPr>
              <a:t>(executive summaries published)</a:t>
            </a:r>
            <a:endParaRPr sz="1800">
              <a:solidFill>
                <a:srgbClr val="323200"/>
              </a:solidFill>
            </a:endParaRPr>
          </a:p>
          <a:p>
            <a:pPr indent="0" lvl="0" marL="0" rtl="0" algn="l">
              <a:spcBef>
                <a:spcPts val="360"/>
              </a:spcBef>
              <a:spcAft>
                <a:spcPts val="0"/>
              </a:spcAft>
              <a:buClr>
                <a:srgbClr val="858685"/>
              </a:buClr>
              <a:buSzPts val="1800"/>
              <a:buNone/>
            </a:pPr>
            <a:r>
              <a:t/>
            </a:r>
            <a:endParaRPr b="1" sz="1800">
              <a:solidFill>
                <a:srgbClr val="22B1FE"/>
              </a:solidFill>
            </a:endParaRPr>
          </a:p>
          <a:p>
            <a:pPr indent="0" lvl="0" marL="0" rtl="0" algn="l">
              <a:spcBef>
                <a:spcPts val="360"/>
              </a:spcBef>
              <a:spcAft>
                <a:spcPts val="0"/>
              </a:spcAft>
              <a:buClr>
                <a:srgbClr val="22B1FE"/>
              </a:buClr>
              <a:buSzPts val="1800"/>
              <a:buNone/>
            </a:pPr>
            <a:r>
              <a:rPr b="1" lang="en-GB" sz="1800">
                <a:solidFill>
                  <a:srgbClr val="22B1FE"/>
                </a:solidFill>
              </a:rPr>
              <a:t>Not ready with executive summary </a:t>
            </a:r>
            <a:endParaRPr b="1" sz="1800">
              <a:solidFill>
                <a:srgbClr val="22B1FE"/>
              </a:solidFill>
            </a:endParaRPr>
          </a:p>
          <a:p>
            <a:pPr indent="0" lvl="0" marL="0" rtl="0" algn="l">
              <a:spcBef>
                <a:spcPts val="360"/>
              </a:spcBef>
              <a:spcAft>
                <a:spcPts val="0"/>
              </a:spcAft>
              <a:buClr>
                <a:srgbClr val="323200"/>
              </a:buClr>
              <a:buSzPts val="1800"/>
              <a:buNone/>
            </a:pPr>
            <a:r>
              <a:rPr b="1" lang="en-GB" sz="1800">
                <a:solidFill>
                  <a:srgbClr val="323200"/>
                </a:solidFill>
              </a:rPr>
              <a:t>All other African countries</a:t>
            </a:r>
            <a:endParaRPr b="1" sz="1800">
              <a:solidFill>
                <a:srgbClr val="323200"/>
              </a:solidFill>
            </a:endParaRPr>
          </a:p>
          <a:p>
            <a:pPr indent="0" lvl="0" marL="0" rtl="0" algn="l">
              <a:spcBef>
                <a:spcPts val="360"/>
              </a:spcBef>
              <a:spcAft>
                <a:spcPts val="0"/>
              </a:spcAft>
              <a:buClr>
                <a:srgbClr val="858685"/>
              </a:buClr>
              <a:buSzPts val="1800"/>
              <a:buNone/>
            </a:pPr>
            <a:r>
              <a:t/>
            </a:r>
            <a:endParaRPr b="1" sz="1800">
              <a:solidFill>
                <a:schemeClr val="dk1"/>
              </a:solidFill>
            </a:endParaRPr>
          </a:p>
        </p:txBody>
      </p:sp>
      <p:sp>
        <p:nvSpPr>
          <p:cNvPr id="168" name="Google Shape;168;p22"/>
          <p:cNvSpPr txBox="1"/>
          <p:nvPr>
            <p:ph idx="3" type="body"/>
          </p:nvPr>
        </p:nvSpPr>
        <p:spPr>
          <a:xfrm>
            <a:off x="323528" y="2187546"/>
            <a:ext cx="3897169" cy="756777"/>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92D050"/>
              </a:buClr>
              <a:buSzPts val="1800"/>
              <a:buFont typeface="Arial"/>
              <a:buNone/>
            </a:pPr>
            <a:r>
              <a:rPr b="1" lang="en-GB" sz="1800">
                <a:solidFill>
                  <a:srgbClr val="92D050"/>
                </a:solidFill>
              </a:rPr>
              <a:t>Self-assessments published by</a:t>
            </a:r>
            <a:endParaRPr/>
          </a:p>
          <a:p>
            <a:pPr indent="-180000" lvl="0" marL="180000" rtl="0" algn="l">
              <a:spcBef>
                <a:spcPts val="360"/>
              </a:spcBef>
              <a:spcAft>
                <a:spcPts val="0"/>
              </a:spcAft>
              <a:buClr>
                <a:srgbClr val="92D050"/>
              </a:buClr>
              <a:buSzPts val="1800"/>
              <a:buFont typeface="Arial"/>
              <a:buNone/>
            </a:pPr>
            <a:r>
              <a:rPr b="1" lang="en-GB" sz="1800">
                <a:solidFill>
                  <a:srgbClr val="92D050"/>
                </a:solidFill>
              </a:rPr>
              <a:t> </a:t>
            </a:r>
            <a:r>
              <a:rPr b="1" lang="en-GB" sz="1800">
                <a:solidFill>
                  <a:srgbClr val="323200"/>
                </a:solidFill>
              </a:rPr>
              <a:t>Nigeria</a:t>
            </a:r>
            <a:endParaRPr b="1" sz="1800">
              <a:solidFill>
                <a:srgbClr val="323200"/>
              </a:solidFill>
            </a:endParaRPr>
          </a:p>
          <a:p>
            <a:pPr indent="-180000" lvl="0" marL="180000" rtl="0" algn="l">
              <a:spcBef>
                <a:spcPts val="360"/>
              </a:spcBef>
              <a:spcAft>
                <a:spcPts val="0"/>
              </a:spcAft>
              <a:buClr>
                <a:srgbClr val="00ABE2"/>
              </a:buClr>
              <a:buSzPts val="1800"/>
              <a:buFont typeface="Arial"/>
              <a:buNone/>
            </a:pPr>
            <a:r>
              <a:t/>
            </a:r>
            <a:endParaRPr sz="1800"/>
          </a:p>
        </p:txBody>
      </p:sp>
      <p:sp>
        <p:nvSpPr>
          <p:cNvPr id="169" name="Google Shape;169;p22"/>
          <p:cNvSpPr txBox="1"/>
          <p:nvPr>
            <p:ph idx="4" type="body"/>
          </p:nvPr>
        </p:nvSpPr>
        <p:spPr>
          <a:xfrm>
            <a:off x="339562" y="2788537"/>
            <a:ext cx="3240360" cy="12393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C44"/>
              </a:buClr>
              <a:buSzPts val="2000"/>
              <a:buFont typeface="Arial"/>
              <a:buNone/>
            </a:pPr>
            <a:r>
              <a:t/>
            </a:r>
            <a:endParaRPr sz="2000"/>
          </a:p>
          <a:p>
            <a:pPr indent="0" lvl="0" marL="0" rtl="0" algn="l">
              <a:spcBef>
                <a:spcPts val="380"/>
              </a:spcBef>
              <a:spcAft>
                <a:spcPts val="0"/>
              </a:spcAft>
              <a:buClr>
                <a:srgbClr val="002C44"/>
              </a:buClr>
              <a:buSzPts val="1900"/>
              <a:buFont typeface="Arial"/>
              <a:buNone/>
            </a:pPr>
            <a:r>
              <a:t/>
            </a:r>
            <a:endParaRPr b="1">
              <a:solidFill>
                <a:srgbClr val="22B1FE"/>
              </a:solidFill>
            </a:endParaRPr>
          </a:p>
          <a:p>
            <a:pPr indent="0" lvl="0" marL="0" rtl="0" algn="l">
              <a:spcBef>
                <a:spcPts val="380"/>
              </a:spcBef>
              <a:spcAft>
                <a:spcPts val="0"/>
              </a:spcAft>
              <a:buClr>
                <a:srgbClr val="002C44"/>
              </a:buClr>
              <a:buSzPts val="1900"/>
              <a:buFont typeface="Arial"/>
              <a:buNone/>
            </a:pPr>
            <a:r>
              <a:t/>
            </a:r>
            <a:endParaRPr b="1">
              <a:solidFill>
                <a:srgbClr val="22B1FE"/>
              </a:solidFill>
            </a:endParaRPr>
          </a:p>
          <a:p>
            <a:pPr indent="0" lvl="0" marL="0" rtl="0" algn="l">
              <a:spcBef>
                <a:spcPts val="380"/>
              </a:spcBef>
              <a:spcAft>
                <a:spcPts val="0"/>
              </a:spcAft>
              <a:buClr>
                <a:srgbClr val="002C44"/>
              </a:buClr>
              <a:buSzPts val="1900"/>
              <a:buFont typeface="Arial"/>
              <a:buNone/>
            </a:pPr>
            <a:r>
              <a:t/>
            </a:r>
            <a:endParaRPr b="1">
              <a:solidFill>
                <a:srgbClr val="22B1FE"/>
              </a:solidFill>
            </a:endParaRPr>
          </a:p>
          <a:p>
            <a:pPr indent="0" lvl="0" marL="0" rtl="0" algn="l">
              <a:spcBef>
                <a:spcPts val="380"/>
              </a:spcBef>
              <a:spcAft>
                <a:spcPts val="0"/>
              </a:spcAft>
              <a:buClr>
                <a:srgbClr val="22B1FE"/>
              </a:buClr>
              <a:buSzPts val="1900"/>
              <a:buFont typeface="Arial"/>
              <a:buNone/>
            </a:pPr>
            <a:r>
              <a:rPr b="1" lang="en-GB">
                <a:solidFill>
                  <a:srgbClr val="22B1FE"/>
                </a:solidFill>
              </a:rPr>
              <a:t>Not published by</a:t>
            </a:r>
            <a:endParaRPr b="1">
              <a:solidFill>
                <a:srgbClr val="22B1FE"/>
              </a:solidFill>
            </a:endParaRPr>
          </a:p>
          <a:p>
            <a:pPr indent="0" lvl="0" marL="0" rtl="0" algn="l">
              <a:spcBef>
                <a:spcPts val="360"/>
              </a:spcBef>
              <a:spcAft>
                <a:spcPts val="0"/>
              </a:spcAft>
              <a:buClr>
                <a:srgbClr val="323200"/>
              </a:buClr>
              <a:buSzPts val="1800"/>
              <a:buFont typeface="Arial"/>
              <a:buNone/>
            </a:pPr>
            <a:r>
              <a:rPr b="1" lang="en-GB" sz="1800">
                <a:solidFill>
                  <a:srgbClr val="323200"/>
                </a:solidFill>
              </a:rPr>
              <a:t>All other</a:t>
            </a:r>
            <a:endParaRPr b="1" sz="1800">
              <a:solidFill>
                <a:srgbClr val="22B1FE"/>
              </a:solidFill>
            </a:endParaRPr>
          </a:p>
          <a:p>
            <a:pPr indent="0" lvl="0" marL="0" rtl="0" algn="l">
              <a:spcBef>
                <a:spcPts val="360"/>
              </a:spcBef>
              <a:spcAft>
                <a:spcPts val="0"/>
              </a:spcAft>
              <a:buClr>
                <a:srgbClr val="002C44"/>
              </a:buClr>
              <a:buSzPts val="1800"/>
              <a:buFont typeface="Arial"/>
              <a:buNone/>
            </a:pPr>
            <a:r>
              <a:t/>
            </a:r>
            <a:endParaRPr sz="1800"/>
          </a:p>
        </p:txBody>
      </p:sp>
      <p:sp>
        <p:nvSpPr>
          <p:cNvPr id="170" name="Google Shape;170;p22"/>
          <p:cNvSpPr txBox="1"/>
          <p:nvPr>
            <p:ph type="title"/>
          </p:nvPr>
        </p:nvSpPr>
        <p:spPr>
          <a:xfrm>
            <a:off x="540000" y="571500"/>
            <a:ext cx="6624288"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2880"/>
              <a:buFont typeface="Arial Narrow"/>
              <a:buNone/>
            </a:pPr>
            <a:r>
              <a:rPr lang="en-GB" sz="2880"/>
              <a:t>PUBLICATION OF DOCUMENTS – 2</a:t>
            </a:r>
            <a:r>
              <a:rPr baseline="30000" lang="en-GB" sz="2880"/>
              <a:t>ND</a:t>
            </a:r>
            <a:r>
              <a:rPr lang="en-GB" sz="2880"/>
              <a:t> CYCLE</a:t>
            </a:r>
            <a:endParaRPr/>
          </a:p>
        </p:txBody>
      </p:sp>
      <p:pic>
        <p:nvPicPr>
          <p:cNvPr id="171" name="Google Shape;171;p22"/>
          <p:cNvPicPr preferRelativeResize="0"/>
          <p:nvPr/>
        </p:nvPicPr>
        <p:blipFill rotWithShape="1">
          <a:blip r:embed="rId3">
            <a:alphaModFix/>
          </a:blip>
          <a:srcRect b="0" l="0" r="0" t="0"/>
          <a:stretch/>
        </p:blipFill>
        <p:spPr>
          <a:xfrm>
            <a:off x="3897169" y="6373346"/>
            <a:ext cx="1485091" cy="455428"/>
          </a:xfrm>
          <a:prstGeom prst="rect">
            <a:avLst/>
          </a:prstGeom>
          <a:noFill/>
          <a:ln>
            <a:noFill/>
          </a:ln>
        </p:spPr>
      </p:pic>
      <p:sp>
        <p:nvSpPr>
          <p:cNvPr id="172" name="Google Shape;172;p22"/>
          <p:cNvSpPr/>
          <p:nvPr/>
        </p:nvSpPr>
        <p:spPr>
          <a:xfrm>
            <a:off x="323528" y="1331953"/>
            <a:ext cx="80016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Arial"/>
                <a:ea typeface="Arial"/>
                <a:cs typeface="Arial"/>
                <a:sym typeface="Arial"/>
                <a:hlinkClick r:id="rId4"/>
              </a:rPr>
              <a:t>https://www.unodc.org/unodc/en/treaties/CAC/country-profile/index.html</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76" name="Shape 176"/>
        <p:cNvGrpSpPr/>
        <p:nvPr/>
      </p:nvGrpSpPr>
      <p:grpSpPr>
        <a:xfrm>
          <a:off x="0" y="0"/>
          <a:ext cx="0" cy="0"/>
          <a:chOff x="0" y="0"/>
          <a:chExt cx="0" cy="0"/>
        </a:xfrm>
      </p:grpSpPr>
      <p:sp>
        <p:nvSpPr>
          <p:cNvPr id="177" name="Google Shape;177;p23"/>
          <p:cNvSpPr/>
          <p:nvPr/>
        </p:nvSpPr>
        <p:spPr>
          <a:xfrm>
            <a:off x="251520" y="252140"/>
            <a:ext cx="8640960" cy="634521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3"/>
          <p:cNvSpPr txBox="1"/>
          <p:nvPr/>
        </p:nvSpPr>
        <p:spPr>
          <a:xfrm>
            <a:off x="251520" y="4221088"/>
            <a:ext cx="8640960" cy="19940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b="1" lang="en-GB" sz="2000">
                <a:solidFill>
                  <a:schemeClr val="lt1"/>
                </a:solidFill>
                <a:latin typeface="Arial Narrow"/>
                <a:ea typeface="Arial Narrow"/>
                <a:cs typeface="Arial Narrow"/>
                <a:sym typeface="Arial Narrow"/>
              </a:rPr>
              <a:t>www.transparency.org</a:t>
            </a:r>
            <a:endParaRPr b="1" sz="2000">
              <a:solidFill>
                <a:schemeClr val="lt1"/>
              </a:solidFill>
              <a:latin typeface="Arial Narrow"/>
              <a:ea typeface="Arial Narrow"/>
              <a:cs typeface="Arial Narrow"/>
              <a:sym typeface="Arial Narrow"/>
            </a:endParaRPr>
          </a:p>
          <a:p>
            <a:pPr indent="0" lvl="0" marL="0" marR="0" rtl="0" algn="ctr">
              <a:spcBef>
                <a:spcPts val="2050"/>
              </a:spcBef>
              <a:spcAft>
                <a:spcPts val="0"/>
              </a:spcAft>
              <a:buClr>
                <a:schemeClr val="lt1"/>
              </a:buClr>
              <a:buSzPts val="1500"/>
              <a:buFont typeface="Arial"/>
              <a:buNone/>
            </a:pPr>
            <a:r>
              <a:rPr b="1" lang="en-GB" sz="1500">
                <a:solidFill>
                  <a:schemeClr val="lt1"/>
                </a:solidFill>
                <a:latin typeface="Arial Narrow"/>
                <a:ea typeface="Arial Narrow"/>
                <a:cs typeface="Arial Narrow"/>
                <a:sym typeface="Arial Narrow"/>
              </a:rPr>
              <a:t>facebook.com/transparencyinternational</a:t>
            </a:r>
            <a:endParaRPr b="1" sz="1500">
              <a:solidFill>
                <a:schemeClr val="lt1"/>
              </a:solidFill>
              <a:latin typeface="Arial Narrow"/>
              <a:ea typeface="Arial Narrow"/>
              <a:cs typeface="Arial Narrow"/>
              <a:sym typeface="Arial Narrow"/>
            </a:endParaRPr>
          </a:p>
          <a:p>
            <a:pPr indent="0" lvl="0" marL="0" marR="0" rtl="0" algn="ctr">
              <a:spcBef>
                <a:spcPts val="300"/>
              </a:spcBef>
              <a:spcAft>
                <a:spcPts val="0"/>
              </a:spcAft>
              <a:buClr>
                <a:schemeClr val="lt1"/>
              </a:buClr>
              <a:buSzPts val="1500"/>
              <a:buFont typeface="Arial"/>
              <a:buNone/>
            </a:pPr>
            <a:r>
              <a:rPr b="1" lang="en-GB" sz="1500">
                <a:solidFill>
                  <a:schemeClr val="lt1"/>
                </a:solidFill>
                <a:latin typeface="Arial Narrow"/>
                <a:ea typeface="Arial Narrow"/>
                <a:cs typeface="Arial Narrow"/>
                <a:sym typeface="Arial Narrow"/>
              </a:rPr>
              <a:t>twitter.com/anticorruption</a:t>
            </a:r>
            <a:endParaRPr/>
          </a:p>
          <a:p>
            <a:pPr indent="0" lvl="0" marL="0" marR="0" rtl="0" algn="ctr">
              <a:spcBef>
                <a:spcPts val="300"/>
              </a:spcBef>
              <a:spcAft>
                <a:spcPts val="0"/>
              </a:spcAft>
              <a:buClr>
                <a:schemeClr val="lt1"/>
              </a:buClr>
              <a:buSzPts val="1500"/>
              <a:buFont typeface="Arial"/>
              <a:buNone/>
            </a:pPr>
            <a:r>
              <a:rPr b="1" lang="en-GB" sz="1500">
                <a:solidFill>
                  <a:schemeClr val="lt1"/>
                </a:solidFill>
                <a:latin typeface="Arial Narrow"/>
                <a:ea typeface="Arial Narrow"/>
                <a:cs typeface="Arial Narrow"/>
                <a:sym typeface="Arial Narrow"/>
              </a:rPr>
              <a:t>blog.transparency.org</a:t>
            </a:r>
            <a:endParaRPr b="1" sz="1500">
              <a:solidFill>
                <a:schemeClr val="lt1"/>
              </a:solidFill>
              <a:latin typeface="Arial Narrow"/>
              <a:ea typeface="Arial Narrow"/>
              <a:cs typeface="Arial Narrow"/>
              <a:sym typeface="Arial Narrow"/>
            </a:endParaRPr>
          </a:p>
          <a:p>
            <a:pPr indent="0" lvl="0" marL="0" marR="0" rtl="0" algn="ctr">
              <a:spcBef>
                <a:spcPts val="1488"/>
              </a:spcBef>
              <a:spcAft>
                <a:spcPts val="0"/>
              </a:spcAft>
              <a:buClr>
                <a:schemeClr val="lt1"/>
              </a:buClr>
              <a:buSzPts val="1200"/>
              <a:buFont typeface="Arial"/>
              <a:buNone/>
            </a:pPr>
            <a:r>
              <a:rPr b="1" lang="en-GB" sz="1200">
                <a:solidFill>
                  <a:schemeClr val="lt1"/>
                </a:solidFill>
                <a:latin typeface="Arial Narrow"/>
                <a:ea typeface="Arial Narrow"/>
                <a:cs typeface="Arial Narrow"/>
                <a:sym typeface="Arial Narrow"/>
              </a:rPr>
              <a:t>© 2014 Transparency International. All rights reserved.</a:t>
            </a:r>
            <a:endParaRPr/>
          </a:p>
          <a:p>
            <a:pPr indent="0" lvl="0" marL="0" marR="0" rtl="0" algn="ctr">
              <a:spcBef>
                <a:spcPts val="300"/>
              </a:spcBef>
              <a:spcAft>
                <a:spcPts val="0"/>
              </a:spcAft>
              <a:buClr>
                <a:schemeClr val="dk1"/>
              </a:buClr>
              <a:buSzPts val="1500"/>
              <a:buFont typeface="Arial"/>
              <a:buNone/>
            </a:pPr>
            <a:r>
              <a:t/>
            </a:r>
            <a:endParaRPr b="1" sz="1500">
              <a:solidFill>
                <a:schemeClr val="lt1"/>
              </a:solidFill>
              <a:latin typeface="Arial Narrow"/>
              <a:ea typeface="Arial Narrow"/>
              <a:cs typeface="Arial Narrow"/>
              <a:sym typeface="Arial Narrow"/>
            </a:endParaRPr>
          </a:p>
        </p:txBody>
      </p:sp>
      <p:pic>
        <p:nvPicPr>
          <p:cNvPr descr="ti-A3logo" id="179" name="Google Shape;179;p23"/>
          <p:cNvPicPr preferRelativeResize="0"/>
          <p:nvPr/>
        </p:nvPicPr>
        <p:blipFill rotWithShape="1">
          <a:blip r:embed="rId3">
            <a:alphaModFix/>
          </a:blip>
          <a:srcRect b="0" l="0" r="0" t="0"/>
          <a:stretch/>
        </p:blipFill>
        <p:spPr>
          <a:xfrm>
            <a:off x="3254648" y="3097978"/>
            <a:ext cx="2592288" cy="6190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1"/>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5</a:t>
            </a:r>
            <a:endParaRPr/>
          </a:p>
        </p:txBody>
      </p:sp>
      <p:sp>
        <p:nvSpPr>
          <p:cNvPr id="80" name="Google Shape;80;p11"/>
          <p:cNvSpPr txBox="1"/>
          <p:nvPr>
            <p:ph idx="4" type="body"/>
          </p:nvPr>
        </p:nvSpPr>
        <p:spPr>
          <a:xfrm>
            <a:off x="540000" y="2133600"/>
            <a:ext cx="4921000"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2000"/>
              <a:buFont typeface="Noto Sans Symbols"/>
              <a:buChar char="⮚"/>
            </a:pPr>
            <a:r>
              <a:rPr b="1" lang="en-GB" sz="2000"/>
              <a:t>Preventive anti-corruption policies and practices</a:t>
            </a:r>
            <a:endParaRPr/>
          </a:p>
          <a:p>
            <a:pPr indent="0" lvl="0" marL="0" rtl="0" algn="l">
              <a:spcBef>
                <a:spcPts val="400"/>
              </a:spcBef>
              <a:spcAft>
                <a:spcPts val="0"/>
              </a:spcAft>
              <a:buClr>
                <a:srgbClr val="002C44"/>
              </a:buClr>
              <a:buSzPts val="2000"/>
              <a:buFont typeface="Arial"/>
              <a:buNone/>
            </a:pPr>
            <a:r>
              <a:t/>
            </a:r>
            <a:endParaRPr sz="2000"/>
          </a:p>
          <a:p>
            <a:pPr indent="-285750" lvl="1" marL="1028700" rtl="0" algn="l">
              <a:spcBef>
                <a:spcPts val="400"/>
              </a:spcBef>
              <a:spcAft>
                <a:spcPts val="0"/>
              </a:spcAft>
              <a:buClr>
                <a:schemeClr val="dk1"/>
              </a:buClr>
              <a:buSzPts val="2000"/>
              <a:buFont typeface="Arial"/>
              <a:buChar char="•"/>
            </a:pPr>
            <a:r>
              <a:rPr lang="en-GB" sz="2000"/>
              <a:t>Each State Party shall…develop and implement…effective, coordinated anti-corruption policies that promote the participation of society and reflect…</a:t>
            </a:r>
            <a:r>
              <a:rPr b="1" lang="en-GB" sz="2000"/>
              <a:t>transparency</a:t>
            </a:r>
            <a:r>
              <a:rPr lang="en-GB" sz="2000"/>
              <a:t> and accountability</a:t>
            </a:r>
            <a:endParaRPr/>
          </a:p>
          <a:p>
            <a:pPr indent="0" lvl="0" marL="0" rtl="0" algn="l">
              <a:spcBef>
                <a:spcPts val="380"/>
              </a:spcBef>
              <a:spcAft>
                <a:spcPts val="0"/>
              </a:spcAft>
              <a:buClr>
                <a:srgbClr val="002C44"/>
              </a:buClr>
              <a:buSzPts val="1900"/>
              <a:buFont typeface="Arial"/>
              <a:buNone/>
            </a:pPr>
            <a:r>
              <a:t/>
            </a:r>
            <a:endParaRPr/>
          </a:p>
        </p:txBody>
      </p:sp>
      <p:sp>
        <p:nvSpPr>
          <p:cNvPr id="81" name="Google Shape;81;p11"/>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pic>
        <p:nvPicPr>
          <p:cNvPr descr="http://blog.transparency.org/wp-content/uploads/2009/11/accountable.jpg" id="82" name="Google Shape;82;p11"/>
          <p:cNvPicPr preferRelativeResize="0"/>
          <p:nvPr/>
        </p:nvPicPr>
        <p:blipFill rotWithShape="1">
          <a:blip r:embed="rId3">
            <a:alphaModFix/>
          </a:blip>
          <a:srcRect b="0" l="0" r="0" t="0"/>
          <a:stretch/>
        </p:blipFill>
        <p:spPr>
          <a:xfrm>
            <a:off x="6032698" y="3501008"/>
            <a:ext cx="2571750" cy="15646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5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5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5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500"/>
                                        <p:tgtEl>
                                          <p:spTgt spid="8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2"/>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7</a:t>
            </a:r>
            <a:endParaRPr/>
          </a:p>
        </p:txBody>
      </p:sp>
      <p:sp>
        <p:nvSpPr>
          <p:cNvPr id="88" name="Google Shape;88;p12"/>
          <p:cNvSpPr txBox="1"/>
          <p:nvPr>
            <p:ph idx="4" type="body"/>
          </p:nvPr>
        </p:nvSpPr>
        <p:spPr>
          <a:xfrm>
            <a:off x="540000" y="2133600"/>
            <a:ext cx="7416376"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2000"/>
              <a:buFont typeface="Noto Sans Symbols"/>
              <a:buChar char="⮚"/>
            </a:pPr>
            <a:r>
              <a:rPr b="1" lang="en-GB" sz="2000"/>
              <a:t>Public sector</a:t>
            </a:r>
            <a:endParaRPr/>
          </a:p>
          <a:p>
            <a:pPr indent="0" lvl="0" marL="0" rtl="0" algn="l">
              <a:spcBef>
                <a:spcPts val="400"/>
              </a:spcBef>
              <a:spcAft>
                <a:spcPts val="0"/>
              </a:spcAft>
              <a:buClr>
                <a:srgbClr val="002C44"/>
              </a:buClr>
              <a:buSzPts val="2000"/>
              <a:buFont typeface="Arial"/>
              <a:buNone/>
            </a:pPr>
            <a:r>
              <a:t/>
            </a:r>
            <a:endParaRPr sz="2000"/>
          </a:p>
          <a:p>
            <a:pPr indent="-285750" lvl="1" marL="1028700" rtl="0" algn="l">
              <a:spcBef>
                <a:spcPts val="360"/>
              </a:spcBef>
              <a:spcAft>
                <a:spcPts val="0"/>
              </a:spcAft>
              <a:buClr>
                <a:schemeClr val="dk1"/>
              </a:buClr>
              <a:buSzPts val="1800"/>
              <a:buFont typeface="Arial"/>
              <a:buChar char="•"/>
            </a:pPr>
            <a:r>
              <a:rPr lang="en-GB" sz="1800"/>
              <a:t>Each State Party shall endeavor to adopt …systems for the recruitment, hiring, retention promotion and retirement of civil servants….that are (a) based on principles of efficiency, </a:t>
            </a:r>
            <a:r>
              <a:rPr b="1" lang="en-GB" sz="1800"/>
              <a:t>transparency </a:t>
            </a:r>
            <a:r>
              <a:rPr lang="en-GB" sz="1800"/>
              <a:t>and objective criteria…. (para 1)</a:t>
            </a:r>
            <a:endParaRPr/>
          </a:p>
          <a:p>
            <a:pPr indent="0" lvl="1" marL="742950" rtl="0" algn="l">
              <a:spcBef>
                <a:spcPts val="360"/>
              </a:spcBef>
              <a:spcAft>
                <a:spcPts val="0"/>
              </a:spcAft>
              <a:buClr>
                <a:schemeClr val="dk1"/>
              </a:buClr>
              <a:buSzPts val="1800"/>
              <a:buNone/>
            </a:pPr>
            <a:r>
              <a:t/>
            </a:r>
            <a:endParaRPr sz="1800"/>
          </a:p>
          <a:p>
            <a:pPr indent="-285750" lvl="1" marL="1028700" rtl="0" algn="l">
              <a:spcBef>
                <a:spcPts val="360"/>
              </a:spcBef>
              <a:spcAft>
                <a:spcPts val="0"/>
              </a:spcAft>
              <a:buClr>
                <a:schemeClr val="dk1"/>
              </a:buClr>
              <a:buSzPts val="1800"/>
              <a:buFont typeface="Arial"/>
              <a:buChar char="•"/>
            </a:pPr>
            <a:r>
              <a:rPr lang="en-GB" sz="1800"/>
              <a:t>..shall consider taking legislative and administrative measures…to enhance </a:t>
            </a:r>
            <a:r>
              <a:rPr b="1" lang="en-GB" sz="1800"/>
              <a:t>transparency</a:t>
            </a:r>
            <a:r>
              <a:rPr lang="en-GB" sz="1800"/>
              <a:t> in the funding of candidatures for elected public office…(para 3)</a:t>
            </a:r>
            <a:endParaRPr/>
          </a:p>
          <a:p>
            <a:pPr indent="-171450" lvl="1" marL="1028700" rtl="0" algn="l">
              <a:spcBef>
                <a:spcPts val="360"/>
              </a:spcBef>
              <a:spcAft>
                <a:spcPts val="0"/>
              </a:spcAft>
              <a:buClr>
                <a:schemeClr val="dk1"/>
              </a:buClr>
              <a:buSzPts val="1800"/>
              <a:buFont typeface="Arial"/>
              <a:buNone/>
            </a:pPr>
            <a:r>
              <a:t/>
            </a:r>
            <a:endParaRPr sz="1800"/>
          </a:p>
          <a:p>
            <a:pPr indent="-285750" lvl="1" marL="1028700" rtl="0" algn="l">
              <a:spcBef>
                <a:spcPts val="360"/>
              </a:spcBef>
              <a:spcAft>
                <a:spcPts val="0"/>
              </a:spcAft>
              <a:buClr>
                <a:schemeClr val="dk1"/>
              </a:buClr>
              <a:buSzPts val="1800"/>
              <a:buFont typeface="Arial"/>
              <a:buChar char="•"/>
            </a:pPr>
            <a:r>
              <a:rPr lang="en-GB" sz="1800"/>
              <a:t>…shall endeavor to adopt, maintain and strengthen </a:t>
            </a:r>
            <a:r>
              <a:rPr b="1" lang="en-GB" sz="1800"/>
              <a:t>transparency</a:t>
            </a:r>
            <a:r>
              <a:rPr lang="en-GB" sz="1800"/>
              <a:t> and prevent conflicts of interest. (para 4)</a:t>
            </a:r>
            <a:endParaRPr/>
          </a:p>
          <a:p>
            <a:pPr indent="0" lvl="0" marL="0" rtl="0" algn="l">
              <a:spcBef>
                <a:spcPts val="380"/>
              </a:spcBef>
              <a:spcAft>
                <a:spcPts val="0"/>
              </a:spcAft>
              <a:buClr>
                <a:srgbClr val="002C44"/>
              </a:buClr>
              <a:buSzPts val="1900"/>
              <a:buFont typeface="Arial"/>
              <a:buNone/>
            </a:pPr>
            <a:r>
              <a:t/>
            </a:r>
            <a:endParaRPr/>
          </a:p>
        </p:txBody>
      </p:sp>
      <p:sp>
        <p:nvSpPr>
          <p:cNvPr id="89" name="Google Shape;89;p12"/>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5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5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5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5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5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5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5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500"/>
                                        <p:tgtEl>
                                          <p:spTgt spid="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3"/>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9</a:t>
            </a:r>
            <a:endParaRPr/>
          </a:p>
        </p:txBody>
      </p:sp>
      <p:sp>
        <p:nvSpPr>
          <p:cNvPr id="95" name="Google Shape;95;p13"/>
          <p:cNvSpPr txBox="1"/>
          <p:nvPr>
            <p:ph idx="4" type="body"/>
          </p:nvPr>
        </p:nvSpPr>
        <p:spPr>
          <a:xfrm>
            <a:off x="540000" y="1988840"/>
            <a:ext cx="5472160" cy="316736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1800"/>
              <a:buFont typeface="Noto Sans Symbols"/>
              <a:buChar char="⮚"/>
            </a:pPr>
            <a:r>
              <a:rPr b="1" lang="en-GB" sz="1800"/>
              <a:t>Public procurement (Art 9, para 1)</a:t>
            </a:r>
            <a:endParaRPr/>
          </a:p>
          <a:p>
            <a:pPr indent="0" lvl="0" marL="0" rtl="0" algn="l">
              <a:spcBef>
                <a:spcPts val="280"/>
              </a:spcBef>
              <a:spcAft>
                <a:spcPts val="0"/>
              </a:spcAft>
              <a:buClr>
                <a:srgbClr val="002C44"/>
              </a:buClr>
              <a:buSzPts val="1400"/>
              <a:buFont typeface="Arial"/>
              <a:buNone/>
            </a:pPr>
            <a:r>
              <a:t/>
            </a:r>
            <a:endParaRPr sz="1400"/>
          </a:p>
          <a:p>
            <a:pPr indent="-285750" lvl="1" marL="1028700" rtl="0" algn="l">
              <a:spcBef>
                <a:spcPts val="320"/>
              </a:spcBef>
              <a:spcAft>
                <a:spcPts val="0"/>
              </a:spcAft>
              <a:buClr>
                <a:schemeClr val="dk1"/>
              </a:buClr>
              <a:buSzPts val="1600"/>
              <a:buFont typeface="Arial"/>
              <a:buChar char="•"/>
            </a:pPr>
            <a:r>
              <a:rPr lang="en-GB" sz="1600"/>
              <a:t>Each State Party take the necessary steps to establish appropriate systems of procurement, based on </a:t>
            </a:r>
            <a:r>
              <a:rPr b="1" lang="en-GB" sz="1600"/>
              <a:t>transparency</a:t>
            </a:r>
            <a:r>
              <a:rPr lang="en-GB" sz="1600"/>
              <a:t>, competition and objective criteria ….(a) public distribution of information relating to procurement procedures and contracts…</a:t>
            </a:r>
            <a:endParaRPr/>
          </a:p>
          <a:p>
            <a:pPr indent="-184150" lvl="1" marL="1028700" rtl="0" algn="l">
              <a:spcBef>
                <a:spcPts val="320"/>
              </a:spcBef>
              <a:spcAft>
                <a:spcPts val="0"/>
              </a:spcAft>
              <a:buClr>
                <a:schemeClr val="dk1"/>
              </a:buClr>
              <a:buSzPts val="1600"/>
              <a:buFont typeface="Arial"/>
              <a:buNone/>
            </a:pPr>
            <a:r>
              <a:t/>
            </a:r>
            <a:endParaRPr sz="1600"/>
          </a:p>
          <a:p>
            <a:pPr indent="-342900" lvl="0" marL="342900" rtl="0" algn="l">
              <a:spcBef>
                <a:spcPts val="360"/>
              </a:spcBef>
              <a:spcAft>
                <a:spcPts val="0"/>
              </a:spcAft>
              <a:buClr>
                <a:srgbClr val="002C44"/>
              </a:buClr>
              <a:buSzPts val="1800"/>
              <a:buFont typeface="Noto Sans Symbols"/>
              <a:buChar char="⮚"/>
            </a:pPr>
            <a:r>
              <a:rPr b="1" lang="en-GB" sz="1800"/>
              <a:t>Management of public finances (Art 9, para 2)</a:t>
            </a:r>
            <a:endParaRPr/>
          </a:p>
          <a:p>
            <a:pPr indent="0" lvl="0" marL="0" rtl="0" algn="l">
              <a:spcBef>
                <a:spcPts val="280"/>
              </a:spcBef>
              <a:spcAft>
                <a:spcPts val="0"/>
              </a:spcAft>
              <a:buClr>
                <a:srgbClr val="002C44"/>
              </a:buClr>
              <a:buSzPts val="1400"/>
              <a:buFont typeface="Arial"/>
              <a:buNone/>
            </a:pPr>
            <a:r>
              <a:t/>
            </a:r>
            <a:endParaRPr sz="1400"/>
          </a:p>
          <a:p>
            <a:pPr indent="-285750" lvl="1" marL="1028700" rtl="0" algn="l">
              <a:spcBef>
                <a:spcPts val="320"/>
              </a:spcBef>
              <a:spcAft>
                <a:spcPts val="0"/>
              </a:spcAft>
              <a:buClr>
                <a:schemeClr val="dk1"/>
              </a:buClr>
              <a:buSzPts val="1600"/>
              <a:buFont typeface="Arial"/>
              <a:buChar char="•"/>
            </a:pPr>
            <a:r>
              <a:rPr lang="en-GB" sz="1600"/>
              <a:t>Each State Party shall take appropriate measures to promote</a:t>
            </a:r>
            <a:r>
              <a:rPr b="1" lang="en-GB" sz="1600"/>
              <a:t> transparency </a:t>
            </a:r>
            <a:r>
              <a:rPr lang="en-GB" sz="1600"/>
              <a:t>and and accountability in the management of public finances…….</a:t>
            </a:r>
            <a:endParaRPr/>
          </a:p>
          <a:p>
            <a:pPr indent="0" lvl="0" marL="0" rtl="0" algn="l">
              <a:spcBef>
                <a:spcPts val="380"/>
              </a:spcBef>
              <a:spcAft>
                <a:spcPts val="0"/>
              </a:spcAft>
              <a:buClr>
                <a:srgbClr val="002C44"/>
              </a:buClr>
              <a:buSzPts val="1900"/>
              <a:buFont typeface="Arial"/>
              <a:buNone/>
            </a:pPr>
            <a:r>
              <a:t/>
            </a:r>
            <a:endParaRPr/>
          </a:p>
        </p:txBody>
      </p:sp>
      <p:sp>
        <p:nvSpPr>
          <p:cNvPr id="96" name="Google Shape;96;p13"/>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pic>
        <p:nvPicPr>
          <p:cNvPr descr="http://blog.transparency.org/wp-content/uploads/2014/02/FLickr_Images_of_Money_620.jpg" id="97" name="Google Shape;97;p13"/>
          <p:cNvPicPr preferRelativeResize="0"/>
          <p:nvPr/>
        </p:nvPicPr>
        <p:blipFill rotWithShape="1">
          <a:blip r:embed="rId3">
            <a:alphaModFix/>
          </a:blip>
          <a:srcRect b="0" l="0" r="0" t="0"/>
          <a:stretch/>
        </p:blipFill>
        <p:spPr>
          <a:xfrm>
            <a:off x="6156176" y="4869160"/>
            <a:ext cx="2665140" cy="1066056"/>
          </a:xfrm>
          <a:prstGeom prst="rect">
            <a:avLst/>
          </a:prstGeom>
          <a:noFill/>
          <a:ln>
            <a:noFill/>
          </a:ln>
        </p:spPr>
      </p:pic>
      <p:pic>
        <p:nvPicPr>
          <p:cNvPr descr="https://blog.transparency.org/wp-content/uploads/2013/11/Flickr_Maria_Francesca_Avila_620.jpg" id="98" name="Google Shape;98;p13"/>
          <p:cNvPicPr preferRelativeResize="0"/>
          <p:nvPr/>
        </p:nvPicPr>
        <p:blipFill rotWithShape="1">
          <a:blip r:embed="rId4">
            <a:alphaModFix/>
          </a:blip>
          <a:srcRect b="0" l="0" r="19839" t="0"/>
          <a:stretch/>
        </p:blipFill>
        <p:spPr>
          <a:xfrm>
            <a:off x="6142024" y="2204864"/>
            <a:ext cx="2665140" cy="18446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5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5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5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5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5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Effect filter="fade" transition="in">
                                      <p:cBhvr>
                                        <p:cTn dur="500"/>
                                        <p:tgtEl>
                                          <p:spTgt spid="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Effect filter="fade" transition="in">
                                      <p:cBhvr>
                                        <p:cTn dur="500"/>
                                        <p:tgtEl>
                                          <p:spTgt spid="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Effect filter="fade" transition="in">
                                      <p:cBhvr>
                                        <p:cTn dur="500"/>
                                        <p:tgtEl>
                                          <p:spTgt spid="95">
                                            <p:txEl>
                                              <p:pRg end="7" st="7"/>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4"/>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10</a:t>
            </a:r>
            <a:endParaRPr/>
          </a:p>
        </p:txBody>
      </p:sp>
      <p:sp>
        <p:nvSpPr>
          <p:cNvPr id="104" name="Google Shape;104;p14"/>
          <p:cNvSpPr txBox="1"/>
          <p:nvPr>
            <p:ph idx="4" type="body"/>
          </p:nvPr>
        </p:nvSpPr>
        <p:spPr>
          <a:xfrm>
            <a:off x="540000" y="2133600"/>
            <a:ext cx="5760192"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2000"/>
              <a:buFont typeface="Noto Sans Symbols"/>
              <a:buChar char="⮚"/>
            </a:pPr>
            <a:r>
              <a:rPr b="1" lang="en-GB" sz="2000"/>
              <a:t>Public reporting </a:t>
            </a:r>
            <a:endParaRPr/>
          </a:p>
          <a:p>
            <a:pPr indent="0" lvl="0" marL="0" rtl="0" algn="l">
              <a:spcBef>
                <a:spcPts val="400"/>
              </a:spcBef>
              <a:spcAft>
                <a:spcPts val="0"/>
              </a:spcAft>
              <a:buClr>
                <a:srgbClr val="002C44"/>
              </a:buClr>
              <a:buSzPts val="2000"/>
              <a:buFont typeface="Arial"/>
              <a:buNone/>
            </a:pPr>
            <a:r>
              <a:t/>
            </a:r>
            <a:endParaRPr sz="2000"/>
          </a:p>
          <a:p>
            <a:pPr indent="-285750" lvl="1" marL="1028700" rtl="0" algn="l">
              <a:spcBef>
                <a:spcPts val="320"/>
              </a:spcBef>
              <a:spcAft>
                <a:spcPts val="0"/>
              </a:spcAft>
              <a:buClr>
                <a:schemeClr val="dk1"/>
              </a:buClr>
              <a:buSzPts val="1600"/>
              <a:buFont typeface="Arial"/>
              <a:buChar char="•"/>
            </a:pPr>
            <a:r>
              <a:rPr lang="en-GB" sz="1600"/>
              <a:t>Each State Party shall…take such measures as may be necessary to enhance </a:t>
            </a:r>
            <a:r>
              <a:rPr b="1" lang="en-GB" sz="1600"/>
              <a:t>transparency</a:t>
            </a:r>
            <a:r>
              <a:rPr lang="en-GB" sz="1600"/>
              <a:t> in its public administration….</a:t>
            </a:r>
            <a:endParaRPr/>
          </a:p>
          <a:p>
            <a:pPr indent="0" lvl="1" marL="742950" rtl="0" algn="l">
              <a:spcBef>
                <a:spcPts val="320"/>
              </a:spcBef>
              <a:spcAft>
                <a:spcPts val="0"/>
              </a:spcAft>
              <a:buClr>
                <a:schemeClr val="dk1"/>
              </a:buClr>
              <a:buSzPts val="1600"/>
              <a:buNone/>
            </a:pPr>
            <a:r>
              <a:t/>
            </a:r>
            <a:endParaRPr sz="1600"/>
          </a:p>
          <a:p>
            <a:pPr indent="-285750" lvl="1" marL="1028700" rtl="0" algn="l">
              <a:spcBef>
                <a:spcPts val="320"/>
              </a:spcBef>
              <a:spcAft>
                <a:spcPts val="0"/>
              </a:spcAft>
              <a:buClr>
                <a:schemeClr val="dk1"/>
              </a:buClr>
              <a:buSzPts val="1600"/>
              <a:buFont typeface="Arial"/>
              <a:buChar char="•"/>
            </a:pPr>
            <a:r>
              <a:rPr lang="en-GB" sz="1600"/>
              <a:t>Such measures may include, inter alia…(a) procedures allowing members of the public to </a:t>
            </a:r>
            <a:r>
              <a:rPr b="1" lang="en-GB" sz="1600"/>
              <a:t>obtain information </a:t>
            </a:r>
            <a:r>
              <a:rPr lang="en-GB" sz="1600"/>
              <a:t>on org’n, functioning &amp; processes and…decisions &amp; legal acts; and (b) </a:t>
            </a:r>
            <a:r>
              <a:rPr b="1" lang="en-GB" sz="1600"/>
              <a:t>publishing information</a:t>
            </a:r>
            <a:r>
              <a:rPr lang="en-GB" sz="1600"/>
              <a:t>, such as periodic reports on risks of corruption in its public administration</a:t>
            </a:r>
            <a:endParaRPr sz="1600"/>
          </a:p>
        </p:txBody>
      </p:sp>
      <p:sp>
        <p:nvSpPr>
          <p:cNvPr id="105" name="Google Shape;105;p14"/>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pic>
        <p:nvPicPr>
          <p:cNvPr descr="https://upload.wikimedia.org/wikipedia/commons/0/0a/Police_station_in_Tbilisi.jpg" id="106" name="Google Shape;106;p14"/>
          <p:cNvPicPr preferRelativeResize="0"/>
          <p:nvPr/>
        </p:nvPicPr>
        <p:blipFill rotWithShape="1">
          <a:blip r:embed="rId3">
            <a:alphaModFix/>
          </a:blip>
          <a:srcRect b="11745" l="8298" r="0" t="8253"/>
          <a:stretch/>
        </p:blipFill>
        <p:spPr>
          <a:xfrm>
            <a:off x="6444208" y="2372374"/>
            <a:ext cx="2053990" cy="1344658"/>
          </a:xfrm>
          <a:prstGeom prst="rect">
            <a:avLst/>
          </a:prstGeom>
          <a:noFill/>
          <a:ln>
            <a:noFill/>
          </a:ln>
        </p:spPr>
      </p:pic>
      <p:pic>
        <p:nvPicPr>
          <p:cNvPr descr="http://blog.transparency.org/wp-content/uploads/2012/03/justice.jpg" id="107" name="Google Shape;107;p14"/>
          <p:cNvPicPr preferRelativeResize="0"/>
          <p:nvPr/>
        </p:nvPicPr>
        <p:blipFill rotWithShape="1">
          <a:blip r:embed="rId4">
            <a:alphaModFix/>
          </a:blip>
          <a:srcRect b="0" l="0" r="0" t="0"/>
          <a:stretch/>
        </p:blipFill>
        <p:spPr>
          <a:xfrm>
            <a:off x="6444208" y="4293096"/>
            <a:ext cx="2053989" cy="13761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5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5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500"/>
                                        <p:tgtEl>
                                          <p:spTgt spid="1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500"/>
                                        <p:tgtEl>
                                          <p:spTgt spid="1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12</a:t>
            </a:r>
            <a:endParaRPr/>
          </a:p>
        </p:txBody>
      </p:sp>
      <p:sp>
        <p:nvSpPr>
          <p:cNvPr id="113" name="Google Shape;113;p15"/>
          <p:cNvSpPr txBox="1"/>
          <p:nvPr>
            <p:ph idx="4" type="body"/>
          </p:nvPr>
        </p:nvSpPr>
        <p:spPr>
          <a:xfrm>
            <a:off x="540000" y="2133600"/>
            <a:ext cx="4921000"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1900"/>
              <a:buFont typeface="Noto Sans Symbols"/>
              <a:buChar char="⮚"/>
            </a:pPr>
            <a:r>
              <a:rPr b="1" lang="en-GB"/>
              <a:t>Private sector</a:t>
            </a:r>
            <a:endParaRPr/>
          </a:p>
          <a:p>
            <a:pPr indent="0" lvl="0" marL="0" rtl="0" algn="l">
              <a:spcBef>
                <a:spcPts val="380"/>
              </a:spcBef>
              <a:spcAft>
                <a:spcPts val="0"/>
              </a:spcAft>
              <a:buClr>
                <a:srgbClr val="002C44"/>
              </a:buClr>
              <a:buSzPts val="1900"/>
              <a:buFont typeface="Arial"/>
              <a:buNone/>
            </a:pPr>
            <a:r>
              <a:t/>
            </a:r>
            <a:endParaRPr b="1"/>
          </a:p>
          <a:p>
            <a:pPr indent="-342900" lvl="1" marL="1085850" rtl="0" algn="l">
              <a:spcBef>
                <a:spcPts val="320"/>
              </a:spcBef>
              <a:spcAft>
                <a:spcPts val="0"/>
              </a:spcAft>
              <a:buClr>
                <a:schemeClr val="dk1"/>
              </a:buClr>
              <a:buSzPts val="1600"/>
              <a:buFont typeface="Arial"/>
              <a:buChar char="•"/>
            </a:pPr>
            <a:r>
              <a:rPr lang="en-GB" sz="1600"/>
              <a:t>Each State Party shall take measures to prevent corruption involving the private sector…</a:t>
            </a:r>
            <a:endParaRPr/>
          </a:p>
          <a:p>
            <a:pPr indent="0" lvl="1" marL="742950" rtl="0" algn="l">
              <a:spcBef>
                <a:spcPts val="320"/>
              </a:spcBef>
              <a:spcAft>
                <a:spcPts val="0"/>
              </a:spcAft>
              <a:buClr>
                <a:schemeClr val="dk1"/>
              </a:buClr>
              <a:buSzPts val="1600"/>
              <a:buNone/>
            </a:pPr>
            <a:r>
              <a:rPr lang="en-GB" sz="1600"/>
              <a:t>.</a:t>
            </a:r>
            <a:endParaRPr/>
          </a:p>
          <a:p>
            <a:pPr indent="-342900" lvl="1" marL="1085850" rtl="0" algn="l">
              <a:spcBef>
                <a:spcPts val="360"/>
              </a:spcBef>
              <a:spcAft>
                <a:spcPts val="0"/>
              </a:spcAft>
              <a:buClr>
                <a:schemeClr val="dk1"/>
              </a:buClr>
              <a:buSzPts val="1600"/>
              <a:buFont typeface="Arial"/>
              <a:buChar char="•"/>
            </a:pPr>
            <a:r>
              <a:rPr lang="en-GB" sz="1600"/>
              <a:t>Measures to achieve these ends may include, inter alia,…(c) Promoting </a:t>
            </a:r>
            <a:r>
              <a:rPr b="1" lang="en-GB" sz="1600"/>
              <a:t>transparency</a:t>
            </a:r>
            <a:r>
              <a:rPr lang="en-GB" sz="1600"/>
              <a:t> among private entities, including…measures regarding the identify of legal and natural persons involved in the establishment and management of corporate entities…</a:t>
            </a:r>
            <a:r>
              <a:rPr lang="en-GB" sz="1800"/>
              <a:t>.</a:t>
            </a:r>
            <a:endParaRPr/>
          </a:p>
        </p:txBody>
      </p:sp>
      <p:sp>
        <p:nvSpPr>
          <p:cNvPr id="114" name="Google Shape;114;p15"/>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pic>
        <p:nvPicPr>
          <p:cNvPr id="115" name="Google Shape;115;p15"/>
          <p:cNvPicPr preferRelativeResize="0"/>
          <p:nvPr/>
        </p:nvPicPr>
        <p:blipFill rotWithShape="1">
          <a:blip r:embed="rId3">
            <a:alphaModFix/>
          </a:blip>
          <a:srcRect b="26194" l="29604" r="34634" t="9356"/>
          <a:stretch/>
        </p:blipFill>
        <p:spPr>
          <a:xfrm>
            <a:off x="6631992" y="2996952"/>
            <a:ext cx="1890290" cy="2592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500"/>
                                        <p:tgtEl>
                                          <p:spTgt spid="1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Effect filter="fade" transition="in">
                                      <p:cBhvr>
                                        <p:cTn dur="500"/>
                                        <p:tgtEl>
                                          <p:spTgt spid="1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animEffect filter="fade" transition="in">
                                      <p:cBhvr>
                                        <p:cTn dur="500"/>
                                        <p:tgtEl>
                                          <p:spTgt spid="113">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115"/>
                                        </p:tgtEl>
                                        <p:attrNameLst>
                                          <p:attrName>style.visibility</p:attrName>
                                        </p:attrNameLst>
                                      </p:cBhvr>
                                      <p:to>
                                        <p:strVal val="visible"/>
                                      </p:to>
                                    </p:set>
                                    <p:animEffect filter="fade" transition="in">
                                      <p:cBhvr>
                                        <p:cTn dur="1139"/>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6"/>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ARTICLE 13</a:t>
            </a:r>
            <a:endParaRPr/>
          </a:p>
        </p:txBody>
      </p:sp>
      <p:sp>
        <p:nvSpPr>
          <p:cNvPr id="121" name="Google Shape;121;p16"/>
          <p:cNvSpPr txBox="1"/>
          <p:nvPr>
            <p:ph idx="4" type="body"/>
          </p:nvPr>
        </p:nvSpPr>
        <p:spPr>
          <a:xfrm>
            <a:off x="540000" y="2133600"/>
            <a:ext cx="7272360" cy="30226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rgbClr val="002C44"/>
              </a:buClr>
              <a:buSzPts val="1900"/>
              <a:buFont typeface="Noto Sans Symbols"/>
              <a:buChar char="⮚"/>
            </a:pPr>
            <a:r>
              <a:rPr lang="en-GB"/>
              <a:t>Each States Party shall…promote the active participation of individuals and groups outside the public sector, such as </a:t>
            </a:r>
            <a:r>
              <a:rPr b="1" lang="en-GB"/>
              <a:t>civil society</a:t>
            </a:r>
            <a:r>
              <a:rPr lang="en-GB"/>
              <a:t> …in the prevention of and the fight against corruption and to raise public awareness regarding…corruption. </a:t>
            </a:r>
            <a:endParaRPr/>
          </a:p>
          <a:p>
            <a:pPr indent="0" lvl="0" marL="0" rtl="0" algn="l">
              <a:spcBef>
                <a:spcPts val="380"/>
              </a:spcBef>
              <a:spcAft>
                <a:spcPts val="0"/>
              </a:spcAft>
              <a:buClr>
                <a:srgbClr val="002C44"/>
              </a:buClr>
              <a:buSzPts val="1900"/>
              <a:buFont typeface="Arial"/>
              <a:buNone/>
            </a:pPr>
            <a:r>
              <a:t/>
            </a:r>
            <a:endParaRPr/>
          </a:p>
          <a:p>
            <a:pPr indent="-342900" lvl="0" marL="342900" rtl="0" algn="l">
              <a:spcBef>
                <a:spcPts val="380"/>
              </a:spcBef>
              <a:spcAft>
                <a:spcPts val="0"/>
              </a:spcAft>
              <a:buClr>
                <a:srgbClr val="002C44"/>
              </a:buClr>
              <a:buSzPts val="1900"/>
              <a:buFont typeface="Noto Sans Symbols"/>
              <a:buChar char="⮚"/>
            </a:pPr>
            <a:r>
              <a:rPr lang="en-GB"/>
              <a:t>Including such measures as:</a:t>
            </a:r>
            <a:endParaRPr/>
          </a:p>
          <a:p>
            <a:pPr indent="-342900" lvl="1" marL="1085850" rtl="0" algn="l">
              <a:spcBef>
                <a:spcPts val="320"/>
              </a:spcBef>
              <a:spcAft>
                <a:spcPts val="0"/>
              </a:spcAft>
              <a:buClr>
                <a:schemeClr val="dk1"/>
              </a:buClr>
              <a:buSzPts val="1600"/>
              <a:buFont typeface="Arial"/>
              <a:buChar char="•"/>
            </a:pPr>
            <a:r>
              <a:rPr lang="en-GB" sz="1600"/>
              <a:t>Enhancing the </a:t>
            </a:r>
            <a:r>
              <a:rPr b="1" lang="en-GB" sz="1600"/>
              <a:t>transparency</a:t>
            </a:r>
            <a:r>
              <a:rPr lang="en-GB" sz="1600"/>
              <a:t> of and promoting the contribution of the public to decision-making processes</a:t>
            </a:r>
            <a:endParaRPr/>
          </a:p>
          <a:p>
            <a:pPr indent="-342900" lvl="1" marL="1085850" rtl="0" algn="l">
              <a:spcBef>
                <a:spcPts val="320"/>
              </a:spcBef>
              <a:spcAft>
                <a:spcPts val="0"/>
              </a:spcAft>
              <a:buClr>
                <a:schemeClr val="dk1"/>
              </a:buClr>
              <a:buSzPts val="1600"/>
              <a:buFont typeface="Arial"/>
              <a:buChar char="•"/>
            </a:pPr>
            <a:r>
              <a:rPr lang="en-GB" sz="1600"/>
              <a:t>Ensuring that the public has effective </a:t>
            </a:r>
            <a:r>
              <a:rPr b="1" lang="en-GB" sz="1600"/>
              <a:t>access to information</a:t>
            </a:r>
            <a:r>
              <a:rPr lang="en-GB" sz="1600"/>
              <a:t>…</a:t>
            </a:r>
            <a:endParaRPr/>
          </a:p>
          <a:p>
            <a:pPr indent="-342900" lvl="1" marL="1085850" rtl="0" algn="l">
              <a:spcBef>
                <a:spcPts val="320"/>
              </a:spcBef>
              <a:spcAft>
                <a:spcPts val="0"/>
              </a:spcAft>
              <a:buClr>
                <a:schemeClr val="dk1"/>
              </a:buClr>
              <a:buSzPts val="1600"/>
              <a:buFont typeface="Arial"/>
              <a:buChar char="•"/>
            </a:pPr>
            <a:r>
              <a:rPr lang="en-GB" sz="1600"/>
              <a:t>Undertaking </a:t>
            </a:r>
            <a:r>
              <a:rPr b="1" lang="en-GB" sz="1600"/>
              <a:t>public information activities</a:t>
            </a:r>
            <a:r>
              <a:rPr lang="en-GB" sz="1600"/>
              <a:t>…</a:t>
            </a:r>
            <a:endParaRPr/>
          </a:p>
          <a:p>
            <a:pPr indent="-342900" lvl="1" marL="1085850" rtl="0" algn="l">
              <a:spcBef>
                <a:spcPts val="320"/>
              </a:spcBef>
              <a:spcAft>
                <a:spcPts val="0"/>
              </a:spcAft>
              <a:buClr>
                <a:schemeClr val="dk1"/>
              </a:buClr>
              <a:buSzPts val="1600"/>
              <a:buFont typeface="Arial"/>
              <a:buChar char="•"/>
            </a:pPr>
            <a:r>
              <a:rPr lang="en-GB" sz="1600"/>
              <a:t>Respecting, promoting and protecting the </a:t>
            </a:r>
            <a:r>
              <a:rPr b="1" lang="en-GB" sz="1600"/>
              <a:t>freedom to seek, receive, publish and disseminate information </a:t>
            </a:r>
            <a:r>
              <a:rPr lang="en-GB" sz="1600"/>
              <a:t>concerning corruption…</a:t>
            </a:r>
            <a:endParaRPr/>
          </a:p>
          <a:p>
            <a:pPr indent="-241300" lvl="1" marL="1085850" rtl="0" algn="l">
              <a:spcBef>
                <a:spcPts val="320"/>
              </a:spcBef>
              <a:spcAft>
                <a:spcPts val="0"/>
              </a:spcAft>
              <a:buClr>
                <a:schemeClr val="dk1"/>
              </a:buClr>
              <a:buSzPts val="1600"/>
              <a:buFont typeface="Arial"/>
              <a:buNone/>
            </a:pPr>
            <a:r>
              <a:t/>
            </a:r>
            <a:endParaRPr sz="1600"/>
          </a:p>
        </p:txBody>
      </p:sp>
      <p:sp>
        <p:nvSpPr>
          <p:cNvPr id="122" name="Google Shape;122;p16"/>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TRANSPARENCY PROVISIONS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5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5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5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Effect filter="fade" transition="in">
                                      <p:cBhvr>
                                        <p:cTn dur="500"/>
                                        <p:tgtEl>
                                          <p:spTgt spid="1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Effect filter="fade" transition="in">
                                      <p:cBhvr>
                                        <p:cTn dur="500"/>
                                        <p:tgtEl>
                                          <p:spTgt spid="1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6" st="6"/>
                                            </p:txEl>
                                          </p:spTgt>
                                        </p:tgtEl>
                                        <p:attrNameLst>
                                          <p:attrName>style.visibility</p:attrName>
                                        </p:attrNameLst>
                                      </p:cBhvr>
                                      <p:to>
                                        <p:strVal val="visible"/>
                                      </p:to>
                                    </p:set>
                                    <p:animEffect filter="fade" transition="in">
                                      <p:cBhvr>
                                        <p:cTn dur="500"/>
                                        <p:tgtEl>
                                          <p:spTgt spid="1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7" st="7"/>
                                            </p:txEl>
                                          </p:spTgt>
                                        </p:tgtEl>
                                        <p:attrNameLst>
                                          <p:attrName>style.visibility</p:attrName>
                                        </p:attrNameLst>
                                      </p:cBhvr>
                                      <p:to>
                                        <p:strVal val="visible"/>
                                      </p:to>
                                    </p:set>
                                    <p:animEffect filter="fade" transition="in">
                                      <p:cBhvr>
                                        <p:cTn dur="500"/>
                                        <p:tgtEl>
                                          <p:spTgt spid="12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7"/>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ACCESS TO INFORMATION</a:t>
            </a:r>
            <a:endParaRPr/>
          </a:p>
        </p:txBody>
      </p:sp>
      <p:sp>
        <p:nvSpPr>
          <p:cNvPr id="128" name="Google Shape;128;p17"/>
          <p:cNvSpPr txBox="1"/>
          <p:nvPr>
            <p:ph idx="4" type="body"/>
          </p:nvPr>
        </p:nvSpPr>
        <p:spPr>
          <a:xfrm>
            <a:off x="540000" y="2133600"/>
            <a:ext cx="6480272" cy="302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C44"/>
              </a:buClr>
              <a:buSzPts val="1900"/>
              <a:buFont typeface="Arial"/>
              <a:buNone/>
            </a:pPr>
            <a:r>
              <a:t/>
            </a:r>
            <a:endParaRPr/>
          </a:p>
          <a:p>
            <a:pPr indent="-342900" lvl="0" marL="342900" rtl="0" algn="l">
              <a:spcBef>
                <a:spcPts val="380"/>
              </a:spcBef>
              <a:spcAft>
                <a:spcPts val="0"/>
              </a:spcAft>
              <a:buClr>
                <a:srgbClr val="002C44"/>
              </a:buClr>
              <a:buSzPts val="1900"/>
              <a:buFont typeface="Noto Sans Symbols"/>
              <a:buChar char="⮚"/>
            </a:pPr>
            <a:r>
              <a:rPr lang="en-GB"/>
              <a:t>Seeking a resolution reminding States Parties that access to information is essential for corruption prevention and calling on them to adopt and implement comprehensive access to information legislation. (Statement para 2)</a:t>
            </a:r>
            <a:endParaRPr/>
          </a:p>
          <a:p>
            <a:pPr indent="-222250" lvl="0" marL="342900" rtl="0" algn="l">
              <a:spcBef>
                <a:spcPts val="380"/>
              </a:spcBef>
              <a:spcAft>
                <a:spcPts val="0"/>
              </a:spcAft>
              <a:buClr>
                <a:srgbClr val="002C44"/>
              </a:buClr>
              <a:buSzPts val="1900"/>
              <a:buFont typeface="Noto Sans Symbols"/>
              <a:buNone/>
            </a:pPr>
            <a:r>
              <a:t/>
            </a:r>
            <a:endParaRPr/>
          </a:p>
          <a:p>
            <a:pPr indent="-342900" lvl="0" marL="342900" rtl="0" algn="l">
              <a:spcBef>
                <a:spcPts val="380"/>
              </a:spcBef>
              <a:spcAft>
                <a:spcPts val="0"/>
              </a:spcAft>
              <a:buClr>
                <a:srgbClr val="002C44"/>
              </a:buClr>
              <a:buSzPts val="1900"/>
              <a:buFont typeface="Noto Sans Symbols"/>
              <a:buChar char="⮚"/>
            </a:pPr>
            <a:r>
              <a:rPr lang="en-GB"/>
              <a:t>The Working Group on Prevention should include this topic in its Work Plan</a:t>
            </a:r>
            <a:endParaRPr/>
          </a:p>
          <a:p>
            <a:pPr indent="-222250" lvl="0" marL="342900" rtl="0" algn="l">
              <a:spcBef>
                <a:spcPts val="380"/>
              </a:spcBef>
              <a:spcAft>
                <a:spcPts val="0"/>
              </a:spcAft>
              <a:buClr>
                <a:srgbClr val="002C44"/>
              </a:buClr>
              <a:buSzPts val="1900"/>
              <a:buFont typeface="Noto Sans Symbols"/>
              <a:buNone/>
            </a:pPr>
            <a:r>
              <a:t/>
            </a:r>
            <a:endParaRPr/>
          </a:p>
          <a:p>
            <a:pPr indent="-342900" lvl="0" marL="342900" rtl="0" algn="l">
              <a:spcBef>
                <a:spcPts val="380"/>
              </a:spcBef>
              <a:spcAft>
                <a:spcPts val="0"/>
              </a:spcAft>
              <a:buClr>
                <a:srgbClr val="002C44"/>
              </a:buClr>
              <a:buSzPts val="1900"/>
              <a:buFont typeface="Noto Sans Symbols"/>
              <a:buChar char="⮚"/>
            </a:pPr>
            <a:r>
              <a:rPr lang="en-GB"/>
              <a:t>The questionnaire for the second cycle should ask if they have comprehensive &amp; functioning access to information laws</a:t>
            </a:r>
            <a:endParaRPr/>
          </a:p>
        </p:txBody>
      </p:sp>
      <p:sp>
        <p:nvSpPr>
          <p:cNvPr id="129" name="Google Shape;129;p17"/>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UNCAC COALITION PROPOSALS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8"/>
          <p:cNvSpPr txBox="1"/>
          <p:nvPr>
            <p:ph idx="3" type="body"/>
          </p:nvPr>
        </p:nvSpPr>
        <p:spPr>
          <a:xfrm>
            <a:off x="540000" y="1651000"/>
            <a:ext cx="4921000" cy="355599"/>
          </a:xfrm>
          <a:prstGeom prst="rect">
            <a:avLst/>
          </a:prstGeom>
          <a:noFill/>
          <a:ln>
            <a:noFill/>
          </a:ln>
        </p:spPr>
        <p:txBody>
          <a:bodyPr anchorCtr="0" anchor="t" bIns="0" lIns="0" spcFirstLastPara="1" rIns="0" wrap="square" tIns="0">
            <a:noAutofit/>
          </a:bodyPr>
          <a:lstStyle/>
          <a:p>
            <a:pPr indent="-180000" lvl="0" marL="180000" rtl="0" algn="l">
              <a:spcBef>
                <a:spcPts val="0"/>
              </a:spcBef>
              <a:spcAft>
                <a:spcPts val="0"/>
              </a:spcAft>
              <a:buClr>
                <a:srgbClr val="00ABE2"/>
              </a:buClr>
              <a:buSzPts val="1900"/>
              <a:buFont typeface="Arial"/>
              <a:buNone/>
            </a:pPr>
            <a:r>
              <a:rPr b="1" lang="en-GB"/>
              <a:t>TRANSPARENT COMPANY OWNERSHIP</a:t>
            </a:r>
            <a:endParaRPr/>
          </a:p>
        </p:txBody>
      </p:sp>
      <p:sp>
        <p:nvSpPr>
          <p:cNvPr id="135" name="Google Shape;135;p18"/>
          <p:cNvSpPr txBox="1"/>
          <p:nvPr>
            <p:ph idx="4" type="body"/>
          </p:nvPr>
        </p:nvSpPr>
        <p:spPr>
          <a:xfrm>
            <a:off x="540000" y="2133600"/>
            <a:ext cx="4921000" cy="302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C44"/>
              </a:buClr>
              <a:buSzPts val="1900"/>
              <a:buFont typeface="Arial"/>
              <a:buNone/>
            </a:pPr>
            <a:r>
              <a:t/>
            </a:r>
            <a:endParaRPr/>
          </a:p>
          <a:p>
            <a:pPr indent="-222250" lvl="0" marL="342900" rtl="0" algn="l">
              <a:spcBef>
                <a:spcPts val="380"/>
              </a:spcBef>
              <a:spcAft>
                <a:spcPts val="0"/>
              </a:spcAft>
              <a:buClr>
                <a:srgbClr val="002C44"/>
              </a:buClr>
              <a:buSzPts val="1900"/>
              <a:buFont typeface="Noto Sans Symbols"/>
              <a:buNone/>
            </a:pPr>
            <a:r>
              <a:t/>
            </a:r>
            <a:endParaRPr/>
          </a:p>
          <a:p>
            <a:pPr indent="-342900" lvl="0" marL="342900" rtl="0" algn="l">
              <a:spcBef>
                <a:spcPts val="380"/>
              </a:spcBef>
              <a:spcAft>
                <a:spcPts val="0"/>
              </a:spcAft>
              <a:buClr>
                <a:srgbClr val="002C44"/>
              </a:buClr>
              <a:buSzPts val="1900"/>
              <a:buFont typeface="Noto Sans Symbols"/>
              <a:buChar char="⮚"/>
            </a:pPr>
            <a:r>
              <a:rPr lang="en-GB"/>
              <a:t>Seeking a resolution calling for collection of beneficial ownership information through national-level public registers of companies and trusts maintained with updated current information….</a:t>
            </a:r>
            <a:endParaRPr/>
          </a:p>
        </p:txBody>
      </p:sp>
      <p:sp>
        <p:nvSpPr>
          <p:cNvPr id="136" name="Google Shape;136;p18"/>
          <p:cNvSpPr txBox="1"/>
          <p:nvPr>
            <p:ph type="title"/>
          </p:nvPr>
        </p:nvSpPr>
        <p:spPr>
          <a:xfrm>
            <a:off x="540000" y="571500"/>
            <a:ext cx="6337300" cy="79533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ABE2"/>
              </a:buClr>
              <a:buSzPts val="3200"/>
              <a:buFont typeface="Arial Narrow"/>
              <a:buNone/>
            </a:pPr>
            <a:r>
              <a:rPr lang="en-GB"/>
              <a:t>UNCAC COALITON PROPOSALS</a:t>
            </a:r>
            <a:endParaRPr/>
          </a:p>
        </p:txBody>
      </p:sp>
      <p:pic>
        <p:nvPicPr>
          <p:cNvPr descr="https://blog.transparency.org/wp-content/uploads/2013/01/russiandolls.jpg" id="137" name="Google Shape;137;p18"/>
          <p:cNvPicPr preferRelativeResize="0"/>
          <p:nvPr/>
        </p:nvPicPr>
        <p:blipFill rotWithShape="1">
          <a:blip r:embed="rId3">
            <a:alphaModFix/>
          </a:blip>
          <a:srcRect b="0" l="0" r="0" t="0"/>
          <a:stretch/>
        </p:blipFill>
        <p:spPr>
          <a:xfrm>
            <a:off x="5724128" y="2805911"/>
            <a:ext cx="28575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5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NEXALA">
      <a:dk1>
        <a:srgbClr val="002C44"/>
      </a:dk1>
      <a:lt1>
        <a:srgbClr val="FFFFFE"/>
      </a:lt1>
      <a:dk2>
        <a:srgbClr val="002C44"/>
      </a:dk2>
      <a:lt2>
        <a:srgbClr val="DDDEDD"/>
      </a:lt2>
      <a:accent1>
        <a:srgbClr val="141313"/>
      </a:accent1>
      <a:accent2>
        <a:srgbClr val="313231"/>
      </a:accent2>
      <a:accent3>
        <a:srgbClr val="505150"/>
      </a:accent3>
      <a:accent4>
        <a:srgbClr val="6D6E6D"/>
      </a:accent4>
      <a:accent5>
        <a:srgbClr val="8D8E8D"/>
      </a:accent5>
      <a:accent6>
        <a:srgbClr val="B2B3B2"/>
      </a:accent6>
      <a:hlink>
        <a:srgbClr val="29ABE2"/>
      </a:hlink>
      <a:folHlink>
        <a:srgbClr val="002C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presentation-template-2014">
  <a:themeElements>
    <a:clrScheme name="Transparency International">
      <a:dk1>
        <a:srgbClr val="000000"/>
      </a:dk1>
      <a:lt1>
        <a:srgbClr val="FFFFFF"/>
      </a:lt1>
      <a:dk2>
        <a:srgbClr val="0B0D11"/>
      </a:dk2>
      <a:lt2>
        <a:srgbClr val="DDDEDD"/>
      </a:lt2>
      <a:accent1>
        <a:srgbClr val="BFBFBF"/>
      </a:accent1>
      <a:accent2>
        <a:srgbClr val="595959"/>
      </a:accent2>
      <a:accent3>
        <a:srgbClr val="4F7689"/>
      </a:accent3>
      <a:accent4>
        <a:srgbClr val="60BCDF"/>
      </a:accent4>
      <a:accent5>
        <a:srgbClr val="009FEE"/>
      </a:accent5>
      <a:accent6>
        <a:srgbClr val="0076B1"/>
      </a:accent6>
      <a:hlink>
        <a:srgbClr val="009FEE"/>
      </a:hlink>
      <a:folHlink>
        <a:srgbClr val="009F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