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5" r:id="rId5"/>
    <p:sldMasterId id="214748365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9144000"/>
  <p:notesSz cx="6858000" cy="9144000"/>
  <p:embeddedFontLst>
    <p:embeddedFont>
      <p:font typeface="Arial Narrow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CA76F32-4C7B-4880-9474-C9B006C4478F}">
  <a:tblStyle styleId="{1CA76F32-4C7B-4880-9474-C9B006C4478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20" orient="horz"/>
        <p:guide pos="541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ArialNarrow-boldItalic.fntdata"/><Relationship Id="rId27" Type="http://schemas.openxmlformats.org/officeDocument/2006/relationships/font" Target="fonts/ArialNarrow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Photo: Flickr, USDA by Lance Cheung.</a:t>
            </a:r>
            <a:endParaRPr/>
          </a:p>
        </p:txBody>
      </p:sp>
      <p:sp>
        <p:nvSpPr>
          <p:cNvPr id="148" name="Google Shape;148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cross-cutting issues: right to information, protection of whistleblowers, codes of conduct, integrity of the judiciary, fair business sector </a:t>
            </a:r>
            <a:endParaRPr/>
          </a:p>
        </p:txBody>
      </p:sp>
      <p:sp>
        <p:nvSpPr>
          <p:cNvPr id="79" name="Google Shape;79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cross-cutting issues: right to information, protection of whistleblowers, codes of conduct, integrity of the judiciary, fair business sector </a:t>
            </a:r>
            <a:endParaRPr/>
          </a:p>
        </p:txBody>
      </p:sp>
      <p:sp>
        <p:nvSpPr>
          <p:cNvPr id="86" name="Google Shape;86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>
  <p:cSld name="2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3581400"/>
            <a:ext cx="7543800" cy="1384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  <a:defRPr b="1" i="0" sz="480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85800" y="5130000"/>
            <a:ext cx="7543800" cy="32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0" i="0" sz="230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685800" y="5791200"/>
            <a:ext cx="754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b="0" i="0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b="0" i="0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b="0" i="0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ti-A3logo.png"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41022" y="547533"/>
            <a:ext cx="2493378" cy="595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2"/>
          <p:cNvCxnSpPr/>
          <p:nvPr/>
        </p:nvCxnSpPr>
        <p:spPr>
          <a:xfrm>
            <a:off x="685800" y="5007842"/>
            <a:ext cx="7620000" cy="15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2"/>
          <p:cNvCxnSpPr/>
          <p:nvPr/>
        </p:nvCxnSpPr>
        <p:spPr>
          <a:xfrm>
            <a:off x="685800" y="5637212"/>
            <a:ext cx="7620000" cy="15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-A3logo.png"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2911" y="2998633"/>
            <a:ext cx="2493378" cy="59546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2743200" y="4394200"/>
            <a:ext cx="34163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www.transparency.org</a:t>
            </a:r>
            <a:endParaRPr sz="23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2260600" y="4965700"/>
            <a:ext cx="438150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facebook.com/transparencyinternational</a:t>
            </a:r>
            <a:endParaRPr b="0" i="0" sz="15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twitter.com/anticorruption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blog.transparency.org </a:t>
            </a:r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2197100" y="5816600"/>
            <a:ext cx="4508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© 2013 Transparency International. All rights reserved.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685800" y="2705101"/>
            <a:ext cx="7543800" cy="1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  <a:defRPr b="1" i="0" sz="480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685800" y="4839642"/>
            <a:ext cx="7543800" cy="646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869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0" i="0" sz="230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685800" y="5791200"/>
            <a:ext cx="754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b="0" i="0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b="0" i="0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b="0" i="0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ti-A3logo.png"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41022" y="547533"/>
            <a:ext cx="2493378" cy="595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4"/>
          <p:cNvCxnSpPr/>
          <p:nvPr/>
        </p:nvCxnSpPr>
        <p:spPr>
          <a:xfrm>
            <a:off x="685800" y="4724400"/>
            <a:ext cx="7620000" cy="15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4"/>
          <p:cNvCxnSpPr/>
          <p:nvPr/>
        </p:nvCxnSpPr>
        <p:spPr>
          <a:xfrm>
            <a:off x="685800" y="5637212"/>
            <a:ext cx="7620000" cy="1588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Picture with Caption">
  <p:cSld name="3_Picture with 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>
            <p:ph idx="2" type="pic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/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rgbClr val="85868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5868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38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ABE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380"/>
              </a:spcBef>
              <a:spcAft>
                <a:spcPts val="0"/>
              </a:spcAft>
              <a:buClr>
                <a:srgbClr val="002C4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2C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44" name="Google Shape;44;p6"/>
          <p:cNvCxnSpPr/>
          <p:nvPr/>
        </p:nvCxnSpPr>
        <p:spPr>
          <a:xfrm>
            <a:off x="540000" y="608012"/>
            <a:ext cx="5436000" cy="1588"/>
          </a:xfrm>
          <a:prstGeom prst="straightConnector1">
            <a:avLst/>
          </a:prstGeom>
          <a:noFill/>
          <a:ln cap="flat" cmpd="sng" w="25400">
            <a:solidFill>
              <a:srgbClr val="00ABE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6"/>
          <p:cNvCxnSpPr/>
          <p:nvPr/>
        </p:nvCxnSpPr>
        <p:spPr>
          <a:xfrm>
            <a:off x="540000" y="1331912"/>
            <a:ext cx="5436000" cy="1588"/>
          </a:xfrm>
          <a:prstGeom prst="straightConnector1">
            <a:avLst/>
          </a:prstGeom>
          <a:noFill/>
          <a:ln cap="flat" cmpd="sng" w="25400">
            <a:solidFill>
              <a:srgbClr val="00ABE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>
            <p:ph idx="2" type="pic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rgbClr val="85868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5868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50" name="Google Shape;50;p7"/>
          <p:cNvCxnSpPr/>
          <p:nvPr/>
        </p:nvCxnSpPr>
        <p:spPr>
          <a:xfrm>
            <a:off x="540000" y="608012"/>
            <a:ext cx="5436000" cy="1588"/>
          </a:xfrm>
          <a:prstGeom prst="straightConnector1">
            <a:avLst/>
          </a:prstGeom>
          <a:noFill/>
          <a:ln cap="flat" cmpd="sng" w="25400">
            <a:solidFill>
              <a:srgbClr val="00ABE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7"/>
          <p:cNvCxnSpPr/>
          <p:nvPr/>
        </p:nvCxnSpPr>
        <p:spPr>
          <a:xfrm>
            <a:off x="540000" y="1331912"/>
            <a:ext cx="5436000" cy="1588"/>
          </a:xfrm>
          <a:prstGeom prst="straightConnector1">
            <a:avLst/>
          </a:prstGeom>
          <a:noFill/>
          <a:ln cap="flat" cmpd="sng" w="25400">
            <a:solidFill>
              <a:srgbClr val="00ABE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Picture with Caption">
  <p:cSld name="4_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" type="body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/>
          <a:lstStyle>
            <a:lvl1pPr indent="-349250" lvl="0" marL="457200" marR="0" rtl="0" algn="l">
              <a:spcBef>
                <a:spcPts val="38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2C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00ABE2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56" name="Google Shape;56;p8"/>
          <p:cNvCxnSpPr/>
          <p:nvPr/>
        </p:nvCxnSpPr>
        <p:spPr>
          <a:xfrm>
            <a:off x="540000" y="608012"/>
            <a:ext cx="5436000" cy="1588"/>
          </a:xfrm>
          <a:prstGeom prst="straightConnector1">
            <a:avLst/>
          </a:prstGeom>
          <a:noFill/>
          <a:ln cap="flat" cmpd="sng" w="25400">
            <a:solidFill>
              <a:srgbClr val="00ABE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8"/>
          <p:cNvCxnSpPr/>
          <p:nvPr/>
        </p:nvCxnSpPr>
        <p:spPr>
          <a:xfrm>
            <a:off x="540000" y="1331912"/>
            <a:ext cx="5436000" cy="1588"/>
          </a:xfrm>
          <a:prstGeom prst="straightConnector1">
            <a:avLst/>
          </a:prstGeom>
          <a:noFill/>
          <a:ln cap="flat" cmpd="sng" w="25400">
            <a:solidFill>
              <a:srgbClr val="00ABE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Picture with Caption">
  <p:cSld name="5_Picture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ABE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61" name="Google Shape;61;p9"/>
          <p:cNvCxnSpPr/>
          <p:nvPr/>
        </p:nvCxnSpPr>
        <p:spPr>
          <a:xfrm>
            <a:off x="540000" y="608012"/>
            <a:ext cx="5436000" cy="1588"/>
          </a:xfrm>
          <a:prstGeom prst="straightConnector1">
            <a:avLst/>
          </a:prstGeom>
          <a:noFill/>
          <a:ln cap="flat" cmpd="sng" w="25400">
            <a:solidFill>
              <a:srgbClr val="00ABE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9"/>
          <p:cNvCxnSpPr/>
          <p:nvPr/>
        </p:nvCxnSpPr>
        <p:spPr>
          <a:xfrm>
            <a:off x="540000" y="1331912"/>
            <a:ext cx="5436000" cy="1588"/>
          </a:xfrm>
          <a:prstGeom prst="straightConnector1">
            <a:avLst/>
          </a:prstGeom>
          <a:noFill/>
          <a:ln cap="flat" cmpd="sng" w="25400">
            <a:solidFill>
              <a:srgbClr val="00AB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/>
          <a:lstStyle>
            <a:lvl1pPr indent="-349250" lvl="0" marL="457200" marR="0" rtl="0" algn="l">
              <a:spcBef>
                <a:spcPts val="38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2C4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section-screen300dpi.jpg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oter-2.png" id="36" name="Google Shape;36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00800"/>
            <a:ext cx="9180000" cy="47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-symbol.png"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8600" y="0"/>
            <a:ext cx="1645810" cy="14751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hyperlink" Target="https://www.unodc.org/unodc/en/treaties/CAC/country-profile/index.ht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hyperlink" Target="https://www.unodc.org/unodc/en/treaties/CAC/country-profile/index.ht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uncaccoalition.org/resources/advocacy/developing-an-advocacy-plan-a-step-by-step-guide-transparency-international.pdf" TargetMode="External"/><Relationship Id="rId4" Type="http://schemas.openxmlformats.org/officeDocument/2006/relationships/hyperlink" Target="http://uncaccoalition.org/resources/advocacy/developing-an-advocacy-plan-a-step-by-step-guide-transparency-international.pdf" TargetMode="External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 txBox="1"/>
          <p:nvPr>
            <p:ph type="ctrTitle"/>
          </p:nvPr>
        </p:nvSpPr>
        <p:spPr>
          <a:xfrm>
            <a:off x="683568" y="2839318"/>
            <a:ext cx="7848872" cy="1960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GB" sz="4400"/>
              <a:t>CONDUCTING ADVOCACY AROUND THE </a:t>
            </a:r>
            <a:br>
              <a:rPr lang="en-GB" sz="4400"/>
            </a:br>
            <a:r>
              <a:rPr lang="en-GB" sz="4400"/>
              <a:t>UNCAC REVIEW PROCESS</a:t>
            </a:r>
            <a:endParaRPr/>
          </a:p>
        </p:txBody>
      </p:sp>
      <p:sp>
        <p:nvSpPr>
          <p:cNvPr id="70" name="Google Shape;70;p10"/>
          <p:cNvSpPr txBox="1"/>
          <p:nvPr>
            <p:ph idx="1" type="subTitle"/>
          </p:nvPr>
        </p:nvSpPr>
        <p:spPr>
          <a:xfrm>
            <a:off x="685800" y="5155400"/>
            <a:ext cx="7543800" cy="32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 sz="2800"/>
              <a:t>GILLIAN DELL – TRANSPARENCY INTERNATIONAL</a:t>
            </a:r>
            <a:endParaRPr/>
          </a:p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683568" y="5775920"/>
            <a:ext cx="754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2000"/>
              <a:t>Addis Ababa, Ethiopia, 11 April 2019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2000"/>
              <a:t>Email: gdell@transparency.org</a:t>
            </a:r>
            <a:endParaRPr/>
          </a:p>
        </p:txBody>
      </p:sp>
      <p:cxnSp>
        <p:nvCxnSpPr>
          <p:cNvPr id="72" name="Google Shape;72;p10"/>
          <p:cNvCxnSpPr/>
          <p:nvPr/>
        </p:nvCxnSpPr>
        <p:spPr>
          <a:xfrm>
            <a:off x="683568" y="5013176"/>
            <a:ext cx="784887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10"/>
          <p:cNvCxnSpPr/>
          <p:nvPr/>
        </p:nvCxnSpPr>
        <p:spPr>
          <a:xfrm>
            <a:off x="683568" y="5635848"/>
            <a:ext cx="784887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ti-A3logo" id="74" name="Google Shape;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620688"/>
            <a:ext cx="2592288" cy="61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592430"/>
            <a:ext cx="2376264" cy="728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en-GB"/>
              <a:t>RISK ANALYSIS</a:t>
            </a:r>
            <a:endParaRPr/>
          </a:p>
        </p:txBody>
      </p:sp>
      <p:graphicFrame>
        <p:nvGraphicFramePr>
          <p:cNvPr id="136" name="Google Shape;136;p19"/>
          <p:cNvGraphicFramePr/>
          <p:nvPr/>
        </p:nvGraphicFramePr>
        <p:xfrm>
          <a:off x="539750" y="2133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{1CA76F32-4C7B-4880-9474-C9B006C4478F}</a:tableStyleId>
              </a:tblPr>
              <a:tblGrid>
                <a:gridCol w="1728000"/>
                <a:gridCol w="1872200"/>
                <a:gridCol w="2177900"/>
                <a:gridCol w="1926025"/>
              </a:tblGrid>
              <a:tr h="702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Risk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Likely impact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Likelihood</a:t>
                      </a:r>
                      <a:r>
                        <a:rPr lang="en-GB" sz="1800"/>
                        <a:t> of occurring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Mitigating actions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06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06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93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3" type="body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0" marL="18000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None/>
            </a:pPr>
            <a:r>
              <a:rPr b="1" lang="en-GB"/>
              <a:t>WHY GET INVOLVED?</a:t>
            </a:r>
            <a:endParaRPr/>
          </a:p>
        </p:txBody>
      </p:sp>
      <p:sp>
        <p:nvSpPr>
          <p:cNvPr id="142" name="Google Shape;142;p20"/>
          <p:cNvSpPr txBox="1"/>
          <p:nvPr>
            <p:ph idx="4" type="body"/>
          </p:nvPr>
        </p:nvSpPr>
        <p:spPr>
          <a:xfrm>
            <a:off x="539552" y="2276872"/>
            <a:ext cx="7416376" cy="2735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2C44"/>
              </a:buClr>
              <a:buSzPts val="2600"/>
              <a:buFont typeface="Noto Sans Symbols"/>
              <a:buChar char="⮚"/>
            </a:pP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Build public awareness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of UNCAC obligations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520"/>
              </a:spcBef>
              <a:spcAft>
                <a:spcPts val="0"/>
              </a:spcAft>
              <a:buClr>
                <a:srgbClr val="002C44"/>
              </a:buClr>
              <a:buSzPts val="2600"/>
              <a:buFont typeface="Noto Sans Symbols"/>
              <a:buChar char="⮚"/>
            </a:pP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Communicate expectations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about performance</a:t>
            </a:r>
            <a:endParaRPr/>
          </a:p>
          <a:p>
            <a:pPr indent="-457200" lvl="0" marL="457200" rtl="0" algn="l">
              <a:spcBef>
                <a:spcPts val="520"/>
              </a:spcBef>
              <a:spcAft>
                <a:spcPts val="0"/>
              </a:spcAft>
              <a:buClr>
                <a:srgbClr val="002C44"/>
              </a:buClr>
              <a:buSzPts val="2600"/>
              <a:buFont typeface="Noto Sans Symbols"/>
              <a:buChar char="⮚"/>
            </a:pP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Enhance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accuracy of assessment</a:t>
            </a:r>
            <a:endParaRPr/>
          </a:p>
          <a:p>
            <a:pPr indent="-457200" lvl="0" marL="457200" rtl="0" algn="l">
              <a:spcBef>
                <a:spcPts val="520"/>
              </a:spcBef>
              <a:spcAft>
                <a:spcPts val="0"/>
              </a:spcAft>
              <a:buClr>
                <a:srgbClr val="002C44"/>
              </a:buClr>
              <a:buSzPts val="2600"/>
              <a:buFont typeface="Noto Sans Symbols"/>
              <a:buChar char="⮚"/>
            </a:pP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Demonstrate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role of civil society in anti-corruption</a:t>
            </a:r>
            <a:endParaRPr/>
          </a:p>
          <a:p>
            <a:pPr indent="-457200" lvl="0" marL="457200" rtl="0" algn="l">
              <a:spcBef>
                <a:spcPts val="520"/>
              </a:spcBef>
              <a:spcAft>
                <a:spcPts val="0"/>
              </a:spcAft>
              <a:buClr>
                <a:srgbClr val="002C44"/>
              </a:buClr>
              <a:buSzPts val="2600"/>
              <a:buFont typeface="Noto Sans Symbols"/>
              <a:buChar char="⮚"/>
            </a:pP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Use official platform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 for outreach to</a:t>
            </a:r>
            <a:endParaRPr/>
          </a:p>
          <a:p>
            <a:pPr indent="-400050" lvl="1" marL="8763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Government</a:t>
            </a:r>
            <a:endParaRPr/>
          </a:p>
          <a:p>
            <a:pPr indent="-400050" lvl="1" marL="8763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National public</a:t>
            </a:r>
            <a:endParaRPr/>
          </a:p>
          <a:p>
            <a:pPr indent="-400050" lvl="1" marL="8763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International community</a:t>
            </a:r>
            <a:endParaRPr sz="2200"/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Clr>
                <a:srgbClr val="002C44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en-GB"/>
              <a:t>OBJECTIVES OF CSO</a:t>
            </a:r>
            <a:r>
              <a:rPr lang="en-GB" cap="none"/>
              <a:t>s IN THE REVIEW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idx="3" type="body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0" marL="18000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None/>
            </a:pPr>
            <a:r>
              <a:rPr b="1" lang="en-GB"/>
              <a:t>WHEN CAN CSOs GET INVOLVED?</a:t>
            </a:r>
            <a:endParaRPr/>
          </a:p>
        </p:txBody>
      </p:sp>
      <p:sp>
        <p:nvSpPr>
          <p:cNvPr id="151" name="Google Shape;151;p21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Calibri"/>
              <a:buNone/>
            </a:pPr>
            <a:br>
              <a:rPr b="1" lang="en-GB" sz="36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6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STAGES &amp; ENTRY POINTS </a:t>
            </a:r>
            <a:br>
              <a:rPr b="1" lang="en-GB" sz="36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492896"/>
            <a:ext cx="7190549" cy="3251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idx="3" type="body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0" marL="18000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None/>
            </a:pPr>
            <a:r>
              <a:rPr b="1" lang="en-GB"/>
              <a:t>WHEN CAN CSOs GET INVOLVED?</a:t>
            </a:r>
            <a:endParaRPr/>
          </a:p>
        </p:txBody>
      </p:sp>
      <p:sp>
        <p:nvSpPr>
          <p:cNvPr id="159" name="Google Shape;159;p22"/>
          <p:cNvSpPr txBox="1"/>
          <p:nvPr>
            <p:ph idx="4" type="body"/>
          </p:nvPr>
        </p:nvSpPr>
        <p:spPr>
          <a:xfrm>
            <a:off x="-108520" y="2204864"/>
            <a:ext cx="8784976" cy="28483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⮚"/>
            </a:pPr>
            <a:r>
              <a:rPr b="1"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Self-assessment</a:t>
            </a:r>
            <a:r>
              <a:rPr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(input and publish)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⮚"/>
            </a:pPr>
            <a:r>
              <a:rPr b="1"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Country visit </a:t>
            </a:r>
            <a:r>
              <a:rPr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 otherwise review team assessment and CSO input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⮚"/>
            </a:pPr>
            <a:r>
              <a:rPr b="1"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Publication</a:t>
            </a:r>
            <a:r>
              <a:rPr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 the review report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⮚"/>
            </a:pPr>
            <a:r>
              <a:rPr b="1"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Follow-up</a:t>
            </a:r>
            <a:r>
              <a:rPr lang="en-GB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to review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C44"/>
              </a:buClr>
              <a:buSzPts val="2400"/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108585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b="1" lang="en-GB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Transparency &amp; participation</a:t>
            </a:r>
            <a:r>
              <a:rPr lang="en-GB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All optional—but needed</a:t>
            </a:r>
            <a:endParaRPr/>
          </a:p>
        </p:txBody>
      </p:sp>
      <p:sp>
        <p:nvSpPr>
          <p:cNvPr id="160" name="Google Shape;160;p22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Calibri"/>
              <a:buNone/>
            </a:pPr>
            <a:br>
              <a:rPr b="1" lang="en-GB" sz="36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6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STAGES &amp; ENTRY POINTS </a:t>
            </a:r>
            <a:br>
              <a:rPr b="1" lang="en-GB" sz="36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3" type="body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0" marL="18000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None/>
            </a:pPr>
            <a:r>
              <a:rPr b="1" lang="en-GB"/>
              <a:t>WHAT SUBJECT MATTER?</a:t>
            </a:r>
            <a:endParaRPr/>
          </a:p>
        </p:txBody>
      </p:sp>
      <p:sp>
        <p:nvSpPr>
          <p:cNvPr id="167" name="Google Shape;167;p23"/>
          <p:cNvSpPr txBox="1"/>
          <p:nvPr>
            <p:ph idx="4" type="body"/>
          </p:nvPr>
        </p:nvSpPr>
        <p:spPr>
          <a:xfrm>
            <a:off x="540000" y="2348880"/>
            <a:ext cx="5472160" cy="280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C44"/>
              </a:buClr>
              <a:buSzPts val="2200"/>
              <a:buFont typeface="Noto Sans Symbols"/>
              <a:buChar char="⮚"/>
            </a:pPr>
            <a:r>
              <a:rPr b="1" lang="en-GB" sz="2200"/>
              <a:t>Process issues: Advocate &amp; monitor</a:t>
            </a:r>
            <a:endParaRPr sz="1400"/>
          </a:p>
          <a:p>
            <a:pPr indent="-285750" lvl="1" marL="10287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Transparency</a:t>
            </a:r>
            <a:endParaRPr/>
          </a:p>
          <a:p>
            <a:pPr indent="-285750" lvl="1" marL="10287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CSO participation</a:t>
            </a:r>
            <a:endParaRPr/>
          </a:p>
          <a:p>
            <a:pPr indent="-184150" lvl="1" marL="10287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rgbClr val="002C44"/>
              </a:buClr>
              <a:buSzPts val="2200"/>
              <a:buFont typeface="Noto Sans Symbols"/>
              <a:buChar char="⮚"/>
            </a:pPr>
            <a:r>
              <a:rPr b="1" lang="en-GB" sz="2200"/>
              <a:t>Content issues: Monitor &amp; advocate</a:t>
            </a:r>
            <a:endParaRPr sz="1400"/>
          </a:p>
          <a:p>
            <a:pPr indent="-285750" lvl="1" marL="10287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Access to information</a:t>
            </a:r>
            <a:endParaRPr/>
          </a:p>
          <a:p>
            <a:pPr indent="-285750" lvl="1" marL="10287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Implementation through laws and regulations</a:t>
            </a:r>
            <a:endParaRPr/>
          </a:p>
          <a:p>
            <a:pPr indent="-285750" lvl="1" marL="10287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Application and enforcement of laws and regulations, </a:t>
            </a:r>
            <a:r>
              <a:rPr b="1" lang="en-GB" sz="2000"/>
              <a:t>including data</a:t>
            </a:r>
            <a:endParaRPr/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Clr>
                <a:srgbClr val="002C44"/>
              </a:buClr>
              <a:buSzPts val="1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alibri"/>
              <a:buNone/>
            </a:pPr>
            <a:r>
              <a:rPr b="1" lang="en-GB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AREAS FOR NGO INVOLVEMENT </a:t>
            </a:r>
            <a:endParaRPr/>
          </a:p>
        </p:txBody>
      </p:sp>
      <p:pic>
        <p:nvPicPr>
          <p:cNvPr descr="https://blog.transparency.org/wp-content/uploads/2013/11/Flickr_Maria_Francesca_Avila_620.jpg"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0" r="19839" t="0"/>
          <a:stretch/>
        </p:blipFill>
        <p:spPr>
          <a:xfrm>
            <a:off x="6142024" y="2348880"/>
            <a:ext cx="2665140" cy="184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idx="3" type="body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0" marL="18000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None/>
            </a:pPr>
            <a:r>
              <a:rPr b="1" lang="en-GB"/>
              <a:t>WHAT TYPE OF INVOLVEMENT?</a:t>
            </a:r>
            <a:endParaRPr/>
          </a:p>
        </p:txBody>
      </p:sp>
      <p:sp>
        <p:nvSpPr>
          <p:cNvPr id="176" name="Google Shape;176;p24"/>
          <p:cNvSpPr txBox="1"/>
          <p:nvPr>
            <p:ph idx="4" type="body"/>
          </p:nvPr>
        </p:nvSpPr>
        <p:spPr>
          <a:xfrm>
            <a:off x="540000" y="2133600"/>
            <a:ext cx="5184128" cy="3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1" marL="876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Advocate transparent &amp; inclusive process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 – and monitor process</a:t>
            </a:r>
            <a:endParaRPr/>
          </a:p>
          <a:p>
            <a:pPr indent="-400050" lvl="2" marL="12763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Public information—need to know focal point &amp; timetable</a:t>
            </a:r>
            <a:endParaRPr/>
          </a:p>
          <a:p>
            <a:pPr indent="-400050" lvl="2" marL="12763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Consultation</a:t>
            </a:r>
            <a:endParaRPr/>
          </a:p>
          <a:p>
            <a:pPr indent="-400050" lvl="2" marL="12763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Prompt publication of reports</a:t>
            </a:r>
            <a:endParaRPr/>
          </a:p>
          <a:p>
            <a:pPr indent="-400050" lvl="1" marL="8763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Prepare inputs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to the self-assessment and review team</a:t>
            </a:r>
            <a:endParaRPr/>
          </a:p>
          <a:p>
            <a:pPr indent="-400050" lvl="1" marL="8763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Comment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 on process and results</a:t>
            </a:r>
            <a:endParaRPr/>
          </a:p>
          <a:p>
            <a:pPr indent="-400050" lvl="1" marL="8763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Contribute to &amp; comment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follow-up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2C44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77" name="Google Shape;177;p24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en-GB"/>
              <a:t>CSO MONITORING &amp; ADVOCACY</a:t>
            </a:r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2348880"/>
            <a:ext cx="2240531" cy="318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4139952" y="1715296"/>
            <a:ext cx="5004048" cy="4658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None/>
            </a:pPr>
            <a:r>
              <a:rPr b="1" lang="en-GB" sz="1800">
                <a:solidFill>
                  <a:srgbClr val="92D050"/>
                </a:solidFill>
              </a:rPr>
              <a:t>Full 1</a:t>
            </a:r>
            <a:r>
              <a:rPr b="1" baseline="30000" lang="en-GB" sz="1800">
                <a:solidFill>
                  <a:srgbClr val="92D050"/>
                </a:solidFill>
              </a:rPr>
              <a:t>st</a:t>
            </a:r>
            <a:r>
              <a:rPr b="1" lang="en-GB" sz="1800">
                <a:solidFill>
                  <a:srgbClr val="92D050"/>
                </a:solidFill>
              </a:rPr>
              <a:t> cycle reports published by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323200"/>
              </a:buClr>
              <a:buSzPts val="1800"/>
              <a:buNone/>
            </a:pPr>
            <a:r>
              <a:rPr b="1" lang="en-GB" sz="1800">
                <a:solidFill>
                  <a:srgbClr val="323200"/>
                </a:solidFill>
              </a:rPr>
              <a:t>Botswana, Burundi, Cameroon, CAR, Côte d’Ivoire, Ethiopia, Kenya, Lesotho, Madagascar, Malawi, Namibia, Niger, Nigeria, Rwanda, South Africa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rgbClr val="858685"/>
              </a:buClr>
              <a:buSzPts val="1600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22B1FE"/>
              </a:buClr>
              <a:buSzPts val="1800"/>
              <a:buNone/>
            </a:pPr>
            <a:r>
              <a:rPr b="1" lang="en-GB" sz="1800">
                <a:solidFill>
                  <a:srgbClr val="22B1FE"/>
                </a:solidFill>
              </a:rPr>
              <a:t>Not published yet by</a:t>
            </a:r>
            <a:br>
              <a:rPr b="1" lang="en-GB" sz="1600">
                <a:solidFill>
                  <a:srgbClr val="22B1FE"/>
                </a:solidFill>
              </a:rPr>
            </a:br>
            <a:r>
              <a:rPr b="1" lang="en-GB" sz="1800">
                <a:solidFill>
                  <a:srgbClr val="323200"/>
                </a:solidFill>
              </a:rPr>
              <a:t>Angola, Benin, Côte d’Ivoire, Djibouti, Gabon, Ghana, Liberia, Mali, Mauritania, Mauritius, Mozambique, Senegal, Seychelles, Togo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rgbClr val="858685"/>
              </a:buClr>
              <a:buSzPts val="1600"/>
              <a:buNone/>
            </a:pPr>
            <a:r>
              <a:t/>
            </a:r>
            <a:endParaRPr b="1" sz="1600">
              <a:solidFill>
                <a:srgbClr val="22B1FE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22B1FE"/>
              </a:buClr>
              <a:buSzPts val="1800"/>
              <a:buNone/>
            </a:pPr>
            <a:r>
              <a:rPr b="1" lang="en-GB" sz="1800">
                <a:solidFill>
                  <a:srgbClr val="22B1FE"/>
                </a:solidFill>
              </a:rPr>
              <a:t>Not ready with executive summary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323200"/>
              </a:buClr>
              <a:buSzPts val="1800"/>
              <a:buNone/>
            </a:pPr>
            <a:r>
              <a:rPr b="1" lang="en-GB" sz="1800">
                <a:solidFill>
                  <a:srgbClr val="323200"/>
                </a:solidFill>
              </a:rPr>
              <a:t>Chad, Comoros, Congo Brazzaville, Democratic Republic of Congo, Equ. Guinea, South Sudan, Sudan</a:t>
            </a:r>
            <a:endParaRPr b="1" sz="1800">
              <a:solidFill>
                <a:srgbClr val="323200"/>
              </a:solidFill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rgbClr val="858685"/>
              </a:buClr>
              <a:buSzPts val="1600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85" name="Google Shape;185;p25"/>
          <p:cNvSpPr txBox="1"/>
          <p:nvPr>
            <p:ph idx="3" type="body"/>
          </p:nvPr>
        </p:nvSpPr>
        <p:spPr>
          <a:xfrm>
            <a:off x="242783" y="1715296"/>
            <a:ext cx="3897169" cy="1569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0" marL="18000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92D050"/>
                </a:solidFill>
              </a:rPr>
              <a:t>Self-assessments published by</a:t>
            </a:r>
            <a:endParaRPr/>
          </a:p>
          <a:p>
            <a:pPr indent="-180000" lvl="0" marL="180000" rtl="0" algn="l">
              <a:spcBef>
                <a:spcPts val="36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92D050"/>
                </a:solidFill>
              </a:rPr>
              <a:t> </a:t>
            </a:r>
            <a:r>
              <a:rPr b="1" lang="en-GB" sz="1800">
                <a:solidFill>
                  <a:schemeClr val="accent1"/>
                </a:solidFill>
              </a:rPr>
              <a:t>Botswana, Nigeria, Rwanda,</a:t>
            </a:r>
            <a:endParaRPr/>
          </a:p>
          <a:p>
            <a:pPr indent="-180000" lvl="0" marL="1800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</a:rPr>
              <a:t>Tanzania</a:t>
            </a:r>
            <a:endParaRPr/>
          </a:p>
        </p:txBody>
      </p:sp>
      <p:sp>
        <p:nvSpPr>
          <p:cNvPr id="186" name="Google Shape;186;p25"/>
          <p:cNvSpPr txBox="1"/>
          <p:nvPr>
            <p:ph idx="4" type="body"/>
          </p:nvPr>
        </p:nvSpPr>
        <p:spPr>
          <a:xfrm>
            <a:off x="468290" y="3140968"/>
            <a:ext cx="3240360" cy="3960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C44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Clr>
                <a:srgbClr val="22B1FE"/>
              </a:buClr>
              <a:buSzPts val="1900"/>
              <a:buFont typeface="Arial"/>
              <a:buNone/>
            </a:pPr>
            <a:r>
              <a:rPr b="1" lang="en-GB">
                <a:solidFill>
                  <a:srgbClr val="22B1FE"/>
                </a:solidFill>
              </a:rPr>
              <a:t>Not published by</a:t>
            </a:r>
            <a:endParaRPr b="1">
              <a:solidFill>
                <a:srgbClr val="22B1FE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3232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323200"/>
                </a:solidFill>
              </a:rPr>
              <a:t>Benin, Comoros, Congo Brazzaville, Côte d’Ivoire, Democratic Republic of Congo. Gabon, Ghana, Liberia, Malawi, Mali, Niger, Senegal, South Sudan, Togo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rgbClr val="002C44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22B1FE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rgbClr val="002C44"/>
              </a:buClr>
              <a:buSzPts val="3600"/>
              <a:buFont typeface="Arial"/>
              <a:buNone/>
            </a:pPr>
            <a:r>
              <a:t/>
            </a:r>
            <a:endParaRPr sz="3600"/>
          </a:p>
        </p:txBody>
      </p:sp>
      <p:sp>
        <p:nvSpPr>
          <p:cNvPr id="187" name="Google Shape;187;p25"/>
          <p:cNvSpPr txBox="1"/>
          <p:nvPr>
            <p:ph type="title"/>
          </p:nvPr>
        </p:nvSpPr>
        <p:spPr>
          <a:xfrm>
            <a:off x="540000" y="571500"/>
            <a:ext cx="6768304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2880"/>
              <a:buFont typeface="Arial Narrow"/>
              <a:buNone/>
            </a:pPr>
            <a:r>
              <a:rPr lang="en-GB" sz="2880"/>
              <a:t>PUBLICATION OF DOCUMENTS – 1</a:t>
            </a:r>
            <a:r>
              <a:rPr baseline="30000" lang="en-GB" sz="2880"/>
              <a:t>ST</a:t>
            </a:r>
            <a:r>
              <a:rPr lang="en-GB" sz="2880"/>
              <a:t> CYCLE</a:t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323528" y="1331953"/>
            <a:ext cx="8001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https://www.unodc.org/unodc/en/treaties/CAC/country-profile/index.html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4115916" y="2199951"/>
            <a:ext cx="5004048" cy="4658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None/>
            </a:pPr>
            <a:r>
              <a:rPr b="1" lang="en-GB" sz="1800">
                <a:solidFill>
                  <a:srgbClr val="92D050"/>
                </a:solidFill>
              </a:rPr>
              <a:t>Full 2</a:t>
            </a:r>
            <a:r>
              <a:rPr b="1" baseline="30000" lang="en-GB" sz="1800">
                <a:solidFill>
                  <a:srgbClr val="92D050"/>
                </a:solidFill>
              </a:rPr>
              <a:t>nd</a:t>
            </a:r>
            <a:r>
              <a:rPr b="1" lang="en-GB" sz="1800">
                <a:solidFill>
                  <a:srgbClr val="92D050"/>
                </a:solidFill>
              </a:rPr>
              <a:t>  cycle reports published by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323200"/>
              </a:buClr>
              <a:buSzPts val="1800"/>
              <a:buNone/>
            </a:pPr>
            <a:r>
              <a:rPr b="1" lang="en-GB" sz="1800">
                <a:solidFill>
                  <a:srgbClr val="323200"/>
                </a:solidFill>
              </a:rPr>
              <a:t>Mozambique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858685"/>
              </a:buClr>
              <a:buSzPts val="1800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22B1FE"/>
              </a:buClr>
              <a:buSzPts val="1800"/>
              <a:buNone/>
            </a:pPr>
            <a:r>
              <a:rPr b="1" lang="en-GB" sz="1800">
                <a:solidFill>
                  <a:srgbClr val="22B1FE"/>
                </a:solidFill>
              </a:rPr>
              <a:t>Not published yet by</a:t>
            </a:r>
            <a:br>
              <a:rPr b="1" lang="en-GB" sz="1800">
                <a:solidFill>
                  <a:srgbClr val="22B1FE"/>
                </a:solidFill>
              </a:rPr>
            </a:br>
            <a:r>
              <a:rPr b="1" lang="en-GB" sz="1800">
                <a:solidFill>
                  <a:srgbClr val="323200"/>
                </a:solidFill>
              </a:rPr>
              <a:t>Mauritius, Senegal </a:t>
            </a:r>
            <a:r>
              <a:rPr lang="en-GB" sz="1800">
                <a:solidFill>
                  <a:srgbClr val="323200"/>
                </a:solidFill>
              </a:rPr>
              <a:t>(executive summaries published)</a:t>
            </a:r>
            <a:endParaRPr sz="1800">
              <a:solidFill>
                <a:srgbClr val="3232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858685"/>
              </a:buClr>
              <a:buSzPts val="1800"/>
              <a:buNone/>
            </a:pPr>
            <a:r>
              <a:t/>
            </a:r>
            <a:endParaRPr b="1" sz="1800">
              <a:solidFill>
                <a:srgbClr val="22B1FE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22B1FE"/>
              </a:buClr>
              <a:buSzPts val="1800"/>
              <a:buNone/>
            </a:pPr>
            <a:r>
              <a:rPr b="1" lang="en-GB" sz="1800">
                <a:solidFill>
                  <a:srgbClr val="22B1FE"/>
                </a:solidFill>
              </a:rPr>
              <a:t>Not ready with executive summary </a:t>
            </a:r>
            <a:endParaRPr b="1" sz="1800">
              <a:solidFill>
                <a:srgbClr val="22B1FE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323200"/>
              </a:buClr>
              <a:buSzPts val="1800"/>
              <a:buNone/>
            </a:pPr>
            <a:r>
              <a:rPr b="1" lang="en-GB" sz="1800">
                <a:solidFill>
                  <a:srgbClr val="323200"/>
                </a:solidFill>
              </a:rPr>
              <a:t>All other African countries</a:t>
            </a:r>
            <a:endParaRPr b="1" sz="1800">
              <a:solidFill>
                <a:srgbClr val="3232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858685"/>
              </a:buClr>
              <a:buSzPts val="1800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95" name="Google Shape;195;p26"/>
          <p:cNvSpPr txBox="1"/>
          <p:nvPr>
            <p:ph idx="3" type="body"/>
          </p:nvPr>
        </p:nvSpPr>
        <p:spPr>
          <a:xfrm>
            <a:off x="323528" y="2187546"/>
            <a:ext cx="3897169" cy="756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0" marL="180000" rtl="0" algn="l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92D050"/>
                </a:solidFill>
              </a:rPr>
              <a:t>Self-assessments published by</a:t>
            </a:r>
            <a:endParaRPr/>
          </a:p>
          <a:p>
            <a:pPr indent="-180000" lvl="0" marL="180000" rtl="0" algn="l">
              <a:spcBef>
                <a:spcPts val="36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92D050"/>
                </a:solidFill>
              </a:rPr>
              <a:t> </a:t>
            </a:r>
            <a:r>
              <a:rPr b="1" lang="en-GB" sz="1800">
                <a:solidFill>
                  <a:srgbClr val="323200"/>
                </a:solidFill>
              </a:rPr>
              <a:t>Nigeria</a:t>
            </a:r>
            <a:endParaRPr b="1" sz="1800">
              <a:solidFill>
                <a:srgbClr val="323200"/>
              </a:solidFill>
            </a:endParaRPr>
          </a:p>
          <a:p>
            <a:pPr indent="-180000" lvl="0" marL="180000" rtl="0" algn="l">
              <a:spcBef>
                <a:spcPts val="360"/>
              </a:spcBef>
              <a:spcAft>
                <a:spcPts val="0"/>
              </a:spcAft>
              <a:buClr>
                <a:srgbClr val="00ABE2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96" name="Google Shape;196;p26"/>
          <p:cNvSpPr txBox="1"/>
          <p:nvPr>
            <p:ph idx="4" type="body"/>
          </p:nvPr>
        </p:nvSpPr>
        <p:spPr>
          <a:xfrm>
            <a:off x="339562" y="2788537"/>
            <a:ext cx="3240360" cy="1239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C44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Clr>
                <a:srgbClr val="002C44"/>
              </a:buClr>
              <a:buSzPts val="1900"/>
              <a:buFont typeface="Arial"/>
              <a:buNone/>
            </a:pPr>
            <a:r>
              <a:t/>
            </a:r>
            <a:endParaRPr b="1">
              <a:solidFill>
                <a:srgbClr val="22B1FE"/>
              </a:solidFill>
            </a:endParaRPr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Clr>
                <a:srgbClr val="002C44"/>
              </a:buClr>
              <a:buSzPts val="1900"/>
              <a:buFont typeface="Arial"/>
              <a:buNone/>
            </a:pPr>
            <a:r>
              <a:t/>
            </a:r>
            <a:endParaRPr b="1">
              <a:solidFill>
                <a:srgbClr val="22B1FE"/>
              </a:solidFill>
            </a:endParaRPr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Clr>
                <a:srgbClr val="002C44"/>
              </a:buClr>
              <a:buSzPts val="1900"/>
              <a:buFont typeface="Arial"/>
              <a:buNone/>
            </a:pPr>
            <a:r>
              <a:t/>
            </a:r>
            <a:endParaRPr b="1">
              <a:solidFill>
                <a:srgbClr val="22B1FE"/>
              </a:solidFill>
            </a:endParaRPr>
          </a:p>
          <a:p>
            <a:pPr indent="0" lvl="0" marL="0" rtl="0" algn="l">
              <a:spcBef>
                <a:spcPts val="380"/>
              </a:spcBef>
              <a:spcAft>
                <a:spcPts val="0"/>
              </a:spcAft>
              <a:buClr>
                <a:srgbClr val="22B1FE"/>
              </a:buClr>
              <a:buSzPts val="1900"/>
              <a:buFont typeface="Arial"/>
              <a:buNone/>
            </a:pPr>
            <a:r>
              <a:rPr b="1" lang="en-GB">
                <a:solidFill>
                  <a:srgbClr val="22B1FE"/>
                </a:solidFill>
              </a:rPr>
              <a:t>Not published by</a:t>
            </a:r>
            <a:endParaRPr b="1">
              <a:solidFill>
                <a:srgbClr val="22B1FE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3232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323200"/>
                </a:solidFill>
              </a:rPr>
              <a:t>All other</a:t>
            </a:r>
            <a:endParaRPr b="1" sz="1800">
              <a:solidFill>
                <a:srgbClr val="22B1FE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2C44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97" name="Google Shape;197;p26"/>
          <p:cNvSpPr txBox="1"/>
          <p:nvPr>
            <p:ph type="title"/>
          </p:nvPr>
        </p:nvSpPr>
        <p:spPr>
          <a:xfrm>
            <a:off x="540000" y="571500"/>
            <a:ext cx="6696296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2880"/>
              <a:buFont typeface="Arial Narrow"/>
              <a:buNone/>
            </a:pPr>
            <a:r>
              <a:rPr lang="en-GB" sz="2880"/>
              <a:t>PUBLICATION OF DOCUMENTS – 2</a:t>
            </a:r>
            <a:r>
              <a:rPr baseline="30000" lang="en-GB" sz="2880"/>
              <a:t>ND</a:t>
            </a:r>
            <a:r>
              <a:rPr lang="en-GB" sz="2880"/>
              <a:t> CYCLE</a:t>
            </a:r>
            <a:endParaRPr/>
          </a:p>
        </p:txBody>
      </p:sp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>
            <a:off x="323528" y="1331953"/>
            <a:ext cx="80016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https://www.unodc.org/unodc/en/treaties/CAC/country-profile/index.html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idx="4" type="body"/>
          </p:nvPr>
        </p:nvSpPr>
        <p:spPr>
          <a:xfrm>
            <a:off x="540000" y="2133600"/>
            <a:ext cx="6912320" cy="3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C44"/>
              </a:buClr>
              <a:buSzPts val="7200"/>
              <a:buFont typeface="Arial"/>
              <a:buNone/>
            </a:pPr>
            <a:r>
              <a:rPr lang="en-GB" sz="7200"/>
              <a:t>		What’s your 				experience?</a:t>
            </a:r>
            <a:endParaRPr/>
          </a:p>
        </p:txBody>
      </p:sp>
      <p:sp>
        <p:nvSpPr>
          <p:cNvPr id="205" name="Google Shape;205;p27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en-GB"/>
              <a:t>DISCUSSION</a:t>
            </a:r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251520" y="4221088"/>
            <a:ext cx="8640960" cy="199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www.transparency.org</a:t>
            </a:r>
            <a:endParaRPr b="1" sz="2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20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1" lang="en-GB" sz="15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facebook.com/transparencyinternational</a:t>
            </a:r>
            <a:endParaRPr b="1" sz="15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1" lang="en-GB" sz="15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twitter.com/anticorruption</a:t>
            </a:r>
            <a:endParaRPr/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1" lang="en-GB" sz="15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blog.transparency.org</a:t>
            </a:r>
            <a:endParaRPr b="1" sz="15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1488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© 2019 Transparency International. All rights reserved.</a:t>
            </a:r>
            <a:endParaRPr/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ti-A3logo" id="213" name="Google Shape;2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648" y="3097978"/>
            <a:ext cx="2592288" cy="61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683568" y="3212976"/>
            <a:ext cx="791229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rPr>
              <a:t>WHY IS THE UNCAC REVIEW USEFUL FOR ME?</a:t>
            </a:r>
            <a:endParaRPr b="1" sz="3200" cap="none">
              <a:solidFill>
                <a:srgbClr val="00ABE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>
            <a:off x="683568" y="3212976"/>
            <a:ext cx="710438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 cap="none">
                <a:solidFill>
                  <a:srgbClr val="00ABE2"/>
                </a:solidFill>
                <a:latin typeface="Arial Narrow"/>
                <a:ea typeface="Arial Narrow"/>
                <a:cs typeface="Arial Narrow"/>
                <a:sym typeface="Arial Narrow"/>
              </a:rPr>
              <a:t>OK, BUT HOW TO PUT IT INTO PRACTICE?</a:t>
            </a:r>
            <a:endParaRPr b="1" sz="3200" cap="none">
              <a:solidFill>
                <a:srgbClr val="00ABE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169" y="6381328"/>
            <a:ext cx="1485091" cy="4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idx="4" type="body"/>
          </p:nvPr>
        </p:nvSpPr>
        <p:spPr>
          <a:xfrm>
            <a:off x="755576" y="1700808"/>
            <a:ext cx="6336704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⮚"/>
            </a:pPr>
            <a:r>
              <a:rPr b="1" lang="en-GB" sz="2200">
                <a:solidFill>
                  <a:schemeClr val="accent1"/>
                </a:solidFill>
              </a:rPr>
              <a:t>Identify overall aim (or goal)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⮚"/>
            </a:pPr>
            <a:r>
              <a:rPr b="1" lang="en-GB" sz="2200">
                <a:solidFill>
                  <a:schemeClr val="accent1"/>
                </a:solidFill>
              </a:rPr>
              <a:t>Identify key change objectives (or issues/targets)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⮚"/>
            </a:pPr>
            <a:r>
              <a:rPr b="1" lang="en-GB" sz="2200">
                <a:solidFill>
                  <a:schemeClr val="accent1"/>
                </a:solidFill>
              </a:rPr>
              <a:t>Identify key actors in decision-making processes and other stakeholders (or target audiences)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⮚"/>
            </a:pPr>
            <a:r>
              <a:rPr b="1" lang="en-GB" sz="2200">
                <a:solidFill>
                  <a:schemeClr val="accent1"/>
                </a:solidFill>
              </a:rPr>
              <a:t>Develop key messages (by audience)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⮚"/>
            </a:pPr>
            <a:r>
              <a:rPr b="1" lang="en-GB" sz="2200">
                <a:solidFill>
                  <a:schemeClr val="accent1"/>
                </a:solidFill>
              </a:rPr>
              <a:t>Identify key advocacy opportunities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⮚"/>
            </a:pPr>
            <a:r>
              <a:rPr b="1" lang="en-GB" sz="2200">
                <a:solidFill>
                  <a:schemeClr val="accent1"/>
                </a:solidFill>
              </a:rPr>
              <a:t>Design advocacy activities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⮚"/>
            </a:pPr>
            <a:r>
              <a:rPr b="1" lang="en-GB" sz="2200">
                <a:solidFill>
                  <a:schemeClr val="accent1"/>
                </a:solidFill>
              </a:rPr>
              <a:t>Risks &amp; assumptions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⮚"/>
            </a:pPr>
            <a:r>
              <a:rPr b="1" lang="en-GB" sz="2200">
                <a:solidFill>
                  <a:schemeClr val="accent1"/>
                </a:solidFill>
              </a:rPr>
              <a:t>Human and financial resources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⮚"/>
            </a:pPr>
            <a:r>
              <a:rPr b="1" lang="en-GB" sz="2200">
                <a:solidFill>
                  <a:schemeClr val="accent1"/>
                </a:solidFill>
              </a:rPr>
              <a:t>Monitoring &amp; evaluation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002C44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540000" y="571500"/>
            <a:ext cx="6984328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en-GB"/>
              <a:t>ADVOCACY PLANNING</a:t>
            </a: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556792"/>
            <a:ext cx="7344816" cy="4816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>
            <p:ph type="title"/>
          </p:nvPr>
        </p:nvSpPr>
        <p:spPr>
          <a:xfrm>
            <a:off x="540000" y="571500"/>
            <a:ext cx="6984328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en-GB"/>
              <a:t>ADVOCACY PLANNING CYCLE</a:t>
            </a:r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idx="4" type="body"/>
          </p:nvPr>
        </p:nvSpPr>
        <p:spPr>
          <a:xfrm>
            <a:off x="1043608" y="1772816"/>
            <a:ext cx="4417392" cy="3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C44"/>
              </a:buClr>
              <a:buSzPts val="3200"/>
              <a:buFont typeface="Noto Sans Symbols"/>
              <a:buChar char="▪"/>
            </a:pP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Picking a winning issue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2C44"/>
              </a:buClr>
              <a:buSzPts val="3200"/>
              <a:buFont typeface="Noto Sans Symbols"/>
              <a:buChar char="▪"/>
            </a:pP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Problem tree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2C44"/>
              </a:buClr>
              <a:buSzPts val="3200"/>
              <a:buFont typeface="Noto Sans Symbols"/>
              <a:buChar char="▪"/>
            </a:pP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Solution tree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2C44"/>
              </a:buClr>
              <a:buSzPts val="3200"/>
              <a:buFont typeface="Noto Sans Symbols"/>
              <a:buChar char="▪"/>
            </a:pP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Stakeholder analysis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2C44"/>
              </a:buClr>
              <a:buSzPts val="3200"/>
              <a:buFont typeface="Noto Sans Symbols"/>
              <a:buChar char="▪"/>
            </a:pP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Risk analysis</a:t>
            </a:r>
            <a:endParaRPr/>
          </a:p>
        </p:txBody>
      </p:sp>
      <p:sp>
        <p:nvSpPr>
          <p:cNvPr id="109" name="Google Shape;109;p15"/>
          <p:cNvSpPr txBox="1"/>
          <p:nvPr>
            <p:ph type="title"/>
          </p:nvPr>
        </p:nvSpPr>
        <p:spPr>
          <a:xfrm>
            <a:off x="540000" y="571500"/>
            <a:ext cx="6984328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en-GB"/>
              <a:t>ADVOCACY PLANNING TOOLS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179512" y="5511959"/>
            <a:ext cx="820891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an anti-corruption advocacy plan - a step-by-step guide:</a:t>
            </a:r>
            <a:endParaRPr i="1" sz="14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http://uncaccoalition.org/resources/advocacy/developing-an-advocacy-plan-a-step-by-step-guide-transparency-international.pdf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7169" y="6373346"/>
            <a:ext cx="1485091" cy="4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548680"/>
            <a:ext cx="7056784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idx="3" type="body"/>
          </p:nvPr>
        </p:nvSpPr>
        <p:spPr>
          <a:xfrm>
            <a:off x="467544" y="1556792"/>
            <a:ext cx="4921000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0" marL="18000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None/>
            </a:pPr>
            <a:r>
              <a:rPr lang="en-GB"/>
              <a:t>WHO HAS INTEREST AND POWER?</a:t>
            </a:r>
            <a:endParaRPr/>
          </a:p>
        </p:txBody>
      </p:sp>
      <p:sp>
        <p:nvSpPr>
          <p:cNvPr id="122" name="Google Shape;122;p17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en-GB"/>
              <a:t>STAKEHOLDER ANALYSIS</a:t>
            </a:r>
            <a:endParaRPr/>
          </a:p>
        </p:txBody>
      </p:sp>
      <p:pic>
        <p:nvPicPr>
          <p:cNvPr descr="http://knowhownonprofit.org/organisation/strategy/directionsetting/stakeholdermatrix.jpg/image_preview" id="123" name="Google Shape;123;p17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5" y="2060848"/>
            <a:ext cx="5687113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3" type="body"/>
          </p:nvPr>
        </p:nvSpPr>
        <p:spPr>
          <a:xfrm>
            <a:off x="467544" y="1556792"/>
            <a:ext cx="4921000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000" lvl="0" marL="18000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1900"/>
              <a:buFont typeface="Arial"/>
              <a:buNone/>
            </a:pPr>
            <a:r>
              <a:rPr lang="en-GB"/>
              <a:t>WHO HAS INTEREST AND POWER?</a:t>
            </a:r>
            <a:endParaRPr/>
          </a:p>
        </p:txBody>
      </p:sp>
      <p:sp>
        <p:nvSpPr>
          <p:cNvPr id="129" name="Google Shape;129;p18"/>
          <p:cNvSpPr txBox="1"/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BE2"/>
              </a:buClr>
              <a:buSzPts val="3200"/>
              <a:buFont typeface="Arial Narrow"/>
              <a:buNone/>
            </a:pPr>
            <a:r>
              <a:rPr lang="en-GB"/>
              <a:t>STAKEHOLDER ANALYSIS</a:t>
            </a:r>
            <a:endParaRPr/>
          </a:p>
        </p:txBody>
      </p:sp>
      <p:pic>
        <p:nvPicPr>
          <p:cNvPr id="130" name="Google Shape;130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92" r="1893" t="0"/>
          <a:stretch/>
        </p:blipFill>
        <p:spPr>
          <a:xfrm>
            <a:off x="461963" y="1556792"/>
            <a:ext cx="8058150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-presentation-template-2014">
  <a:themeElements>
    <a:clrScheme name="Transparency International">
      <a:dk1>
        <a:srgbClr val="000000"/>
      </a:dk1>
      <a:lt1>
        <a:srgbClr val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