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5" r:id="rId2"/>
    <p:sldId id="272" r:id="rId3"/>
    <p:sldId id="273" r:id="rId4"/>
    <p:sldId id="274" r:id="rId5"/>
    <p:sldId id="275" r:id="rId6"/>
    <p:sldId id="278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8A"/>
    <a:srgbClr val="005EA4"/>
    <a:srgbClr val="0066CC"/>
    <a:srgbClr val="00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4659"/>
  </p:normalViewPr>
  <p:slideViewPr>
    <p:cSldViewPr snapToGrid="0">
      <p:cViewPr varScale="1">
        <p:scale>
          <a:sx n="110" d="100"/>
          <a:sy n="110" d="100"/>
        </p:scale>
        <p:origin x="1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4A8D3-319B-4194-9BBA-4D37A67420A8}" type="datetimeFigureOut">
              <a:rPr lang="en-US" smtClean="0"/>
              <a:t>10/6/21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37014-6D7B-44B3-8F45-72B577E3E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87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Success stories 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in the world</a:t>
            </a:r>
          </a:p>
          <a:p>
            <a:r>
              <a:rPr lang="en-US"/>
              <a:t>Early implementers/users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337014-6D7B-44B3-8F45-72B577E3E9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6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– targeting women intentionally – citizens warned of need to protect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337014-6D7B-44B3-8F45-72B577E3E9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21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5FE1-D3F1-4CB2-839F-C73E95B9CE19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2A41-C1F0-426A-853F-B33CE096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2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5FE1-D3F1-4CB2-839F-C73E95B9CE19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2A41-C1F0-426A-853F-B33CE096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4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5FE1-D3F1-4CB2-839F-C73E95B9CE19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2A41-C1F0-426A-853F-B33CE096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5FE1-D3F1-4CB2-839F-C73E95B9CE19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2A41-C1F0-426A-853F-B33CE096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3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5FE1-D3F1-4CB2-839F-C73E95B9CE19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2A41-C1F0-426A-853F-B33CE096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1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5FE1-D3F1-4CB2-839F-C73E95B9CE19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2A41-C1F0-426A-853F-B33CE096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0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5FE1-D3F1-4CB2-839F-C73E95B9CE19}" type="datetimeFigureOut">
              <a:rPr lang="en-US" smtClean="0"/>
              <a:t>10/6/21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2A41-C1F0-426A-853F-B33CE096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3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5FE1-D3F1-4CB2-839F-C73E95B9CE19}" type="datetimeFigureOut">
              <a:rPr lang="en-US" smtClean="0"/>
              <a:t>10/6/21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2A41-C1F0-426A-853F-B33CE096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5FE1-D3F1-4CB2-839F-C73E95B9CE19}" type="datetimeFigureOut">
              <a:rPr lang="en-US" smtClean="0"/>
              <a:t>10/6/21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2A41-C1F0-426A-853F-B33CE096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0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5FE1-D3F1-4CB2-839F-C73E95B9CE19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2A41-C1F0-426A-853F-B33CE096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5FE1-D3F1-4CB2-839F-C73E95B9CE19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2A41-C1F0-426A-853F-B33CE096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2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65FE1-D3F1-4CB2-839F-C73E95B9CE19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42A41-C1F0-426A-853F-B33CE096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7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6612FC0-197B-4B7A-B6F9-2110E26B473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1B198CE3-3BBC-4A54-A3F9-1B4FBECF5E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55054" y="-1591409"/>
            <a:ext cx="8952769" cy="8952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33" y="3009167"/>
            <a:ext cx="9144000" cy="226841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bg1"/>
                </a:solidFill>
                <a:latin typeface="+mn-lt"/>
              </a:rPr>
              <a:t>Defending the Right to Information:</a:t>
            </a:r>
            <a:br>
              <a:rPr lang="en-US" i="1" dirty="0">
                <a:solidFill>
                  <a:schemeClr val="bg1"/>
                </a:solidFill>
                <a:latin typeface="+mn-lt"/>
              </a:rPr>
            </a:br>
            <a:r>
              <a:rPr lang="en-US" sz="4800" i="1" dirty="0">
                <a:solidFill>
                  <a:schemeClr val="bg1"/>
                </a:solidFill>
                <a:latin typeface="+mn-lt"/>
              </a:rPr>
              <a:t>The Sri Lankan Experience</a:t>
            </a:r>
            <a:endParaRPr lang="en-US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CCCC87-B4EE-400E-96C0-EEDD344CF9E0}"/>
              </a:ext>
            </a:extLst>
          </p:cNvPr>
          <p:cNvSpPr/>
          <p:nvPr/>
        </p:nvSpPr>
        <p:spPr>
          <a:xfrm>
            <a:off x="1046285" y="4477117"/>
            <a:ext cx="7148146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18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C90E9A3-36FD-47F0-A789-5301DDED01CE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62808F9-9FBE-417A-A389-8719BA3377C3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19C12E39-616A-44FA-BB7D-4DBCFB0C8C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016262" y="283919"/>
              <a:ext cx="1863464" cy="542099"/>
            </a:xfrm>
            <a:prstGeom prst="rect">
              <a:avLst/>
            </a:prstGeom>
          </p:spPr>
        </p:pic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26AF7A24-F2C0-4853-BF91-4599C011D205}"/>
                </a:ext>
              </a:extLst>
            </p:cNvPr>
            <p:cNvSpPr txBox="1">
              <a:spLocks/>
            </p:cNvSpPr>
            <p:nvPr/>
          </p:nvSpPr>
          <p:spPr>
            <a:xfrm>
              <a:off x="448408" y="385335"/>
              <a:ext cx="7130562" cy="48662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3200" b="1" dirty="0">
                <a:solidFill>
                  <a:schemeClr val="bg1"/>
                </a:solidFill>
                <a:latin typeface="Helvetica Inserat LT Std" panose="020B080603070205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48F12C1-8417-45A5-88CD-7520144E0DAE}"/>
                </a:ext>
              </a:extLst>
            </p:cNvPr>
            <p:cNvSpPr/>
            <p:nvPr/>
          </p:nvSpPr>
          <p:spPr>
            <a:xfrm>
              <a:off x="0" y="968204"/>
              <a:ext cx="9144000" cy="749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A34D5A57-C5FF-4E1A-8358-AC630226DBA6}"/>
              </a:ext>
            </a:extLst>
          </p:cNvPr>
          <p:cNvSpPr/>
          <p:nvPr/>
        </p:nvSpPr>
        <p:spPr>
          <a:xfrm>
            <a:off x="264910" y="2401899"/>
            <a:ext cx="8645264" cy="2754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B615757-FB38-4A61-9AA1-4D47ADA983A2}"/>
              </a:ext>
            </a:extLst>
          </p:cNvPr>
          <p:cNvSpPr txBox="1">
            <a:spLocks/>
          </p:cNvSpPr>
          <p:nvPr/>
        </p:nvSpPr>
        <p:spPr>
          <a:xfrm>
            <a:off x="184134" y="123725"/>
            <a:ext cx="7130562" cy="486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solidFill>
                <a:schemeClr val="bg1"/>
              </a:solidFill>
              <a:latin typeface="Helvetica Inserat LT Std" panose="020B080603070205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68A54F-616A-49CF-9DA4-5FB0BE03A1E6}"/>
              </a:ext>
            </a:extLst>
          </p:cNvPr>
          <p:cNvSpPr txBox="1"/>
          <p:nvPr/>
        </p:nvSpPr>
        <p:spPr>
          <a:xfrm>
            <a:off x="304800" y="123725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to Enactment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94F5738-5D99-48EF-9D64-F450BBCED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910" y="1995265"/>
            <a:ext cx="8645264" cy="506088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b="1" dirty="0"/>
          </a:p>
          <a:p>
            <a:pPr marL="457200" lvl="1" indent="0">
              <a:buNone/>
            </a:pPr>
            <a:endParaRPr lang="en-US" sz="2000" b="1" dirty="0"/>
          </a:p>
          <a:p>
            <a:pPr lvl="1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Sensitising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citizens, journalists</a:t>
            </a:r>
          </a:p>
          <a:p>
            <a:pPr lvl="1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Legislative brief to all MPs</a:t>
            </a:r>
          </a:p>
          <a:p>
            <a:pPr lvl="1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Submissions before the drafting committee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marL="457200" lvl="1" indent="0">
              <a:buNone/>
            </a:pPr>
            <a:endParaRPr lang="en-US" sz="2000" b="1" dirty="0"/>
          </a:p>
          <a:p>
            <a:pPr marL="457200" lvl="1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6464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C90E9A3-36FD-47F0-A789-5301DDED01CE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62808F9-9FBE-417A-A389-8719BA3377C3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19C12E39-616A-44FA-BB7D-4DBCFB0C8C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016262" y="283919"/>
              <a:ext cx="1863464" cy="542099"/>
            </a:xfrm>
            <a:prstGeom prst="rect">
              <a:avLst/>
            </a:prstGeom>
          </p:spPr>
        </p:pic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26AF7A24-F2C0-4853-BF91-4599C011D205}"/>
                </a:ext>
              </a:extLst>
            </p:cNvPr>
            <p:cNvSpPr txBox="1">
              <a:spLocks/>
            </p:cNvSpPr>
            <p:nvPr/>
          </p:nvSpPr>
          <p:spPr>
            <a:xfrm>
              <a:off x="448408" y="385335"/>
              <a:ext cx="7130562" cy="48662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3200" b="1" dirty="0">
                <a:solidFill>
                  <a:schemeClr val="bg1"/>
                </a:solidFill>
                <a:latin typeface="Helvetica Inserat LT Std" panose="020B080603070205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48F12C1-8417-45A5-88CD-7520144E0DAE}"/>
                </a:ext>
              </a:extLst>
            </p:cNvPr>
            <p:cNvSpPr/>
            <p:nvPr/>
          </p:nvSpPr>
          <p:spPr>
            <a:xfrm>
              <a:off x="0" y="968204"/>
              <a:ext cx="9144000" cy="749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A34D5A57-C5FF-4E1A-8358-AC630226DBA6}"/>
              </a:ext>
            </a:extLst>
          </p:cNvPr>
          <p:cNvSpPr/>
          <p:nvPr/>
        </p:nvSpPr>
        <p:spPr>
          <a:xfrm>
            <a:off x="150837" y="1503679"/>
            <a:ext cx="8840763" cy="48267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463DA3D-C125-4EEC-90D9-2964569D2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0261"/>
            <a:ext cx="8645264" cy="506088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Part of the RTI Advisory Task Force of the Line Ministry – influence key decisions</a:t>
            </a:r>
          </a:p>
          <a:p>
            <a:pPr lvl="1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Supporting the law in Court – to oppose detraction</a:t>
            </a:r>
          </a:p>
          <a:p>
            <a:pPr lvl="1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Press release on Commission Appointments</a:t>
            </a:r>
          </a:p>
          <a:p>
            <a:pPr lvl="1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Launching trilingual website, with draft RTI form – simplifying the process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B615757-FB38-4A61-9AA1-4D47ADA983A2}"/>
              </a:ext>
            </a:extLst>
          </p:cNvPr>
          <p:cNvSpPr txBox="1">
            <a:spLocks/>
          </p:cNvSpPr>
          <p:nvPr/>
        </p:nvSpPr>
        <p:spPr>
          <a:xfrm>
            <a:off x="184134" y="261224"/>
            <a:ext cx="7130562" cy="486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Enactment</a:t>
            </a:r>
          </a:p>
        </p:txBody>
      </p:sp>
    </p:spTree>
    <p:extLst>
      <p:ext uri="{BB962C8B-B14F-4D97-AF65-F5344CB8AC3E}">
        <p14:creationId xmlns:p14="http://schemas.microsoft.com/office/powerpoint/2010/main" val="107166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C90E9A3-36FD-47F0-A789-5301DDED01CE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62808F9-9FBE-417A-A389-8719BA3377C3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19C12E39-616A-44FA-BB7D-4DBCFB0C8C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016262" y="283919"/>
              <a:ext cx="1863464" cy="542099"/>
            </a:xfrm>
            <a:prstGeom prst="rect">
              <a:avLst/>
            </a:prstGeom>
          </p:spPr>
        </p:pic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26AF7A24-F2C0-4853-BF91-4599C011D205}"/>
                </a:ext>
              </a:extLst>
            </p:cNvPr>
            <p:cNvSpPr txBox="1">
              <a:spLocks/>
            </p:cNvSpPr>
            <p:nvPr/>
          </p:nvSpPr>
          <p:spPr>
            <a:xfrm>
              <a:off x="448408" y="385335"/>
              <a:ext cx="7130562" cy="48662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3200" b="1" dirty="0">
                <a:solidFill>
                  <a:schemeClr val="bg1"/>
                </a:solidFill>
                <a:latin typeface="Helvetica Inserat LT Std" panose="020B080603070205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48F12C1-8417-45A5-88CD-7520144E0DAE}"/>
                </a:ext>
              </a:extLst>
            </p:cNvPr>
            <p:cNvSpPr/>
            <p:nvPr/>
          </p:nvSpPr>
          <p:spPr>
            <a:xfrm>
              <a:off x="0" y="968204"/>
              <a:ext cx="9144000" cy="749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A34D5A57-C5FF-4E1A-8358-AC630226DBA6}"/>
              </a:ext>
            </a:extLst>
          </p:cNvPr>
          <p:cNvSpPr/>
          <p:nvPr/>
        </p:nvSpPr>
        <p:spPr>
          <a:xfrm>
            <a:off x="142354" y="1327243"/>
            <a:ext cx="8862646" cy="5247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B615757-FB38-4A61-9AA1-4D47ADA983A2}"/>
              </a:ext>
            </a:extLst>
          </p:cNvPr>
          <p:cNvSpPr txBox="1">
            <a:spLocks/>
          </p:cNvSpPr>
          <p:nvPr/>
        </p:nvSpPr>
        <p:spPr>
          <a:xfrm>
            <a:off x="264274" y="469883"/>
            <a:ext cx="7130562" cy="486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9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Enactment</a:t>
            </a:r>
          </a:p>
          <a:p>
            <a:endParaRPr lang="en-US" sz="3200" b="1" dirty="0">
              <a:solidFill>
                <a:schemeClr val="bg1"/>
              </a:solidFill>
              <a:latin typeface="Helvetica Inserat LT Std" panose="020B080603070205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4F77F61-377E-44CF-8040-39563D832489}"/>
              </a:ext>
            </a:extLst>
          </p:cNvPr>
          <p:cNvSpPr txBox="1">
            <a:spLocks/>
          </p:cNvSpPr>
          <p:nvPr/>
        </p:nvSpPr>
        <p:spPr>
          <a:xfrm>
            <a:off x="139000" y="1341847"/>
            <a:ext cx="8645264" cy="5060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Publicising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the use of RTI – consistent use</a:t>
            </a:r>
          </a:p>
          <a:p>
            <a:pPr lvl="1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Widespread awareness-raising </a:t>
            </a:r>
          </a:p>
          <a:p>
            <a:pPr lvl="1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Request facilitation, commission appearances</a:t>
            </a:r>
          </a:p>
          <a:p>
            <a:pPr lvl="1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Watchdog – when other laws conflict with RTI </a:t>
            </a:r>
          </a:p>
          <a:p>
            <a:pPr marL="457200" lvl="1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Action when there is a threat to RTI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73686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C90E9A3-36FD-47F0-A789-5301DDED01CE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62808F9-9FBE-417A-A389-8719BA3377C3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19C12E39-616A-44FA-BB7D-4DBCFB0C8C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016262" y="283919"/>
              <a:ext cx="1863464" cy="542099"/>
            </a:xfrm>
            <a:prstGeom prst="rect">
              <a:avLst/>
            </a:prstGeom>
          </p:spPr>
        </p:pic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26AF7A24-F2C0-4853-BF91-4599C011D205}"/>
                </a:ext>
              </a:extLst>
            </p:cNvPr>
            <p:cNvSpPr txBox="1">
              <a:spLocks/>
            </p:cNvSpPr>
            <p:nvPr/>
          </p:nvSpPr>
          <p:spPr>
            <a:xfrm>
              <a:off x="448408" y="385335"/>
              <a:ext cx="7130562" cy="48662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3200" b="1" dirty="0">
                <a:solidFill>
                  <a:schemeClr val="bg1"/>
                </a:solidFill>
                <a:latin typeface="Helvetica Inserat LT Std" panose="020B080603070205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48F12C1-8417-45A5-88CD-7520144E0DAE}"/>
                </a:ext>
              </a:extLst>
            </p:cNvPr>
            <p:cNvSpPr/>
            <p:nvPr/>
          </p:nvSpPr>
          <p:spPr>
            <a:xfrm>
              <a:off x="0" y="968204"/>
              <a:ext cx="9144000" cy="749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A34D5A57-C5FF-4E1A-8358-AC630226DBA6}"/>
              </a:ext>
            </a:extLst>
          </p:cNvPr>
          <p:cNvSpPr/>
          <p:nvPr/>
        </p:nvSpPr>
        <p:spPr>
          <a:xfrm>
            <a:off x="1207868" y="1285341"/>
            <a:ext cx="6371102" cy="53137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B615757-FB38-4A61-9AA1-4D47ADA983A2}"/>
              </a:ext>
            </a:extLst>
          </p:cNvPr>
          <p:cNvSpPr txBox="1">
            <a:spLocks/>
          </p:cNvSpPr>
          <p:nvPr/>
        </p:nvSpPr>
        <p:spPr>
          <a:xfrm>
            <a:off x="539262" y="311653"/>
            <a:ext cx="7130562" cy="486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B0B4FD-B4AA-4AF6-B33E-C3277B478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7130" y="1542216"/>
            <a:ext cx="8370276" cy="4930449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Resetting the power imbalance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Opening up government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Perceptions issue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Proactive disclosure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CSO use of RTI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364518E-F3A4-4838-8C1D-ECDB0C020B0E}"/>
              </a:ext>
            </a:extLst>
          </p:cNvPr>
          <p:cNvSpPr txBox="1">
            <a:spLocks/>
          </p:cNvSpPr>
          <p:nvPr/>
        </p:nvSpPr>
        <p:spPr>
          <a:xfrm>
            <a:off x="234462" y="1411782"/>
            <a:ext cx="8645264" cy="5060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3627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C90E9A3-36FD-47F0-A789-5301DDED01CE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62808F9-9FBE-417A-A389-8719BA3377C3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19C12E39-616A-44FA-BB7D-4DBCFB0C8C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016262" y="283919"/>
              <a:ext cx="1863464" cy="542099"/>
            </a:xfrm>
            <a:prstGeom prst="rect">
              <a:avLst/>
            </a:prstGeom>
          </p:spPr>
        </p:pic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26AF7A24-F2C0-4853-BF91-4599C011D205}"/>
                </a:ext>
              </a:extLst>
            </p:cNvPr>
            <p:cNvSpPr txBox="1">
              <a:spLocks/>
            </p:cNvSpPr>
            <p:nvPr/>
          </p:nvSpPr>
          <p:spPr>
            <a:xfrm>
              <a:off x="448408" y="385335"/>
              <a:ext cx="7130562" cy="48662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3200" b="1" dirty="0">
                <a:solidFill>
                  <a:schemeClr val="bg1"/>
                </a:solidFill>
                <a:latin typeface="Helvetica Inserat LT Std" panose="020B080603070205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48F12C1-8417-45A5-88CD-7520144E0DAE}"/>
                </a:ext>
              </a:extLst>
            </p:cNvPr>
            <p:cNvSpPr/>
            <p:nvPr/>
          </p:nvSpPr>
          <p:spPr>
            <a:xfrm>
              <a:off x="0" y="968204"/>
              <a:ext cx="9144000" cy="749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A34D5A57-C5FF-4E1A-8358-AC630226DBA6}"/>
              </a:ext>
            </a:extLst>
          </p:cNvPr>
          <p:cNvSpPr/>
          <p:nvPr/>
        </p:nvSpPr>
        <p:spPr>
          <a:xfrm>
            <a:off x="151618" y="1293688"/>
            <a:ext cx="8840763" cy="53137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B615757-FB38-4A61-9AA1-4D47ADA983A2}"/>
              </a:ext>
            </a:extLst>
          </p:cNvPr>
          <p:cNvSpPr txBox="1">
            <a:spLocks/>
          </p:cNvSpPr>
          <p:nvPr/>
        </p:nvSpPr>
        <p:spPr>
          <a:xfrm>
            <a:off x="539262" y="311653"/>
            <a:ext cx="7130562" cy="486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B0B4FD-B4AA-4AF6-B33E-C3277B478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262" y="1605280"/>
            <a:ext cx="8370276" cy="4930449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Information/solution dichotomy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Overall knowledge insufficient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Importance of gender sensitivity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Importance of understanding implementation – not just theory – in order to represent people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People’s awareness crucial in order to protect RTI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364518E-F3A4-4838-8C1D-ECDB0C020B0E}"/>
              </a:ext>
            </a:extLst>
          </p:cNvPr>
          <p:cNvSpPr txBox="1">
            <a:spLocks/>
          </p:cNvSpPr>
          <p:nvPr/>
        </p:nvSpPr>
        <p:spPr>
          <a:xfrm>
            <a:off x="234462" y="1411782"/>
            <a:ext cx="8645264" cy="5060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1772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C90E9A3-36FD-47F0-A789-5301DDED01CE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62808F9-9FBE-417A-A389-8719BA3377C3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19C12E39-616A-44FA-BB7D-4DBCFB0C8C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016262" y="283919"/>
              <a:ext cx="1863464" cy="542099"/>
            </a:xfrm>
            <a:prstGeom prst="rect">
              <a:avLst/>
            </a:prstGeom>
          </p:spPr>
        </p:pic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26AF7A24-F2C0-4853-BF91-4599C011D205}"/>
                </a:ext>
              </a:extLst>
            </p:cNvPr>
            <p:cNvSpPr txBox="1">
              <a:spLocks/>
            </p:cNvSpPr>
            <p:nvPr/>
          </p:nvSpPr>
          <p:spPr>
            <a:xfrm>
              <a:off x="448408" y="385335"/>
              <a:ext cx="7130562" cy="48662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3200" b="1" dirty="0">
                <a:solidFill>
                  <a:schemeClr val="bg1"/>
                </a:solidFill>
                <a:latin typeface="Helvetica Inserat LT Std" panose="020B080603070205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48F12C1-8417-45A5-88CD-7520144E0DAE}"/>
                </a:ext>
              </a:extLst>
            </p:cNvPr>
            <p:cNvSpPr/>
            <p:nvPr/>
          </p:nvSpPr>
          <p:spPr>
            <a:xfrm>
              <a:off x="0" y="968204"/>
              <a:ext cx="9144000" cy="749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463DA3D-C125-4EEC-90D9-2964569D2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381" y="2665051"/>
            <a:ext cx="8033238" cy="4351338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4400" b="1" i="1" dirty="0">
                <a:solidFill>
                  <a:schemeClr val="bg2"/>
                </a:solidFill>
              </a:rPr>
              <a:t>Defending RTI will always be a work in progress, but it will prove worth every effort.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B615757-FB38-4A61-9AA1-4D47ADA983A2}"/>
              </a:ext>
            </a:extLst>
          </p:cNvPr>
          <p:cNvSpPr txBox="1">
            <a:spLocks/>
          </p:cNvSpPr>
          <p:nvPr/>
        </p:nvSpPr>
        <p:spPr>
          <a:xfrm>
            <a:off x="539262" y="311653"/>
            <a:ext cx="7130562" cy="486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solidFill>
                <a:schemeClr val="bg1"/>
              </a:solidFill>
              <a:latin typeface="Helvetica Inserat LT Std" panose="020B08060307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10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564</TotalTime>
  <Words>196</Words>
  <Application>Microsoft Macintosh PowerPoint</Application>
  <PresentationFormat>On-screen Show (4:3)</PresentationFormat>
  <Paragraphs>95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 Inserat LT Std</vt:lpstr>
      <vt:lpstr>Office Theme</vt:lpstr>
      <vt:lpstr>Defending the Right to Information: The Sri Lankan Experience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Kaushalya R. Ariyathilaka</dc:creator>
  <cp:lastModifiedBy>Microsoft Office User</cp:lastModifiedBy>
  <cp:revision>76</cp:revision>
  <dcterms:created xsi:type="dcterms:W3CDTF">2020-09-23T03:05:47Z</dcterms:created>
  <dcterms:modified xsi:type="dcterms:W3CDTF">2021-10-06T10:03:48Z</dcterms:modified>
</cp:coreProperties>
</file>