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3" r:id="rId2"/>
    <p:sldMasterId id="2147483708" r:id="rId3"/>
  </p:sldMasterIdLst>
  <p:notesMasterIdLst>
    <p:notesMasterId r:id="rId33"/>
  </p:notesMasterIdLst>
  <p:handoutMasterIdLst>
    <p:handoutMasterId r:id="rId34"/>
  </p:handoutMasterIdLst>
  <p:sldIdLst>
    <p:sldId id="256" r:id="rId4"/>
    <p:sldId id="592" r:id="rId5"/>
    <p:sldId id="623" r:id="rId6"/>
    <p:sldId id="606" r:id="rId7"/>
    <p:sldId id="624" r:id="rId8"/>
    <p:sldId id="625" r:id="rId9"/>
    <p:sldId id="626" r:id="rId10"/>
    <p:sldId id="627" r:id="rId11"/>
    <p:sldId id="628" r:id="rId12"/>
    <p:sldId id="629" r:id="rId13"/>
    <p:sldId id="630" r:id="rId14"/>
    <p:sldId id="631" r:id="rId15"/>
    <p:sldId id="632" r:id="rId16"/>
    <p:sldId id="633" r:id="rId17"/>
    <p:sldId id="640" r:id="rId18"/>
    <p:sldId id="634" r:id="rId19"/>
    <p:sldId id="635" r:id="rId20"/>
    <p:sldId id="636" r:id="rId21"/>
    <p:sldId id="637" r:id="rId22"/>
    <p:sldId id="638" r:id="rId23"/>
    <p:sldId id="639" r:id="rId24"/>
    <p:sldId id="643" r:id="rId25"/>
    <p:sldId id="644" r:id="rId26"/>
    <p:sldId id="645" r:id="rId27"/>
    <p:sldId id="646" r:id="rId28"/>
    <p:sldId id="647" r:id="rId29"/>
    <p:sldId id="648" r:id="rId30"/>
    <p:sldId id="649" r:id="rId31"/>
    <p:sldId id="642" r:id="rId32"/>
  </p:sldIdLst>
  <p:sldSz cx="9144000" cy="6858000" type="screen4x3"/>
  <p:notesSz cx="6794500" cy="9906000"/>
  <p:defaultTextStyle>
    <a:defPPr>
      <a:defRPr lang="en-US"/>
    </a:defPPr>
    <a:lvl1pPr algn="l" rtl="0" fontAlgn="base">
      <a:lnSpc>
        <a:spcPct val="80000"/>
      </a:lnSpc>
      <a:spcBef>
        <a:spcPct val="20000"/>
      </a:spcBef>
      <a:spcAft>
        <a:spcPct val="0"/>
      </a:spcAft>
      <a:defRPr sz="4000" kern="1200">
        <a:solidFill>
          <a:srgbClr val="FFFFFF"/>
        </a:solidFill>
        <a:latin typeface="Arial Narrow" pitchFamily="34" charset="0"/>
        <a:ea typeface="MS PGothic" pitchFamily="34" charset="-128"/>
        <a:cs typeface="+mn-cs"/>
      </a:defRPr>
    </a:lvl1pPr>
    <a:lvl2pPr marL="457200" algn="l" rtl="0" fontAlgn="base">
      <a:lnSpc>
        <a:spcPct val="80000"/>
      </a:lnSpc>
      <a:spcBef>
        <a:spcPct val="20000"/>
      </a:spcBef>
      <a:spcAft>
        <a:spcPct val="0"/>
      </a:spcAft>
      <a:defRPr sz="4000" kern="1200">
        <a:solidFill>
          <a:srgbClr val="FFFFFF"/>
        </a:solidFill>
        <a:latin typeface="Arial Narrow" pitchFamily="34" charset="0"/>
        <a:ea typeface="MS PGothic" pitchFamily="34" charset="-128"/>
        <a:cs typeface="+mn-cs"/>
      </a:defRPr>
    </a:lvl2pPr>
    <a:lvl3pPr marL="914400" algn="l" rtl="0" fontAlgn="base">
      <a:lnSpc>
        <a:spcPct val="80000"/>
      </a:lnSpc>
      <a:spcBef>
        <a:spcPct val="20000"/>
      </a:spcBef>
      <a:spcAft>
        <a:spcPct val="0"/>
      </a:spcAft>
      <a:defRPr sz="4000" kern="1200">
        <a:solidFill>
          <a:srgbClr val="FFFFFF"/>
        </a:solidFill>
        <a:latin typeface="Arial Narrow" pitchFamily="34" charset="0"/>
        <a:ea typeface="MS PGothic" pitchFamily="34" charset="-128"/>
        <a:cs typeface="+mn-cs"/>
      </a:defRPr>
    </a:lvl3pPr>
    <a:lvl4pPr marL="1371600" algn="l" rtl="0" fontAlgn="base">
      <a:lnSpc>
        <a:spcPct val="80000"/>
      </a:lnSpc>
      <a:spcBef>
        <a:spcPct val="20000"/>
      </a:spcBef>
      <a:spcAft>
        <a:spcPct val="0"/>
      </a:spcAft>
      <a:defRPr sz="4000" kern="1200">
        <a:solidFill>
          <a:srgbClr val="FFFFFF"/>
        </a:solidFill>
        <a:latin typeface="Arial Narrow" pitchFamily="34" charset="0"/>
        <a:ea typeface="MS PGothic" pitchFamily="34" charset="-128"/>
        <a:cs typeface="+mn-cs"/>
      </a:defRPr>
    </a:lvl4pPr>
    <a:lvl5pPr marL="1828800" algn="l" rtl="0" fontAlgn="base">
      <a:lnSpc>
        <a:spcPct val="80000"/>
      </a:lnSpc>
      <a:spcBef>
        <a:spcPct val="20000"/>
      </a:spcBef>
      <a:spcAft>
        <a:spcPct val="0"/>
      </a:spcAft>
      <a:defRPr sz="4000" kern="1200">
        <a:solidFill>
          <a:srgbClr val="FFFFFF"/>
        </a:solidFill>
        <a:latin typeface="Arial Narrow" pitchFamily="34" charset="0"/>
        <a:ea typeface="MS PGothic" pitchFamily="34" charset="-128"/>
        <a:cs typeface="+mn-cs"/>
      </a:defRPr>
    </a:lvl5pPr>
    <a:lvl6pPr marL="2286000" algn="l" defTabSz="914400" rtl="0" eaLnBrk="1" latinLnBrk="0" hangingPunct="1">
      <a:defRPr sz="4000" kern="1200">
        <a:solidFill>
          <a:srgbClr val="FFFFFF"/>
        </a:solidFill>
        <a:latin typeface="Arial Narrow" pitchFamily="34" charset="0"/>
        <a:ea typeface="MS PGothic" pitchFamily="34" charset="-128"/>
        <a:cs typeface="+mn-cs"/>
      </a:defRPr>
    </a:lvl6pPr>
    <a:lvl7pPr marL="2743200" algn="l" defTabSz="914400" rtl="0" eaLnBrk="1" latinLnBrk="0" hangingPunct="1">
      <a:defRPr sz="4000" kern="1200">
        <a:solidFill>
          <a:srgbClr val="FFFFFF"/>
        </a:solidFill>
        <a:latin typeface="Arial Narrow" pitchFamily="34" charset="0"/>
        <a:ea typeface="MS PGothic" pitchFamily="34" charset="-128"/>
        <a:cs typeface="+mn-cs"/>
      </a:defRPr>
    </a:lvl7pPr>
    <a:lvl8pPr marL="3200400" algn="l" defTabSz="914400" rtl="0" eaLnBrk="1" latinLnBrk="0" hangingPunct="1">
      <a:defRPr sz="4000" kern="1200">
        <a:solidFill>
          <a:srgbClr val="FFFFFF"/>
        </a:solidFill>
        <a:latin typeface="Arial Narrow" pitchFamily="34" charset="0"/>
        <a:ea typeface="MS PGothic" pitchFamily="34" charset="-128"/>
        <a:cs typeface="+mn-cs"/>
      </a:defRPr>
    </a:lvl8pPr>
    <a:lvl9pPr marL="3657600" algn="l" defTabSz="914400" rtl="0" eaLnBrk="1" latinLnBrk="0" hangingPunct="1">
      <a:defRPr sz="4000" kern="1200">
        <a:solidFill>
          <a:srgbClr val="FFFFFF"/>
        </a:solidFill>
        <a:latin typeface="Arial Narrow"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3366FF"/>
    <a:srgbClr val="FF0000"/>
    <a:srgbClr val="00CC66"/>
    <a:srgbClr val="0066FF"/>
    <a:srgbClr val="0099CC"/>
    <a:srgbClr val="33CCC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4" d="100"/>
          <a:sy n="64" d="100"/>
        </p:scale>
        <p:origin x="1340" y="4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07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2C4904-27F3-4B07-A768-CED1026EEB1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01B4BF63-09C8-496A-9437-99197F9B2EC3}">
      <dgm:prSet/>
      <dgm:spPr>
        <a:solidFill>
          <a:schemeClr val="accent5">
            <a:lumMod val="20000"/>
            <a:lumOff val="80000"/>
            <a:alpha val="28000"/>
          </a:schemeClr>
        </a:solidFill>
      </dgm:spPr>
      <dgm:t>
        <a:bodyPr/>
        <a:lstStyle/>
        <a:p>
          <a:pPr rtl="0"/>
          <a:r>
            <a:rPr lang="en-GB" b="0" dirty="0"/>
            <a:t>Transparency</a:t>
          </a:r>
          <a:br>
            <a:rPr lang="en-GB" b="0" dirty="0"/>
          </a:br>
          <a:endParaRPr lang="en-GB" dirty="0"/>
        </a:p>
      </dgm:t>
    </dgm:pt>
    <dgm:pt modelId="{0FFB9C5B-97DA-4058-A58C-39E191DE6B8A}" type="parTrans" cxnId="{5F4A9D85-FB60-440A-82C8-32A8642D116B}">
      <dgm:prSet/>
      <dgm:spPr/>
      <dgm:t>
        <a:bodyPr/>
        <a:lstStyle/>
        <a:p>
          <a:endParaRPr lang="en-GB"/>
        </a:p>
      </dgm:t>
    </dgm:pt>
    <dgm:pt modelId="{B6332DF7-269A-4E7E-B6DA-B47A653354DD}" type="sibTrans" cxnId="{5F4A9D85-FB60-440A-82C8-32A8642D116B}">
      <dgm:prSet/>
      <dgm:spPr/>
      <dgm:t>
        <a:bodyPr/>
        <a:lstStyle/>
        <a:p>
          <a:endParaRPr lang="en-GB"/>
        </a:p>
      </dgm:t>
    </dgm:pt>
    <dgm:pt modelId="{592DB14D-2085-45C3-9231-A4DEED629110}">
      <dgm:prSet/>
      <dgm:spPr>
        <a:solidFill>
          <a:schemeClr val="accent5">
            <a:lumMod val="75000"/>
            <a:alpha val="50000"/>
          </a:schemeClr>
        </a:solidFill>
      </dgm:spPr>
      <dgm:t>
        <a:bodyPr/>
        <a:lstStyle/>
        <a:p>
          <a:pPr rtl="0"/>
          <a:r>
            <a:rPr lang="en-GB" b="0" dirty="0"/>
            <a:t>  Competition</a:t>
          </a:r>
          <a:endParaRPr lang="en-GB" dirty="0"/>
        </a:p>
      </dgm:t>
    </dgm:pt>
    <dgm:pt modelId="{82718C98-970D-422A-BE62-3A5D84338E8E}" type="parTrans" cxnId="{32774DFF-9287-406B-B353-A583CF10F2F4}">
      <dgm:prSet/>
      <dgm:spPr/>
      <dgm:t>
        <a:bodyPr/>
        <a:lstStyle/>
        <a:p>
          <a:endParaRPr lang="en-GB"/>
        </a:p>
      </dgm:t>
    </dgm:pt>
    <dgm:pt modelId="{11A8636C-C594-488A-8B8A-854A30096582}" type="sibTrans" cxnId="{32774DFF-9287-406B-B353-A583CF10F2F4}">
      <dgm:prSet/>
      <dgm:spPr/>
      <dgm:t>
        <a:bodyPr/>
        <a:lstStyle/>
        <a:p>
          <a:endParaRPr lang="en-GB"/>
        </a:p>
      </dgm:t>
    </dgm:pt>
    <dgm:pt modelId="{910CBA30-1EC5-4A38-8D11-08C0E06D0090}">
      <dgm:prSet/>
      <dgm:spPr>
        <a:solidFill>
          <a:schemeClr val="accent5">
            <a:lumMod val="20000"/>
            <a:lumOff val="80000"/>
            <a:alpha val="39000"/>
          </a:schemeClr>
        </a:solidFill>
      </dgm:spPr>
      <dgm:t>
        <a:bodyPr/>
        <a:lstStyle/>
        <a:p>
          <a:pPr rtl="0"/>
          <a:r>
            <a:rPr lang="en-GB" b="0"/>
            <a:t>Objectivity</a:t>
          </a:r>
          <a:endParaRPr lang="en-GB"/>
        </a:p>
      </dgm:t>
    </dgm:pt>
    <dgm:pt modelId="{FE6E769E-395E-421F-8C57-6D15A0AFAED2}" type="parTrans" cxnId="{E09D9B8B-549C-4652-A1A2-AC10905F9599}">
      <dgm:prSet/>
      <dgm:spPr/>
      <dgm:t>
        <a:bodyPr/>
        <a:lstStyle/>
        <a:p>
          <a:endParaRPr lang="en-GB"/>
        </a:p>
      </dgm:t>
    </dgm:pt>
    <dgm:pt modelId="{7F5F2D1C-21F9-493D-9E7A-71DD6BA1504B}" type="sibTrans" cxnId="{E09D9B8B-549C-4652-A1A2-AC10905F9599}">
      <dgm:prSet/>
      <dgm:spPr/>
      <dgm:t>
        <a:bodyPr/>
        <a:lstStyle/>
        <a:p>
          <a:endParaRPr lang="en-GB"/>
        </a:p>
      </dgm:t>
    </dgm:pt>
    <dgm:pt modelId="{93F85433-5797-4CCF-AAD3-4F1BA0F848ED}" type="pres">
      <dgm:prSet presAssocID="{BA2C4904-27F3-4B07-A768-CED1026EEB15}" presName="compositeShape" presStyleCnt="0">
        <dgm:presLayoutVars>
          <dgm:chMax val="7"/>
          <dgm:dir/>
          <dgm:resizeHandles val="exact"/>
        </dgm:presLayoutVars>
      </dgm:prSet>
      <dgm:spPr/>
    </dgm:pt>
    <dgm:pt modelId="{51615109-8233-4956-8289-BDDE69908819}" type="pres">
      <dgm:prSet presAssocID="{01B4BF63-09C8-496A-9437-99197F9B2EC3}" presName="circ1" presStyleLbl="vennNode1" presStyleIdx="0" presStyleCnt="3" custScaleX="136997" custScaleY="118856" custLinFactNeighborX="-1802" custLinFactNeighborY="-2083"/>
      <dgm:spPr/>
    </dgm:pt>
    <dgm:pt modelId="{C20C220E-81FC-4B76-86EA-237F615504C8}" type="pres">
      <dgm:prSet presAssocID="{01B4BF63-09C8-496A-9437-99197F9B2EC3}" presName="circ1Tx" presStyleLbl="revTx" presStyleIdx="0" presStyleCnt="0">
        <dgm:presLayoutVars>
          <dgm:chMax val="0"/>
          <dgm:chPref val="0"/>
          <dgm:bulletEnabled val="1"/>
        </dgm:presLayoutVars>
      </dgm:prSet>
      <dgm:spPr/>
    </dgm:pt>
    <dgm:pt modelId="{48875017-2B3D-44F9-884E-9BE62DA3EBBE}" type="pres">
      <dgm:prSet presAssocID="{592DB14D-2085-45C3-9231-A4DEED629110}" presName="circ2" presStyleLbl="vennNode1" presStyleIdx="1" presStyleCnt="3" custScaleX="132596" custScaleY="121358"/>
      <dgm:spPr/>
    </dgm:pt>
    <dgm:pt modelId="{0FD7E720-8D4D-4493-8E7A-77CA06440872}" type="pres">
      <dgm:prSet presAssocID="{592DB14D-2085-45C3-9231-A4DEED629110}" presName="circ2Tx" presStyleLbl="revTx" presStyleIdx="0" presStyleCnt="0">
        <dgm:presLayoutVars>
          <dgm:chMax val="0"/>
          <dgm:chPref val="0"/>
          <dgm:bulletEnabled val="1"/>
        </dgm:presLayoutVars>
      </dgm:prSet>
      <dgm:spPr/>
    </dgm:pt>
    <dgm:pt modelId="{9F028DA0-0AF2-4D12-BBC7-A61EDC974611}" type="pres">
      <dgm:prSet presAssocID="{910CBA30-1EC5-4A38-8D11-08C0E06D0090}" presName="circ3" presStyleLbl="vennNode1" presStyleIdx="2" presStyleCnt="3" custScaleX="133802" custScaleY="127716" custLinFactNeighborX="-13982" custLinFactNeighborY="1382"/>
      <dgm:spPr/>
    </dgm:pt>
    <dgm:pt modelId="{6D6BB12A-D963-414A-A8C0-84A9E91C032F}" type="pres">
      <dgm:prSet presAssocID="{910CBA30-1EC5-4A38-8D11-08C0E06D0090}" presName="circ3Tx" presStyleLbl="revTx" presStyleIdx="0" presStyleCnt="0">
        <dgm:presLayoutVars>
          <dgm:chMax val="0"/>
          <dgm:chPref val="0"/>
          <dgm:bulletEnabled val="1"/>
        </dgm:presLayoutVars>
      </dgm:prSet>
      <dgm:spPr/>
    </dgm:pt>
  </dgm:ptLst>
  <dgm:cxnLst>
    <dgm:cxn modelId="{63071057-BCDA-49D7-ACF4-F7CDB362DAA4}" type="presOf" srcId="{BA2C4904-27F3-4B07-A768-CED1026EEB15}" destId="{93F85433-5797-4CCF-AAD3-4F1BA0F848ED}" srcOrd="0" destOrd="0" presId="urn:microsoft.com/office/officeart/2005/8/layout/venn1"/>
    <dgm:cxn modelId="{8B42877D-C7D7-4A73-9EE5-700DDB17EBDC}" type="presOf" srcId="{01B4BF63-09C8-496A-9437-99197F9B2EC3}" destId="{C20C220E-81FC-4B76-86EA-237F615504C8}" srcOrd="1" destOrd="0" presId="urn:microsoft.com/office/officeart/2005/8/layout/venn1"/>
    <dgm:cxn modelId="{5F4A9D85-FB60-440A-82C8-32A8642D116B}" srcId="{BA2C4904-27F3-4B07-A768-CED1026EEB15}" destId="{01B4BF63-09C8-496A-9437-99197F9B2EC3}" srcOrd="0" destOrd="0" parTransId="{0FFB9C5B-97DA-4058-A58C-39E191DE6B8A}" sibTransId="{B6332DF7-269A-4E7E-B6DA-B47A653354DD}"/>
    <dgm:cxn modelId="{E09D9B8B-549C-4652-A1A2-AC10905F9599}" srcId="{BA2C4904-27F3-4B07-A768-CED1026EEB15}" destId="{910CBA30-1EC5-4A38-8D11-08C0E06D0090}" srcOrd="2" destOrd="0" parTransId="{FE6E769E-395E-421F-8C57-6D15A0AFAED2}" sibTransId="{7F5F2D1C-21F9-493D-9E7A-71DD6BA1504B}"/>
    <dgm:cxn modelId="{D151EC99-030F-4409-8B49-12C72BD7D288}" type="presOf" srcId="{592DB14D-2085-45C3-9231-A4DEED629110}" destId="{0FD7E720-8D4D-4493-8E7A-77CA06440872}" srcOrd="1" destOrd="0" presId="urn:microsoft.com/office/officeart/2005/8/layout/venn1"/>
    <dgm:cxn modelId="{8EA5E3A0-F62C-48FD-BCD9-A596226B67BE}" type="presOf" srcId="{592DB14D-2085-45C3-9231-A4DEED629110}" destId="{48875017-2B3D-44F9-884E-9BE62DA3EBBE}" srcOrd="0" destOrd="0" presId="urn:microsoft.com/office/officeart/2005/8/layout/venn1"/>
    <dgm:cxn modelId="{EA53FDC7-E235-4861-AC79-C0BA3C53BFA5}" type="presOf" srcId="{910CBA30-1EC5-4A38-8D11-08C0E06D0090}" destId="{9F028DA0-0AF2-4D12-BBC7-A61EDC974611}" srcOrd="0" destOrd="0" presId="urn:microsoft.com/office/officeart/2005/8/layout/venn1"/>
    <dgm:cxn modelId="{0F6E90E9-C475-4881-95AD-80B4A2924243}" type="presOf" srcId="{910CBA30-1EC5-4A38-8D11-08C0E06D0090}" destId="{6D6BB12A-D963-414A-A8C0-84A9E91C032F}" srcOrd="1" destOrd="0" presId="urn:microsoft.com/office/officeart/2005/8/layout/venn1"/>
    <dgm:cxn modelId="{C24810FB-E286-4E77-A386-E4DC0167B80A}" type="presOf" srcId="{01B4BF63-09C8-496A-9437-99197F9B2EC3}" destId="{51615109-8233-4956-8289-BDDE69908819}" srcOrd="0" destOrd="0" presId="urn:microsoft.com/office/officeart/2005/8/layout/venn1"/>
    <dgm:cxn modelId="{32774DFF-9287-406B-B353-A583CF10F2F4}" srcId="{BA2C4904-27F3-4B07-A768-CED1026EEB15}" destId="{592DB14D-2085-45C3-9231-A4DEED629110}" srcOrd="1" destOrd="0" parTransId="{82718C98-970D-422A-BE62-3A5D84338E8E}" sibTransId="{11A8636C-C594-488A-8B8A-854A30096582}"/>
    <dgm:cxn modelId="{0D289DD4-067E-469F-B13C-DECD06909A20}" type="presParOf" srcId="{93F85433-5797-4CCF-AAD3-4F1BA0F848ED}" destId="{51615109-8233-4956-8289-BDDE69908819}" srcOrd="0" destOrd="0" presId="urn:microsoft.com/office/officeart/2005/8/layout/venn1"/>
    <dgm:cxn modelId="{78B07A27-DB11-42ED-A7FE-4E37F8CCB7BD}" type="presParOf" srcId="{93F85433-5797-4CCF-AAD3-4F1BA0F848ED}" destId="{C20C220E-81FC-4B76-86EA-237F615504C8}" srcOrd="1" destOrd="0" presId="urn:microsoft.com/office/officeart/2005/8/layout/venn1"/>
    <dgm:cxn modelId="{33614559-41ED-4679-85EE-F6ED93132CCA}" type="presParOf" srcId="{93F85433-5797-4CCF-AAD3-4F1BA0F848ED}" destId="{48875017-2B3D-44F9-884E-9BE62DA3EBBE}" srcOrd="2" destOrd="0" presId="urn:microsoft.com/office/officeart/2005/8/layout/venn1"/>
    <dgm:cxn modelId="{CC0FC1E0-C2B8-4564-BF37-5ACA43C3AFBE}" type="presParOf" srcId="{93F85433-5797-4CCF-AAD3-4F1BA0F848ED}" destId="{0FD7E720-8D4D-4493-8E7A-77CA06440872}" srcOrd="3" destOrd="0" presId="urn:microsoft.com/office/officeart/2005/8/layout/venn1"/>
    <dgm:cxn modelId="{B35AE32D-AB49-4C8D-B7CD-278A7281EA4A}" type="presParOf" srcId="{93F85433-5797-4CCF-AAD3-4F1BA0F848ED}" destId="{9F028DA0-0AF2-4D12-BBC7-A61EDC974611}" srcOrd="4" destOrd="0" presId="urn:microsoft.com/office/officeart/2005/8/layout/venn1"/>
    <dgm:cxn modelId="{CFE8C969-E0DB-44F7-95A6-C4F21AE5C235}" type="presParOf" srcId="{93F85433-5797-4CCF-AAD3-4F1BA0F848ED}" destId="{6D6BB12A-D963-414A-A8C0-84A9E91C032F}" srcOrd="5" destOrd="0" presId="urn:microsoft.com/office/officeart/2005/8/layout/ven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15109-8233-4956-8289-BDDE69908819}">
      <dsp:nvSpPr>
        <dsp:cNvPr id="0" name=""/>
        <dsp:cNvSpPr/>
      </dsp:nvSpPr>
      <dsp:spPr>
        <a:xfrm>
          <a:off x="2158008" y="-236016"/>
          <a:ext cx="3382291" cy="2934412"/>
        </a:xfrm>
        <a:prstGeom prst="ellipse">
          <a:avLst/>
        </a:prstGeom>
        <a:solidFill>
          <a:schemeClr val="accent5">
            <a:lumMod val="20000"/>
            <a:lumOff val="80000"/>
            <a:alpha val="2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rtl="0">
            <a:lnSpc>
              <a:spcPct val="90000"/>
            </a:lnSpc>
            <a:spcBef>
              <a:spcPct val="0"/>
            </a:spcBef>
            <a:spcAft>
              <a:spcPct val="35000"/>
            </a:spcAft>
            <a:buNone/>
          </a:pPr>
          <a:r>
            <a:rPr lang="en-GB" sz="3300" b="0" kern="1200" dirty="0"/>
            <a:t>Transparency</a:t>
          </a:r>
          <a:br>
            <a:rPr lang="en-GB" sz="3300" b="0" kern="1200" dirty="0"/>
          </a:br>
          <a:endParaRPr lang="en-GB" sz="3300" kern="1200" dirty="0"/>
        </a:p>
      </dsp:txBody>
      <dsp:txXfrm>
        <a:off x="2608980" y="277505"/>
        <a:ext cx="2480347" cy="1320485"/>
      </dsp:txXfrm>
    </dsp:sp>
    <dsp:sp modelId="{48875017-2B3D-44F9-884E-9BE62DA3EBBE}">
      <dsp:nvSpPr>
        <dsp:cNvPr id="0" name=""/>
        <dsp:cNvSpPr/>
      </dsp:nvSpPr>
      <dsp:spPr>
        <a:xfrm>
          <a:off x="3147679" y="1276147"/>
          <a:ext cx="3273636" cy="2996183"/>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rtl="0">
            <a:lnSpc>
              <a:spcPct val="90000"/>
            </a:lnSpc>
            <a:spcBef>
              <a:spcPct val="0"/>
            </a:spcBef>
            <a:spcAft>
              <a:spcPct val="35000"/>
            </a:spcAft>
            <a:buNone/>
          </a:pPr>
          <a:r>
            <a:rPr lang="en-GB" sz="3200" b="0" kern="1200" dirty="0"/>
            <a:t>  Competition</a:t>
          </a:r>
          <a:endParaRPr lang="en-GB" sz="3200" kern="1200" dirty="0"/>
        </a:p>
      </dsp:txBody>
      <dsp:txXfrm>
        <a:off x="4148866" y="2050161"/>
        <a:ext cx="1964181" cy="1647900"/>
      </dsp:txXfrm>
    </dsp:sp>
    <dsp:sp modelId="{9F028DA0-0AF2-4D12-BBC7-A61EDC974611}">
      <dsp:nvSpPr>
        <dsp:cNvPr id="0" name=""/>
        <dsp:cNvSpPr/>
      </dsp:nvSpPr>
      <dsp:spPr>
        <a:xfrm>
          <a:off x="1005885" y="1197661"/>
          <a:ext cx="3303410" cy="3153154"/>
        </a:xfrm>
        <a:prstGeom prst="ellipse">
          <a:avLst/>
        </a:prstGeom>
        <a:solidFill>
          <a:schemeClr val="accent5">
            <a:lumMod val="20000"/>
            <a:lumOff val="80000"/>
            <a:alpha val="3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rtl="0">
            <a:lnSpc>
              <a:spcPct val="90000"/>
            </a:lnSpc>
            <a:spcBef>
              <a:spcPct val="0"/>
            </a:spcBef>
            <a:spcAft>
              <a:spcPct val="35000"/>
            </a:spcAft>
            <a:buNone/>
          </a:pPr>
          <a:r>
            <a:rPr lang="en-GB" sz="3100" b="0" kern="1200"/>
            <a:t>Objectivity</a:t>
          </a:r>
          <a:endParaRPr lang="en-GB" sz="3100" kern="1200"/>
        </a:p>
      </dsp:txBody>
      <dsp:txXfrm>
        <a:off x="1316956" y="2012226"/>
        <a:ext cx="1982046" cy="173423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4530" tIns="47265" rIns="94530" bIns="47265" numCol="1" anchor="t" anchorCtr="0" compatLnSpc="1">
            <a:prstTxWarp prst="textNoShape">
              <a:avLst/>
            </a:prstTxWarp>
          </a:bodyPr>
          <a:lstStyle>
            <a:lvl1pPr defTabSz="946150">
              <a:lnSpc>
                <a:spcPct val="100000"/>
              </a:lnSpc>
              <a:spcBef>
                <a:spcPct val="0"/>
              </a:spcBef>
              <a:defRPr sz="1300" b="0">
                <a:solidFill>
                  <a:schemeClr val="tx1"/>
                </a:solidFill>
                <a:latin typeface="Times New Roman" pitchFamily="18"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3851275" y="0"/>
            <a:ext cx="2943225" cy="496888"/>
          </a:xfrm>
          <a:prstGeom prst="rect">
            <a:avLst/>
          </a:prstGeom>
          <a:noFill/>
          <a:ln w="9525">
            <a:noFill/>
            <a:miter lim="800000"/>
            <a:headEnd/>
            <a:tailEnd/>
          </a:ln>
          <a:effectLst/>
        </p:spPr>
        <p:txBody>
          <a:bodyPr vert="horz" wrap="square" lIns="94530" tIns="47265" rIns="94530" bIns="47265" numCol="1" anchor="t" anchorCtr="0" compatLnSpc="1">
            <a:prstTxWarp prst="textNoShape">
              <a:avLst/>
            </a:prstTxWarp>
          </a:bodyPr>
          <a:lstStyle>
            <a:lvl1pPr algn="r" defTabSz="946150">
              <a:lnSpc>
                <a:spcPct val="100000"/>
              </a:lnSpc>
              <a:spcBef>
                <a:spcPct val="0"/>
              </a:spcBef>
              <a:defRPr sz="1300" b="0">
                <a:solidFill>
                  <a:schemeClr val="tx1"/>
                </a:solidFill>
                <a:latin typeface="Times New Roman" pitchFamily="18"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9409113"/>
            <a:ext cx="2943225" cy="496887"/>
          </a:xfrm>
          <a:prstGeom prst="rect">
            <a:avLst/>
          </a:prstGeom>
          <a:noFill/>
          <a:ln w="9525">
            <a:noFill/>
            <a:miter lim="800000"/>
            <a:headEnd/>
            <a:tailEnd/>
          </a:ln>
          <a:effectLst/>
        </p:spPr>
        <p:txBody>
          <a:bodyPr vert="horz" wrap="square" lIns="94530" tIns="47265" rIns="94530" bIns="47265" numCol="1" anchor="b" anchorCtr="0" compatLnSpc="1">
            <a:prstTxWarp prst="textNoShape">
              <a:avLst/>
            </a:prstTxWarp>
          </a:bodyPr>
          <a:lstStyle>
            <a:lvl1pPr defTabSz="946150">
              <a:lnSpc>
                <a:spcPct val="100000"/>
              </a:lnSpc>
              <a:spcBef>
                <a:spcPct val="0"/>
              </a:spcBef>
              <a:defRPr sz="1300" b="0">
                <a:solidFill>
                  <a:schemeClr val="tx1"/>
                </a:solidFill>
                <a:latin typeface="Times New Roman" pitchFamily="18"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3851275" y="9409113"/>
            <a:ext cx="2943225" cy="496887"/>
          </a:xfrm>
          <a:prstGeom prst="rect">
            <a:avLst/>
          </a:prstGeom>
          <a:noFill/>
          <a:ln w="9525">
            <a:noFill/>
            <a:miter lim="800000"/>
            <a:headEnd/>
            <a:tailEnd/>
          </a:ln>
          <a:effectLst/>
        </p:spPr>
        <p:txBody>
          <a:bodyPr vert="horz" wrap="square" lIns="94530" tIns="47265" rIns="94530" bIns="47265" numCol="1" anchor="b" anchorCtr="0" compatLnSpc="1">
            <a:prstTxWarp prst="textNoShape">
              <a:avLst/>
            </a:prstTxWarp>
          </a:bodyPr>
          <a:lstStyle>
            <a:lvl1pPr algn="r" defTabSz="946150">
              <a:lnSpc>
                <a:spcPct val="100000"/>
              </a:lnSpc>
              <a:spcBef>
                <a:spcPct val="0"/>
              </a:spcBef>
              <a:defRPr sz="1300">
                <a:solidFill>
                  <a:schemeClr val="tx1"/>
                </a:solidFill>
                <a:latin typeface="Times New Roman" pitchFamily="18" charset="0"/>
                <a:ea typeface="ＭＳ Ｐゴシック" pitchFamily="34" charset="-128"/>
              </a:defRPr>
            </a:lvl1pPr>
          </a:lstStyle>
          <a:p>
            <a:pPr>
              <a:defRPr/>
            </a:pPr>
            <a:fld id="{8EFD7800-EBA8-474E-9056-A3BD66E4085B}" type="slidenum">
              <a:rPr lang="en-US" altLang="en-US"/>
              <a:pPr>
                <a:defRPr/>
              </a:pPr>
              <a:t>‹#›</a:t>
            </a:fld>
            <a:endParaRPr lang="en-US" altLang="en-US"/>
          </a:p>
        </p:txBody>
      </p:sp>
    </p:spTree>
    <p:extLst>
      <p:ext uri="{BB962C8B-B14F-4D97-AF65-F5344CB8AC3E}">
        <p14:creationId xmlns:p14="http://schemas.microsoft.com/office/powerpoint/2010/main" val="4197033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22588" cy="460375"/>
          </a:xfrm>
          <a:prstGeom prst="rect">
            <a:avLst/>
          </a:prstGeom>
          <a:noFill/>
          <a:ln w="9525">
            <a:noFill/>
            <a:miter lim="800000"/>
            <a:headEnd/>
            <a:tailEnd/>
          </a:ln>
          <a:effectLst/>
        </p:spPr>
        <p:txBody>
          <a:bodyPr vert="horz" wrap="square" lIns="91215" tIns="45607" rIns="91215" bIns="45607" numCol="1" anchor="t" anchorCtr="0" compatLnSpc="1">
            <a:prstTxWarp prst="textNoShape">
              <a:avLst/>
            </a:prstTxWarp>
          </a:bodyPr>
          <a:lstStyle>
            <a:lvl1pPr defTabSz="911225">
              <a:lnSpc>
                <a:spcPct val="100000"/>
              </a:lnSpc>
              <a:spcBef>
                <a:spcPct val="0"/>
              </a:spcBef>
              <a:defRPr sz="1200" b="0">
                <a:latin typeface="Arial Unicode MS" pitchFamily="34" charset="-128"/>
                <a:ea typeface="+mn-ea"/>
                <a:cs typeface="+mn-cs"/>
              </a:defRPr>
            </a:lvl1pPr>
          </a:lstStyle>
          <a:p>
            <a:pPr>
              <a:defRPr/>
            </a:pPr>
            <a:endParaRPr lang="en-US"/>
          </a:p>
        </p:txBody>
      </p:sp>
      <p:sp>
        <p:nvSpPr>
          <p:cNvPr id="20483" name="Rectangle 3"/>
          <p:cNvSpPr>
            <a:spLocks noGrp="1" noChangeArrowheads="1"/>
          </p:cNvSpPr>
          <p:nvPr>
            <p:ph type="dt" idx="1"/>
          </p:nvPr>
        </p:nvSpPr>
        <p:spPr bwMode="auto">
          <a:xfrm>
            <a:off x="3846513" y="0"/>
            <a:ext cx="2922587" cy="460375"/>
          </a:xfrm>
          <a:prstGeom prst="rect">
            <a:avLst/>
          </a:prstGeom>
          <a:noFill/>
          <a:ln w="9525">
            <a:noFill/>
            <a:miter lim="800000"/>
            <a:headEnd/>
            <a:tailEnd/>
          </a:ln>
          <a:effectLst/>
        </p:spPr>
        <p:txBody>
          <a:bodyPr vert="horz" wrap="square" lIns="91215" tIns="45607" rIns="91215" bIns="45607" numCol="1" anchor="t" anchorCtr="0" compatLnSpc="1">
            <a:prstTxWarp prst="textNoShape">
              <a:avLst/>
            </a:prstTxWarp>
          </a:bodyPr>
          <a:lstStyle>
            <a:lvl1pPr algn="r" defTabSz="911225">
              <a:lnSpc>
                <a:spcPct val="100000"/>
              </a:lnSpc>
              <a:spcBef>
                <a:spcPct val="0"/>
              </a:spcBef>
              <a:defRPr sz="1200" b="0">
                <a:latin typeface="Arial Unicode MS" pitchFamily="34" charset="-128"/>
                <a:ea typeface="+mn-ea"/>
                <a:cs typeface="+mn-cs"/>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971550" y="765175"/>
            <a:ext cx="4902200" cy="3676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923925" y="4672013"/>
            <a:ext cx="4999038" cy="4518025"/>
          </a:xfrm>
          <a:prstGeom prst="rect">
            <a:avLst/>
          </a:prstGeom>
          <a:noFill/>
          <a:ln w="9525">
            <a:noFill/>
            <a:miter lim="800000"/>
            <a:headEnd/>
            <a:tailEnd/>
          </a:ln>
          <a:effectLst/>
        </p:spPr>
        <p:txBody>
          <a:bodyPr vert="horz" wrap="square" lIns="91215" tIns="45607" rIns="91215" bIns="4560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9421813"/>
            <a:ext cx="2922588" cy="458787"/>
          </a:xfrm>
          <a:prstGeom prst="rect">
            <a:avLst/>
          </a:prstGeom>
          <a:noFill/>
          <a:ln w="9525">
            <a:noFill/>
            <a:miter lim="800000"/>
            <a:headEnd/>
            <a:tailEnd/>
          </a:ln>
          <a:effectLst/>
        </p:spPr>
        <p:txBody>
          <a:bodyPr vert="horz" wrap="square" lIns="91215" tIns="45607" rIns="91215" bIns="45607" numCol="1" anchor="b" anchorCtr="0" compatLnSpc="1">
            <a:prstTxWarp prst="textNoShape">
              <a:avLst/>
            </a:prstTxWarp>
          </a:bodyPr>
          <a:lstStyle>
            <a:lvl1pPr defTabSz="911225">
              <a:lnSpc>
                <a:spcPct val="100000"/>
              </a:lnSpc>
              <a:spcBef>
                <a:spcPct val="0"/>
              </a:spcBef>
              <a:defRPr sz="1200" b="0">
                <a:latin typeface="Arial Unicode MS" pitchFamily="34" charset="-128"/>
                <a:ea typeface="+mn-ea"/>
                <a:cs typeface="+mn-cs"/>
              </a:defRPr>
            </a:lvl1pPr>
          </a:lstStyle>
          <a:p>
            <a:pPr>
              <a:defRPr/>
            </a:pPr>
            <a:endParaRPr lang="en-US"/>
          </a:p>
        </p:txBody>
      </p:sp>
      <p:sp>
        <p:nvSpPr>
          <p:cNvPr id="20487" name="Rectangle 7"/>
          <p:cNvSpPr>
            <a:spLocks noGrp="1" noChangeArrowheads="1"/>
          </p:cNvSpPr>
          <p:nvPr>
            <p:ph type="sldNum" sz="quarter" idx="5"/>
          </p:nvPr>
        </p:nvSpPr>
        <p:spPr bwMode="auto">
          <a:xfrm>
            <a:off x="3846513" y="9421813"/>
            <a:ext cx="2922587" cy="458787"/>
          </a:xfrm>
          <a:prstGeom prst="rect">
            <a:avLst/>
          </a:prstGeom>
          <a:noFill/>
          <a:ln w="9525">
            <a:noFill/>
            <a:miter lim="800000"/>
            <a:headEnd/>
            <a:tailEnd/>
          </a:ln>
          <a:effectLst/>
        </p:spPr>
        <p:txBody>
          <a:bodyPr vert="horz" wrap="square" lIns="91215" tIns="45607" rIns="91215" bIns="45607" numCol="1" anchor="b" anchorCtr="0" compatLnSpc="1">
            <a:prstTxWarp prst="textNoShape">
              <a:avLst/>
            </a:prstTxWarp>
          </a:bodyPr>
          <a:lstStyle>
            <a:lvl1pPr algn="r" defTabSz="911225">
              <a:lnSpc>
                <a:spcPct val="100000"/>
              </a:lnSpc>
              <a:spcBef>
                <a:spcPct val="0"/>
              </a:spcBef>
              <a:defRPr sz="1200">
                <a:latin typeface="Arial Unicode MS" pitchFamily="34" charset="-128"/>
                <a:ea typeface="ＭＳ Ｐゴシック" pitchFamily="34" charset="-128"/>
              </a:defRPr>
            </a:lvl1pPr>
          </a:lstStyle>
          <a:p>
            <a:pPr>
              <a:defRPr/>
            </a:pPr>
            <a:fld id="{BC8E4DB2-EC89-4781-9601-CFC898765B2F}" type="slidenum">
              <a:rPr lang="en-US" altLang="en-US"/>
              <a:pPr>
                <a:defRPr/>
              </a:pPr>
              <a:t>‹#›</a:t>
            </a:fld>
            <a:endParaRPr lang="en-US" altLang="en-US"/>
          </a:p>
        </p:txBody>
      </p:sp>
    </p:spTree>
    <p:extLst>
      <p:ext uri="{BB962C8B-B14F-4D97-AF65-F5344CB8AC3E}">
        <p14:creationId xmlns:p14="http://schemas.microsoft.com/office/powerpoint/2010/main" val="34396853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altLang="en-US" dirty="0"/>
          </a:p>
          <a:p>
            <a:pPr>
              <a:buFontTx/>
              <a:buChar char="•"/>
            </a:pPr>
            <a:endParaRPr lang="en-GB" altLang="en-US" dirty="0"/>
          </a:p>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That </a:t>
            </a:r>
            <a:r>
              <a:rPr lang="fr-FR" dirty="0" err="1"/>
              <a:t>includes</a:t>
            </a:r>
            <a:r>
              <a:rPr lang="fr-FR" dirty="0"/>
              <a:t> </a:t>
            </a:r>
            <a:r>
              <a:rPr lang="fr-FR" dirty="0" err="1"/>
              <a:t>risk</a:t>
            </a:r>
            <a:r>
              <a:rPr lang="fr-FR" dirty="0"/>
              <a:t> </a:t>
            </a:r>
            <a:r>
              <a:rPr lang="fr-FR" dirty="0" err="1"/>
              <a:t>assessment</a:t>
            </a:r>
            <a:endParaRPr lang="en-GB" dirty="0"/>
          </a:p>
        </p:txBody>
      </p:sp>
      <p:sp>
        <p:nvSpPr>
          <p:cNvPr id="4" name="Slide Number Placeholder 3"/>
          <p:cNvSpPr>
            <a:spLocks noGrp="1"/>
          </p:cNvSpPr>
          <p:nvPr>
            <p:ph type="sldNum" sz="quarter" idx="10"/>
          </p:nvPr>
        </p:nvSpPr>
        <p:spPr/>
        <p:txBody>
          <a:bodyPr/>
          <a:lstStyle/>
          <a:p>
            <a:pPr>
              <a:defRPr/>
            </a:pPr>
            <a:fld id="{BC8E4DB2-EC89-4781-9601-CFC898765B2F}" type="slidenum">
              <a:rPr lang="en-US" altLang="en-US" smtClean="0"/>
              <a:pPr>
                <a:defRPr/>
              </a:pPr>
              <a:t>27</a:t>
            </a:fld>
            <a:endParaRPr lang="en-US" altLang="en-US"/>
          </a:p>
        </p:txBody>
      </p:sp>
    </p:spTree>
    <p:extLst>
      <p:ext uri="{BB962C8B-B14F-4D97-AF65-F5344CB8AC3E}">
        <p14:creationId xmlns:p14="http://schemas.microsoft.com/office/powerpoint/2010/main" val="1363518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GB" dirty="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itchFamily="18" charset="0"/>
                <a:ea typeface="MS PGothic" pitchFamily="34" charset="-128"/>
              </a:defRPr>
            </a:lvl1pPr>
            <a:lvl2pPr marL="742950" indent="-285750" defTabSz="911225" eaLnBrk="0" hangingPunct="0">
              <a:spcBef>
                <a:spcPct val="30000"/>
              </a:spcBef>
              <a:defRPr sz="1200">
                <a:solidFill>
                  <a:schemeClr val="tx1"/>
                </a:solidFill>
                <a:latin typeface="Times New Roman" pitchFamily="18" charset="0"/>
                <a:ea typeface="MS PGothic" pitchFamily="34" charset="-128"/>
              </a:defRPr>
            </a:lvl2pPr>
            <a:lvl3pPr marL="1143000" indent="-228600" defTabSz="911225" eaLnBrk="0" hangingPunct="0">
              <a:spcBef>
                <a:spcPct val="30000"/>
              </a:spcBef>
              <a:defRPr sz="1200">
                <a:solidFill>
                  <a:schemeClr val="tx1"/>
                </a:solidFill>
                <a:latin typeface="Times New Roman" pitchFamily="18" charset="0"/>
                <a:ea typeface="MS PGothic" pitchFamily="34" charset="-128"/>
              </a:defRPr>
            </a:lvl3pPr>
            <a:lvl4pPr marL="1600200" indent="-228600" defTabSz="911225" eaLnBrk="0" hangingPunct="0">
              <a:spcBef>
                <a:spcPct val="30000"/>
              </a:spcBef>
              <a:defRPr sz="1200">
                <a:solidFill>
                  <a:schemeClr val="tx1"/>
                </a:solidFill>
                <a:latin typeface="Times New Roman" pitchFamily="18" charset="0"/>
                <a:ea typeface="MS PGothic" pitchFamily="34" charset="-128"/>
              </a:defRPr>
            </a:lvl4pPr>
            <a:lvl5pPr marL="2057400" indent="-228600" defTabSz="911225" eaLnBrk="0" hangingPunct="0">
              <a:spcBef>
                <a:spcPct val="30000"/>
              </a:spcBef>
              <a:defRPr sz="1200">
                <a:solidFill>
                  <a:schemeClr val="tx1"/>
                </a:solidFill>
                <a:latin typeface="Times New Roman" pitchFamily="18" charset="0"/>
                <a:ea typeface="MS PGothic" pitchFamily="34" charset="-128"/>
              </a:defRPr>
            </a:lvl5pPr>
            <a:lvl6pPr marL="25146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285484DB-E4F2-4B15-9F63-5F6D53637611}" type="slidenum">
              <a:rPr lang="en-US" altLang="en-US" smtClean="0">
                <a:solidFill>
                  <a:srgbClr val="FFFFFF"/>
                </a:solidFill>
                <a:latin typeface="Arial Unicode MS" pitchFamily="34" charset="-128"/>
              </a:rPr>
              <a:pPr eaLnBrk="1" hangingPunct="1">
                <a:spcBef>
                  <a:spcPct val="0"/>
                </a:spcBef>
              </a:pPr>
              <a:t>28</a:t>
            </a:fld>
            <a:endParaRPr lang="en-US" altLang="en-US">
              <a:solidFill>
                <a:srgbClr val="FFFFFF"/>
              </a:solidFill>
              <a:latin typeface="Arial Unicode MS" pitchFamily="34" charset="-128"/>
            </a:endParaRPr>
          </a:p>
        </p:txBody>
      </p:sp>
    </p:spTree>
    <p:extLst>
      <p:ext uri="{BB962C8B-B14F-4D97-AF65-F5344CB8AC3E}">
        <p14:creationId xmlns:p14="http://schemas.microsoft.com/office/powerpoint/2010/main" val="336375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itchFamily="34" charset="0"/>
              </a:rPr>
              <a:t>UNODC recently developed a Guidebook for governments on good practices in implementing article 9. It contains examples from countries around the world, as well as a set of questions which can be used by States to evaluate their compliance with UNCAC.</a:t>
            </a:r>
          </a:p>
        </p:txBody>
      </p:sp>
      <p:sp>
        <p:nvSpPr>
          <p:cNvPr id="194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200" b="1">
                <a:solidFill>
                  <a:srgbClr val="FFFFFF"/>
                </a:solidFill>
                <a:latin typeface="Arial Unicode MS" pitchFamily="34" charset="-128"/>
              </a:defRPr>
            </a:lvl1pPr>
            <a:lvl2pPr marL="740464" indent="-284795" eaLnBrk="0" hangingPunct="0">
              <a:defRPr sz="7200" b="1">
                <a:solidFill>
                  <a:srgbClr val="FFFFFF"/>
                </a:solidFill>
                <a:latin typeface="Arial Unicode MS" pitchFamily="34" charset="-128"/>
              </a:defRPr>
            </a:lvl2pPr>
            <a:lvl3pPr marL="1139175" indent="-227835" eaLnBrk="0" hangingPunct="0">
              <a:defRPr sz="7200" b="1">
                <a:solidFill>
                  <a:srgbClr val="FFFFFF"/>
                </a:solidFill>
                <a:latin typeface="Arial Unicode MS" pitchFamily="34" charset="-128"/>
              </a:defRPr>
            </a:lvl3pPr>
            <a:lvl4pPr marL="1594845" indent="-227835" eaLnBrk="0" hangingPunct="0">
              <a:defRPr sz="7200" b="1">
                <a:solidFill>
                  <a:srgbClr val="FFFFFF"/>
                </a:solidFill>
                <a:latin typeface="Arial Unicode MS" pitchFamily="34" charset="-128"/>
              </a:defRPr>
            </a:lvl4pPr>
            <a:lvl5pPr marL="2050514" indent="-227835" eaLnBrk="0" hangingPunct="0">
              <a:defRPr sz="7200" b="1">
                <a:solidFill>
                  <a:srgbClr val="FFFFFF"/>
                </a:solidFill>
                <a:latin typeface="Arial Unicode MS" pitchFamily="34" charset="-128"/>
              </a:defRPr>
            </a:lvl5pPr>
            <a:lvl6pPr marL="2506185" indent="-227835" eaLnBrk="0" fontAlgn="base" hangingPunct="0">
              <a:spcBef>
                <a:spcPct val="0"/>
              </a:spcBef>
              <a:spcAft>
                <a:spcPct val="0"/>
              </a:spcAft>
              <a:defRPr sz="7200" b="1">
                <a:solidFill>
                  <a:srgbClr val="FFFFFF"/>
                </a:solidFill>
                <a:latin typeface="Arial Unicode MS" pitchFamily="34" charset="-128"/>
              </a:defRPr>
            </a:lvl6pPr>
            <a:lvl7pPr marL="2961855" indent="-227835" eaLnBrk="0" fontAlgn="base" hangingPunct="0">
              <a:spcBef>
                <a:spcPct val="0"/>
              </a:spcBef>
              <a:spcAft>
                <a:spcPct val="0"/>
              </a:spcAft>
              <a:defRPr sz="7200" b="1">
                <a:solidFill>
                  <a:srgbClr val="FFFFFF"/>
                </a:solidFill>
                <a:latin typeface="Arial Unicode MS" pitchFamily="34" charset="-128"/>
              </a:defRPr>
            </a:lvl7pPr>
            <a:lvl8pPr marL="3417525" indent="-227835" eaLnBrk="0" fontAlgn="base" hangingPunct="0">
              <a:spcBef>
                <a:spcPct val="0"/>
              </a:spcBef>
              <a:spcAft>
                <a:spcPct val="0"/>
              </a:spcAft>
              <a:defRPr sz="7200" b="1">
                <a:solidFill>
                  <a:srgbClr val="FFFFFF"/>
                </a:solidFill>
                <a:latin typeface="Arial Unicode MS" pitchFamily="34" charset="-128"/>
              </a:defRPr>
            </a:lvl8pPr>
            <a:lvl9pPr marL="3873195" indent="-227835" eaLnBrk="0" fontAlgn="base" hangingPunct="0">
              <a:spcBef>
                <a:spcPct val="0"/>
              </a:spcBef>
              <a:spcAft>
                <a:spcPct val="0"/>
              </a:spcAft>
              <a:defRPr sz="7200" b="1">
                <a:solidFill>
                  <a:srgbClr val="FFFFFF"/>
                </a:solidFill>
                <a:latin typeface="Arial Unicode MS" pitchFamily="34" charset="-128"/>
              </a:defRPr>
            </a:lvl9pPr>
          </a:lstStyle>
          <a:p>
            <a:pPr eaLnBrk="1" hangingPunct="1">
              <a:defRPr/>
            </a:pPr>
            <a:fld id="{5F4E6EDF-8C07-4C2D-B261-99F396BF835F}" type="slidenum">
              <a:rPr lang="en-GB" altLang="en-US" sz="1200" b="0"/>
              <a:pPr eaLnBrk="1" hangingPunct="1">
                <a:defRPr/>
              </a:pPr>
              <a:t>29</a:t>
            </a:fld>
            <a:endParaRPr lang="en-GB" altLang="en-US" sz="12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GB" altLang="en-US"/>
              <a:t>Chapter II outlines a detailed set of measures that States should take to prevent corruption in both the public and private sector.</a:t>
            </a:r>
          </a:p>
          <a:p>
            <a:pPr marL="171450" indent="-171450">
              <a:buFontTx/>
              <a:buChar char="•"/>
            </a:pPr>
            <a:r>
              <a:rPr lang="en-GB" altLang="en-US"/>
              <a:t>Perhaps one of the most striking aspects of this chapter is the breadth of measures that it covers, including requirements in relation to the recruitment and management systems of civil servants, rules relating to the funding of political candidates and political parties, measures taken to address conflicts of interest and measures aimed at enhancing integrity and reducing corruption in the private sector.</a:t>
            </a:r>
          </a:p>
          <a:p>
            <a:pPr marL="171450" indent="-171450">
              <a:buFontTx/>
              <a:buChar char="•"/>
            </a:pPr>
            <a:r>
              <a:rPr lang="en-GB" altLang="en-US"/>
              <a:t>Articles 5 and 6 of the Convention place specific requirements on States to ensure that they take a coordinated and effective approach to the introduction of these measures and identify relevant bodies to lead this task of coordination.</a:t>
            </a:r>
          </a:p>
          <a:p>
            <a:pPr marL="171450" indent="-171450">
              <a:buFontTx/>
              <a:buChar char="•"/>
            </a:pPr>
            <a:r>
              <a:rPr lang="en-GB" altLang="en-US"/>
              <a:t>A further over-arching provision of Chapter II is Article 13, which requires States parties to promote the participation of individuals and groups outside the public sector, such as civil society, non-governmental organisations and community organisations in the prevention of and the fight against corruption.</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itchFamily="18" charset="0"/>
                <a:ea typeface="MS PGothic" pitchFamily="34" charset="-128"/>
              </a:defRPr>
            </a:lvl1pPr>
            <a:lvl2pPr marL="742950" indent="-285750" defTabSz="911225" eaLnBrk="0" hangingPunct="0">
              <a:spcBef>
                <a:spcPct val="30000"/>
              </a:spcBef>
              <a:defRPr sz="1200">
                <a:solidFill>
                  <a:schemeClr val="tx1"/>
                </a:solidFill>
                <a:latin typeface="Times New Roman" pitchFamily="18" charset="0"/>
                <a:ea typeface="MS PGothic" pitchFamily="34" charset="-128"/>
              </a:defRPr>
            </a:lvl2pPr>
            <a:lvl3pPr marL="1143000" indent="-228600" defTabSz="911225" eaLnBrk="0" hangingPunct="0">
              <a:spcBef>
                <a:spcPct val="30000"/>
              </a:spcBef>
              <a:defRPr sz="1200">
                <a:solidFill>
                  <a:schemeClr val="tx1"/>
                </a:solidFill>
                <a:latin typeface="Times New Roman" pitchFamily="18" charset="0"/>
                <a:ea typeface="MS PGothic" pitchFamily="34" charset="-128"/>
              </a:defRPr>
            </a:lvl3pPr>
            <a:lvl4pPr marL="1600200" indent="-228600" defTabSz="911225" eaLnBrk="0" hangingPunct="0">
              <a:spcBef>
                <a:spcPct val="30000"/>
              </a:spcBef>
              <a:defRPr sz="1200">
                <a:solidFill>
                  <a:schemeClr val="tx1"/>
                </a:solidFill>
                <a:latin typeface="Times New Roman" pitchFamily="18" charset="0"/>
                <a:ea typeface="MS PGothic" pitchFamily="34" charset="-128"/>
              </a:defRPr>
            </a:lvl4pPr>
            <a:lvl5pPr marL="2057400" indent="-228600" defTabSz="911225" eaLnBrk="0" hangingPunct="0">
              <a:spcBef>
                <a:spcPct val="30000"/>
              </a:spcBef>
              <a:defRPr sz="1200">
                <a:solidFill>
                  <a:schemeClr val="tx1"/>
                </a:solidFill>
                <a:latin typeface="Times New Roman" pitchFamily="18" charset="0"/>
                <a:ea typeface="MS PGothic" pitchFamily="34" charset="-128"/>
              </a:defRPr>
            </a:lvl5pPr>
            <a:lvl6pPr marL="25146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45B00666-EE66-470D-8844-BB2C3F6C5DEB}" type="slidenum">
              <a:rPr lang="en-US" altLang="en-US" smtClean="0">
                <a:solidFill>
                  <a:srgbClr val="FFFFFF"/>
                </a:solidFill>
                <a:latin typeface="Arial Unicode MS" pitchFamily="34" charset="-128"/>
              </a:rPr>
              <a:pPr eaLnBrk="1" hangingPunct="1">
                <a:spcBef>
                  <a:spcPct val="0"/>
                </a:spcBef>
              </a:pPr>
              <a:t>4</a:t>
            </a:fld>
            <a:endParaRPr lang="en-US" altLang="en-US">
              <a:solidFill>
                <a:srgbClr val="FFFFFF"/>
              </a:solidFill>
              <a:latin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u="sng"/>
              <a:t>Transparency:</a:t>
            </a:r>
          </a:p>
          <a:p>
            <a:r>
              <a:rPr lang="en-GB" altLang="en-US"/>
              <a:t>Given that procuring entities frequently have a high degree of discretion in the procurement process, transparency which allows this exercise of discretion to be monitored.</a:t>
            </a:r>
          </a:p>
          <a:p>
            <a:r>
              <a:rPr lang="en-GB" altLang="en-US"/>
              <a:t>Procurement systems depend on transparency to allow stakeholders (policymakers, officials, competitors and members of the public) </a:t>
            </a:r>
          </a:p>
          <a:p>
            <a:r>
              <a:rPr lang="en-GB" altLang="en-US"/>
              <a:t>to monitor the procurement process. </a:t>
            </a:r>
          </a:p>
          <a:p>
            <a:r>
              <a:rPr lang="en-GB" altLang="en-US"/>
              <a:t>Importantly, transparency also facilitates the achievement of the other objectives of a procurement </a:t>
            </a:r>
          </a:p>
          <a:p>
            <a:r>
              <a:rPr lang="en-GB" altLang="en-US"/>
              <a:t>system (in particular, non-discrimination), and thus it must be addressed at all stages of the public procurement process.</a:t>
            </a:r>
          </a:p>
          <a:p>
            <a:r>
              <a:rPr lang="en-GB" altLang="en-US"/>
              <a:t>i.e. must be clear what the tender is for, who can bid, what documents are required, who was selected etc.</a:t>
            </a:r>
          </a:p>
          <a:p>
            <a:endParaRPr lang="en-GB" altLang="en-US" b="1" u="sng"/>
          </a:p>
          <a:p>
            <a:r>
              <a:rPr lang="en-GB" altLang="en-US" b="1" u="sng"/>
              <a:t>Competition:</a:t>
            </a:r>
          </a:p>
          <a:p>
            <a:r>
              <a:rPr lang="en-GB" altLang="en-US"/>
              <a:t>Competition in public procurement usually means that two or more bidders act independently and engage in a contest for the opportunity to secure the procuring entity’s contract by offering the most favourable terms.</a:t>
            </a:r>
          </a:p>
          <a:p>
            <a:r>
              <a:rPr lang="en-GB" altLang="en-US"/>
              <a:t>Potential suppliers to the government are likely to compete only when they are confident that they have been provided with all necessary information and that their offers will be evaluated on the basis of objective criteria in a non-discriminatory way and that decisions of the procurement entity </a:t>
            </a:r>
          </a:p>
          <a:p>
            <a:r>
              <a:rPr lang="en-GB" altLang="en-US"/>
              <a:t>can be challenged before an independent body.</a:t>
            </a:r>
          </a:p>
          <a:p>
            <a:r>
              <a:rPr lang="en-GB" altLang="en-US"/>
              <a:t>i.e. fair competition, all information/ same information known by all, not rigged (decision made in advance), no cartels, specifications written to favour one supplier, specifications make the bidding process closed etc</a:t>
            </a:r>
          </a:p>
          <a:p>
            <a:endParaRPr lang="en-GB" altLang="en-US"/>
          </a:p>
          <a:p>
            <a:r>
              <a:rPr lang="en-GB" altLang="en-US" b="1" u="sng"/>
              <a:t>Use of Objective Decision-Making Criteria:</a:t>
            </a:r>
          </a:p>
          <a:p>
            <a:r>
              <a:rPr lang="en-GB" altLang="en-US"/>
              <a:t>Objectivity in decision-making in the context of public procurement refers to striving (as far as possible) to reduce or eliminate biases, prejudices and subjective evaluations.</a:t>
            </a:r>
          </a:p>
          <a:p>
            <a:endParaRPr lang="en-GB" altLang="en-US"/>
          </a:p>
          <a:p>
            <a:r>
              <a:rPr lang="en-GB" altLang="en-US"/>
              <a:t>Objectivity can be safeguarded in many ways, for instance, through requirements to disclose all criteria for participation and qualification of suppliers, rules on technical specifications drafted with the express intention of ensuring that procuring entities do not discriminate against and </a:t>
            </a:r>
          </a:p>
          <a:p>
            <a:r>
              <a:rPr lang="en-GB" altLang="en-US"/>
              <a:t>among foreign suppliers, and requirements guiding technical and price evaluations.</a:t>
            </a:r>
          </a:p>
          <a:p>
            <a:r>
              <a:rPr lang="en-GB" altLang="en-US"/>
              <a:t>i.e. fairly evaluate all bids, no one particular bidder in mind, </a:t>
            </a:r>
          </a:p>
          <a:p>
            <a:endParaRPr lang="en-GB" altLang="en-US" b="1"/>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itchFamily="18" charset="0"/>
                <a:ea typeface="MS PGothic" pitchFamily="34" charset="-128"/>
              </a:defRPr>
            </a:lvl1pPr>
            <a:lvl2pPr marL="742950" indent="-285750" defTabSz="911225" eaLnBrk="0" hangingPunct="0">
              <a:spcBef>
                <a:spcPct val="30000"/>
              </a:spcBef>
              <a:defRPr sz="1200">
                <a:solidFill>
                  <a:schemeClr val="tx1"/>
                </a:solidFill>
                <a:latin typeface="Times New Roman" pitchFamily="18" charset="0"/>
                <a:ea typeface="MS PGothic" pitchFamily="34" charset="-128"/>
              </a:defRPr>
            </a:lvl2pPr>
            <a:lvl3pPr marL="1143000" indent="-228600" defTabSz="911225" eaLnBrk="0" hangingPunct="0">
              <a:spcBef>
                <a:spcPct val="30000"/>
              </a:spcBef>
              <a:defRPr sz="1200">
                <a:solidFill>
                  <a:schemeClr val="tx1"/>
                </a:solidFill>
                <a:latin typeface="Times New Roman" pitchFamily="18" charset="0"/>
                <a:ea typeface="MS PGothic" pitchFamily="34" charset="-128"/>
              </a:defRPr>
            </a:lvl3pPr>
            <a:lvl4pPr marL="1600200" indent="-228600" defTabSz="911225" eaLnBrk="0" hangingPunct="0">
              <a:spcBef>
                <a:spcPct val="30000"/>
              </a:spcBef>
              <a:defRPr sz="1200">
                <a:solidFill>
                  <a:schemeClr val="tx1"/>
                </a:solidFill>
                <a:latin typeface="Times New Roman" pitchFamily="18" charset="0"/>
                <a:ea typeface="MS PGothic" pitchFamily="34" charset="-128"/>
              </a:defRPr>
            </a:lvl4pPr>
            <a:lvl5pPr marL="2057400" indent="-228600" defTabSz="911225" eaLnBrk="0" hangingPunct="0">
              <a:spcBef>
                <a:spcPct val="30000"/>
              </a:spcBef>
              <a:defRPr sz="1200">
                <a:solidFill>
                  <a:schemeClr val="tx1"/>
                </a:solidFill>
                <a:latin typeface="Times New Roman" pitchFamily="18" charset="0"/>
                <a:ea typeface="MS PGothic" pitchFamily="34" charset="-128"/>
              </a:defRPr>
            </a:lvl5pPr>
            <a:lvl6pPr marL="25146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5151AB35-9D73-4152-A2E5-E5EB7D0A3337}" type="slidenum">
              <a:rPr lang="en-US" altLang="en-US" smtClean="0">
                <a:solidFill>
                  <a:srgbClr val="FFFFFF"/>
                </a:solidFill>
                <a:latin typeface="Arial Unicode MS" pitchFamily="34" charset="-128"/>
              </a:rPr>
              <a:pPr eaLnBrk="1" hangingPunct="1">
                <a:spcBef>
                  <a:spcPct val="0"/>
                </a:spcBef>
              </a:pPr>
              <a:t>5</a:t>
            </a:fld>
            <a:endParaRPr lang="en-US" altLang="en-US">
              <a:solidFill>
                <a:srgbClr val="FFFFFF"/>
              </a:solidFill>
              <a:latin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More to come on the </a:t>
            </a:r>
            <a:r>
              <a:rPr lang="fr-FR" dirty="0" err="1"/>
              <a:t>next</a:t>
            </a:r>
            <a:r>
              <a:rPr lang="fr-FR" dirty="0"/>
              <a:t> </a:t>
            </a:r>
            <a:r>
              <a:rPr lang="fr-FR" dirty="0" err="1"/>
              <a:t>presentation</a:t>
            </a:r>
            <a:r>
              <a:rPr lang="fr-FR" dirty="0"/>
              <a:t>. </a:t>
            </a:r>
            <a:endParaRPr lang="en-GB" dirty="0"/>
          </a:p>
        </p:txBody>
      </p:sp>
      <p:sp>
        <p:nvSpPr>
          <p:cNvPr id="4" name="Slide Number Placeholder 3"/>
          <p:cNvSpPr>
            <a:spLocks noGrp="1"/>
          </p:cNvSpPr>
          <p:nvPr>
            <p:ph type="sldNum" sz="quarter" idx="10"/>
          </p:nvPr>
        </p:nvSpPr>
        <p:spPr/>
        <p:txBody>
          <a:bodyPr/>
          <a:lstStyle/>
          <a:p>
            <a:pPr>
              <a:defRPr/>
            </a:pPr>
            <a:fld id="{BC8E4DB2-EC89-4781-9601-CFC898765B2F}" type="slidenum">
              <a:rPr lang="en-US" altLang="en-US" smtClean="0"/>
              <a:pPr>
                <a:defRPr/>
              </a:pPr>
              <a:t>14</a:t>
            </a:fld>
            <a:endParaRPr lang="en-US" altLang="en-US"/>
          </a:p>
        </p:txBody>
      </p:sp>
    </p:spTree>
    <p:extLst>
      <p:ext uri="{BB962C8B-B14F-4D97-AF65-F5344CB8AC3E}">
        <p14:creationId xmlns:p14="http://schemas.microsoft.com/office/powerpoint/2010/main" val="3328495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b="1" dirty="0"/>
              <a:t>Effective Remedy Systems (Bid Protest System)</a:t>
            </a:r>
          </a:p>
          <a:p>
            <a:pPr>
              <a:defRPr/>
            </a:pPr>
            <a:endParaRPr lang="en-GB" b="1" dirty="0"/>
          </a:p>
          <a:p>
            <a:pPr>
              <a:defRPr/>
            </a:pPr>
            <a:r>
              <a:rPr lang="en-GB" b="1" dirty="0"/>
              <a:t>Key to successful procurement system. If no one challenges decisions (errors/corruption), corruption will continue </a:t>
            </a:r>
            <a:r>
              <a:rPr lang="en-GB" b="1" dirty="0" err="1"/>
              <a:t>unabaited</a:t>
            </a:r>
            <a:r>
              <a:rPr lang="en-GB" b="1" dirty="0"/>
              <a:t> as there are few consequences for those involved. </a:t>
            </a:r>
          </a:p>
          <a:p>
            <a:pPr>
              <a:defRPr/>
            </a:pPr>
            <a:endParaRPr lang="en-GB" dirty="0"/>
          </a:p>
          <a:p>
            <a:pPr>
              <a:defRPr/>
            </a:pPr>
            <a:r>
              <a:rPr lang="en-GB" b="1" u="sng" dirty="0"/>
              <a:t>Right to turn to a review body:</a:t>
            </a:r>
          </a:p>
          <a:p>
            <a:pPr>
              <a:defRPr/>
            </a:pPr>
            <a:endParaRPr lang="en-GB" dirty="0"/>
          </a:p>
          <a:p>
            <a:pPr>
              <a:defRPr/>
            </a:pPr>
            <a:r>
              <a:rPr lang="en-GB" dirty="0"/>
              <a:t>An effective remedy system, which is also known as a challenge or bid protest system, in public procurement is a key element of a robust procurement framework. For this reason, article 9 (1) of UNCAC explicitly calls for an effective system of domestic review in public procurement.</a:t>
            </a:r>
          </a:p>
          <a:p>
            <a:pPr>
              <a:defRPr/>
            </a:pPr>
            <a:endParaRPr lang="en-GB" dirty="0"/>
          </a:p>
          <a:p>
            <a:pPr>
              <a:defRPr/>
            </a:pPr>
            <a:r>
              <a:rPr lang="en-GB" b="1" u="sng" dirty="0"/>
              <a:t>Independence of the review body:</a:t>
            </a:r>
          </a:p>
          <a:p>
            <a:pPr>
              <a:defRPr/>
            </a:pPr>
            <a:r>
              <a:rPr lang="en-GB" dirty="0"/>
              <a:t>An effective remedy system requires that an application for review be heard by an independent body. The notion of independence with respect to the review body usually means independence from the procuring entity rather than independence from the government.</a:t>
            </a:r>
          </a:p>
          <a:p>
            <a:pPr>
              <a:defRPr/>
            </a:pPr>
            <a:endParaRPr lang="en-GB" dirty="0"/>
          </a:p>
          <a:p>
            <a:pPr>
              <a:defRPr/>
            </a:pPr>
            <a:r>
              <a:rPr lang="en-GB" dirty="0"/>
              <a:t>It is good practice for a reviewing body to include, or be composed of, outside experts independent from the government, such as experts from statutory professional representations such as a chamber of commerce or a non-governmental organization.</a:t>
            </a:r>
          </a:p>
          <a:p>
            <a:pPr>
              <a:defRPr/>
            </a:pPr>
            <a:endParaRPr lang="en-GB" dirty="0"/>
          </a:p>
          <a:p>
            <a:pPr>
              <a:defRPr/>
            </a:pPr>
            <a:r>
              <a:rPr lang="en-GB" b="1" u="sng" dirty="0"/>
              <a:t>Power to grant different type of remedies and corrective measures:</a:t>
            </a:r>
          </a:p>
          <a:p>
            <a:pPr>
              <a:defRPr/>
            </a:pPr>
            <a:r>
              <a:rPr lang="en-GB" dirty="0"/>
              <a:t>Remedies in an effective enforcement system usually include interim measures and corrective measures, as well as damages. The possibility of suspension of a procurement procedure as an interim measure while the challenge is pending is essential, because this prohibits the procuring </a:t>
            </a:r>
          </a:p>
          <a:p>
            <a:pPr>
              <a:defRPr/>
            </a:pPr>
            <a:r>
              <a:rPr lang="en-GB" dirty="0"/>
              <a:t>entity from entering into the contract before the review body has decided on an application for review. A suspension will allow the reviewing body to verify whether the challenged decision was made in accordance with the rules and the solicitation materials. </a:t>
            </a:r>
          </a:p>
          <a:p>
            <a:pPr>
              <a:defRPr/>
            </a:pPr>
            <a:r>
              <a:rPr lang="en-GB" dirty="0"/>
              <a:t>If it is found that a decision was issued in breach of the applicable rules, the review body may make use of a corrective measure, such as prohibiting the procuring entity from taking a decision, or overturning or revising a decision of the procuring entity.</a:t>
            </a:r>
          </a:p>
          <a:p>
            <a:pPr>
              <a:defRPr/>
            </a:pPr>
            <a:endParaRPr lang="en-GB" dirty="0"/>
          </a:p>
          <a:p>
            <a:pPr>
              <a:defRPr/>
            </a:pPr>
            <a:endParaRPr lang="en-GB" dirty="0"/>
          </a:p>
          <a:p>
            <a:pPr>
              <a:defRPr/>
            </a:pPr>
            <a:endParaRPr lang="en-GB" dirty="0"/>
          </a:p>
          <a:p>
            <a:pPr>
              <a:defRPr/>
            </a:pPr>
            <a:r>
              <a:rPr lang="en-GB" b="1" kern="0" dirty="0"/>
              <a:t>Further Corruption Prevention Strategies in Public </a:t>
            </a:r>
          </a:p>
          <a:p>
            <a:pPr>
              <a:defRPr/>
            </a:pPr>
            <a:r>
              <a:rPr lang="en-GB" b="1" kern="0" dirty="0"/>
              <a:t>Procurement</a:t>
            </a:r>
          </a:p>
          <a:p>
            <a:pPr>
              <a:defRPr/>
            </a:pPr>
            <a:endParaRPr lang="en-GB" dirty="0"/>
          </a:p>
          <a:p>
            <a:pPr>
              <a:defRPr/>
            </a:pPr>
            <a:r>
              <a:rPr lang="en-GB" b="1" u="sng" kern="0" dirty="0"/>
              <a:t>Integrity of public officials and bidder employees:</a:t>
            </a:r>
          </a:p>
          <a:p>
            <a:pPr>
              <a:defRPr/>
            </a:pPr>
            <a:r>
              <a:rPr lang="en-GB" dirty="0"/>
              <a:t>Both the public sector and the private sector must ensure that only professional, honest, reliable </a:t>
            </a:r>
          </a:p>
          <a:p>
            <a:pPr>
              <a:defRPr/>
            </a:pPr>
            <a:r>
              <a:rPr lang="en-GB" dirty="0"/>
              <a:t>and skilled staff who demonstrate integrity are involved in public procurement activities.</a:t>
            </a:r>
          </a:p>
          <a:p>
            <a:pPr>
              <a:defRPr/>
            </a:pPr>
            <a:r>
              <a:rPr lang="en-GB" dirty="0"/>
              <a:t>A robust compliance programme that </a:t>
            </a:r>
          </a:p>
          <a:p>
            <a:pPr>
              <a:defRPr/>
            </a:pPr>
            <a:r>
              <a:rPr lang="en-GB" dirty="0"/>
              <a:t>includes a code of conduct is considered important, to provide contractors and potentially public </a:t>
            </a:r>
          </a:p>
          <a:p>
            <a:pPr>
              <a:defRPr/>
            </a:pPr>
            <a:r>
              <a:rPr lang="en-GB" dirty="0"/>
              <a:t>agencies a framework for following the law.</a:t>
            </a:r>
          </a:p>
          <a:p>
            <a:pPr>
              <a:defRPr/>
            </a:pPr>
            <a:endParaRPr lang="en-GB" dirty="0"/>
          </a:p>
          <a:p>
            <a:pPr>
              <a:defRPr/>
            </a:pPr>
            <a:r>
              <a:rPr lang="en-GB" b="1" u="sng" dirty="0"/>
              <a:t>Exclusion, suspension and debarment:</a:t>
            </a:r>
          </a:p>
          <a:p>
            <a:pPr>
              <a:defRPr/>
            </a:pPr>
            <a:endParaRPr lang="en-GB" dirty="0"/>
          </a:p>
          <a:p>
            <a:pPr>
              <a:defRPr/>
            </a:pPr>
            <a:r>
              <a:rPr lang="en-GB" dirty="0"/>
              <a:t>Depriving private companies of the opportunity to do business with the </a:t>
            </a:r>
          </a:p>
          <a:p>
            <a:pPr>
              <a:defRPr/>
            </a:pPr>
            <a:r>
              <a:rPr lang="en-GB" dirty="0"/>
              <a:t>government is likely to be one of the strongest deterrents for future wrongdoers, and it ensures </a:t>
            </a:r>
          </a:p>
          <a:p>
            <a:pPr>
              <a:defRPr/>
            </a:pPr>
            <a:r>
              <a:rPr lang="en-GB" dirty="0"/>
              <a:t>that the government does not contract with those contractors that lack effective internal </a:t>
            </a:r>
          </a:p>
          <a:p>
            <a:pPr>
              <a:defRPr/>
            </a:pPr>
            <a:r>
              <a:rPr lang="en-GB" dirty="0"/>
              <a:t>controls.</a:t>
            </a:r>
          </a:p>
          <a:p>
            <a:pPr>
              <a:defRPr/>
            </a:pPr>
            <a:r>
              <a:rPr lang="en-GB" dirty="0"/>
              <a:t>As debarment systems have matured in different countries, two broad models for debarment have </a:t>
            </a:r>
          </a:p>
          <a:p>
            <a:pPr>
              <a:defRPr/>
            </a:pPr>
            <a:r>
              <a:rPr lang="en-GB" dirty="0"/>
              <a:t>emerged.</a:t>
            </a:r>
          </a:p>
          <a:p>
            <a:pPr>
              <a:defRPr/>
            </a:pPr>
            <a:r>
              <a:rPr lang="en-GB" dirty="0"/>
              <a:t>The first is a highly discretionary approach, under which a senior contracting official, acting on behalf of one or more </a:t>
            </a:r>
          </a:p>
          <a:p>
            <a:pPr>
              <a:defRPr/>
            </a:pPr>
            <a:r>
              <a:rPr lang="en-GB" dirty="0"/>
              <a:t>government agencies, may exclude contractors because of almost any serious issue regarding contractor qualification (used by the United States federal procurement system).</a:t>
            </a:r>
          </a:p>
          <a:p>
            <a:pPr>
              <a:defRPr/>
            </a:pPr>
            <a:endParaRPr lang="en-GB" dirty="0"/>
          </a:p>
          <a:p>
            <a:pPr>
              <a:defRPr/>
            </a:pPr>
            <a:r>
              <a:rPr lang="en-GB" dirty="0"/>
              <a:t>The alternative model, is much more focused: under this approach, the reviewing officials act in an adjudicative manner, </a:t>
            </a:r>
          </a:p>
          <a:p>
            <a:pPr>
              <a:defRPr/>
            </a:pPr>
            <a:r>
              <a:rPr lang="en-GB" dirty="0"/>
              <a:t>and a formal determination must be made as to whether the contractor in question has committed </a:t>
            </a:r>
          </a:p>
          <a:p>
            <a:pPr>
              <a:defRPr/>
            </a:pPr>
            <a:r>
              <a:rPr lang="en-GB" dirty="0"/>
              <a:t>acts that qualify as grounds for debarment, under a specific list of prohibited acts (used by the World Bank).</a:t>
            </a:r>
          </a:p>
          <a:p>
            <a:pPr>
              <a:defRPr/>
            </a:pPr>
            <a:endParaRPr lang="en-GB" dirty="0"/>
          </a:p>
          <a:p>
            <a:pPr>
              <a:defRPr/>
            </a:pPr>
            <a:r>
              <a:rPr lang="en-GB" b="1" u="sng" kern="0" dirty="0"/>
              <a:t>Whistle-blowing:</a:t>
            </a:r>
          </a:p>
          <a:p>
            <a:pPr>
              <a:defRPr/>
            </a:pPr>
            <a:r>
              <a:rPr lang="en-GB" kern="0" dirty="0"/>
              <a:t>Whistle-blowing allows insiders to provide information to other individuals or organizations, such </a:t>
            </a:r>
          </a:p>
          <a:p>
            <a:pPr>
              <a:defRPr/>
            </a:pPr>
            <a:r>
              <a:rPr lang="en-GB" kern="0" dirty="0"/>
              <a:t>as the compliance officer within the corporate structure of a private company participating in a </a:t>
            </a:r>
          </a:p>
          <a:p>
            <a:pPr>
              <a:defRPr/>
            </a:pPr>
            <a:r>
              <a:rPr lang="en-GB" kern="0" dirty="0"/>
              <a:t>public tender or a public anti-corruption authority, so they can take the necessary steps.</a:t>
            </a:r>
          </a:p>
          <a:p>
            <a:pPr>
              <a:defRPr/>
            </a:pPr>
            <a:r>
              <a:rPr lang="en-GB" kern="0" dirty="0"/>
              <a:t>In order to encourage reporting of corruption, it is absolutely essential to have effective </a:t>
            </a:r>
          </a:p>
          <a:p>
            <a:pPr>
              <a:defRPr/>
            </a:pPr>
            <a:r>
              <a:rPr lang="en-GB" kern="0" dirty="0"/>
              <a:t>whistle-blower protection systems in place.</a:t>
            </a:r>
          </a:p>
          <a:p>
            <a:pPr>
              <a:defRPr/>
            </a:pPr>
            <a:endParaRPr lang="en-GB" kern="0" dirty="0"/>
          </a:p>
          <a:p>
            <a:pPr>
              <a:defRPr/>
            </a:pPr>
            <a:r>
              <a:rPr lang="en-GB" b="1" u="sng" kern="0" dirty="0"/>
              <a:t>E-procurement:</a:t>
            </a:r>
          </a:p>
          <a:p>
            <a:pPr>
              <a:defRPr/>
            </a:pPr>
            <a:r>
              <a:rPr lang="en-GB" kern="0" dirty="0"/>
              <a:t>E-procurement tools include the electronic publication of contract opportunities, the electronic </a:t>
            </a:r>
          </a:p>
          <a:p>
            <a:pPr>
              <a:defRPr/>
            </a:pPr>
            <a:r>
              <a:rPr lang="en-GB" kern="0" dirty="0"/>
              <a:t>distribution of tender documents and the electronic submission of bids. Importantly, all the tools </a:t>
            </a:r>
          </a:p>
          <a:p>
            <a:pPr>
              <a:defRPr/>
            </a:pPr>
            <a:r>
              <a:rPr lang="en-GB" kern="0" dirty="0"/>
              <a:t>of e-procurement (e.g. e-communication, e-submission, e-tendering, etc.) have one essential effect: </a:t>
            </a:r>
          </a:p>
          <a:p>
            <a:pPr>
              <a:defRPr/>
            </a:pPr>
            <a:r>
              <a:rPr lang="en-GB" kern="0" dirty="0"/>
              <a:t>they eliminate or minimize the direct human interactions between bidders and the procurement </a:t>
            </a:r>
          </a:p>
          <a:p>
            <a:pPr>
              <a:defRPr/>
            </a:pPr>
            <a:r>
              <a:rPr lang="en-GB" kern="0" dirty="0"/>
              <a:t>personnel, interactions which are one of the main sources of corrupt behaviour in public </a:t>
            </a:r>
          </a:p>
          <a:p>
            <a:pPr>
              <a:defRPr/>
            </a:pPr>
            <a:r>
              <a:rPr lang="en-GB" kern="0" dirty="0"/>
              <a:t>procurement.</a:t>
            </a:r>
            <a:endParaRPr lang="en-GB" dirty="0"/>
          </a:p>
          <a:p>
            <a:pPr>
              <a:defRPr/>
            </a:pPr>
            <a:r>
              <a:rPr lang="en-GB" dirty="0"/>
              <a:t>The use of e-procurement is well suited to assisting countries to establish </a:t>
            </a:r>
          </a:p>
          <a:p>
            <a:pPr>
              <a:defRPr/>
            </a:pPr>
            <a:r>
              <a:rPr lang="en-GB" dirty="0"/>
              <a:t>systems of public procurement based on the fundamental principles of transparency, competition </a:t>
            </a:r>
          </a:p>
          <a:p>
            <a:pPr>
              <a:defRPr/>
            </a:pPr>
            <a:r>
              <a:rPr lang="en-GB" dirty="0"/>
              <a:t>and objective decision-making as required by article 9 of UNCAC.</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itchFamily="18" charset="0"/>
                <a:ea typeface="MS PGothic" pitchFamily="34" charset="-128"/>
              </a:defRPr>
            </a:lvl1pPr>
            <a:lvl2pPr marL="742950" indent="-285750" defTabSz="911225" eaLnBrk="0" hangingPunct="0">
              <a:spcBef>
                <a:spcPct val="30000"/>
              </a:spcBef>
              <a:defRPr sz="1200">
                <a:solidFill>
                  <a:schemeClr val="tx1"/>
                </a:solidFill>
                <a:latin typeface="Times New Roman" pitchFamily="18" charset="0"/>
                <a:ea typeface="MS PGothic" pitchFamily="34" charset="-128"/>
              </a:defRPr>
            </a:lvl2pPr>
            <a:lvl3pPr marL="1143000" indent="-228600" defTabSz="911225" eaLnBrk="0" hangingPunct="0">
              <a:spcBef>
                <a:spcPct val="30000"/>
              </a:spcBef>
              <a:defRPr sz="1200">
                <a:solidFill>
                  <a:schemeClr val="tx1"/>
                </a:solidFill>
                <a:latin typeface="Times New Roman" pitchFamily="18" charset="0"/>
                <a:ea typeface="MS PGothic" pitchFamily="34" charset="-128"/>
              </a:defRPr>
            </a:lvl3pPr>
            <a:lvl4pPr marL="1600200" indent="-228600" defTabSz="911225" eaLnBrk="0" hangingPunct="0">
              <a:spcBef>
                <a:spcPct val="30000"/>
              </a:spcBef>
              <a:defRPr sz="1200">
                <a:solidFill>
                  <a:schemeClr val="tx1"/>
                </a:solidFill>
                <a:latin typeface="Times New Roman" pitchFamily="18" charset="0"/>
                <a:ea typeface="MS PGothic" pitchFamily="34" charset="-128"/>
              </a:defRPr>
            </a:lvl4pPr>
            <a:lvl5pPr marL="2057400" indent="-228600" defTabSz="911225" eaLnBrk="0" hangingPunct="0">
              <a:spcBef>
                <a:spcPct val="30000"/>
              </a:spcBef>
              <a:defRPr sz="1200">
                <a:solidFill>
                  <a:schemeClr val="tx1"/>
                </a:solidFill>
                <a:latin typeface="Times New Roman" pitchFamily="18" charset="0"/>
                <a:ea typeface="MS PGothic" pitchFamily="34" charset="-128"/>
              </a:defRPr>
            </a:lvl5pPr>
            <a:lvl6pPr marL="25146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53FA463C-6DF5-49B3-899C-4AE2EB1B0EA8}" type="slidenum">
              <a:rPr lang="en-US" altLang="en-US" smtClean="0">
                <a:solidFill>
                  <a:srgbClr val="FFFFFF"/>
                </a:solidFill>
                <a:latin typeface="Arial Unicode MS" pitchFamily="34" charset="-128"/>
              </a:rPr>
              <a:pPr eaLnBrk="1" hangingPunct="1">
                <a:spcBef>
                  <a:spcPct val="0"/>
                </a:spcBef>
              </a:pPr>
              <a:t>15</a:t>
            </a:fld>
            <a:endParaRPr lang="en-US" altLang="en-US">
              <a:solidFill>
                <a:srgbClr val="FFFFFF"/>
              </a:solidFill>
              <a:latin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That </a:t>
            </a:r>
            <a:r>
              <a:rPr lang="fr-FR" dirty="0" err="1"/>
              <a:t>includes</a:t>
            </a:r>
            <a:r>
              <a:rPr lang="fr-FR" dirty="0"/>
              <a:t> </a:t>
            </a:r>
            <a:r>
              <a:rPr lang="fr-FR" dirty="0" err="1"/>
              <a:t>risk</a:t>
            </a:r>
            <a:r>
              <a:rPr lang="fr-FR" dirty="0"/>
              <a:t> </a:t>
            </a:r>
            <a:r>
              <a:rPr lang="fr-FR" dirty="0" err="1"/>
              <a:t>assessment</a:t>
            </a:r>
            <a:endParaRPr lang="en-GB" dirty="0"/>
          </a:p>
        </p:txBody>
      </p:sp>
      <p:sp>
        <p:nvSpPr>
          <p:cNvPr id="4" name="Slide Number Placeholder 3"/>
          <p:cNvSpPr>
            <a:spLocks noGrp="1"/>
          </p:cNvSpPr>
          <p:nvPr>
            <p:ph type="sldNum" sz="quarter" idx="10"/>
          </p:nvPr>
        </p:nvSpPr>
        <p:spPr/>
        <p:txBody>
          <a:bodyPr/>
          <a:lstStyle/>
          <a:p>
            <a:pPr>
              <a:defRPr/>
            </a:pPr>
            <a:fld id="{BC8E4DB2-EC89-4781-9601-CFC898765B2F}" type="slidenum">
              <a:rPr lang="en-US" altLang="en-US" smtClean="0"/>
              <a:pPr>
                <a:defRPr/>
              </a:pPr>
              <a:t>18</a:t>
            </a:fld>
            <a:endParaRPr lang="en-US" altLang="en-US"/>
          </a:p>
        </p:txBody>
      </p:sp>
    </p:spTree>
    <p:extLst>
      <p:ext uri="{BB962C8B-B14F-4D97-AF65-F5344CB8AC3E}">
        <p14:creationId xmlns:p14="http://schemas.microsoft.com/office/powerpoint/2010/main" val="724564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GB"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itchFamily="18" charset="0"/>
                <a:ea typeface="MS PGothic" pitchFamily="34" charset="-128"/>
              </a:defRPr>
            </a:lvl1pPr>
            <a:lvl2pPr marL="742950" indent="-285750" defTabSz="911225" eaLnBrk="0" hangingPunct="0">
              <a:spcBef>
                <a:spcPct val="30000"/>
              </a:spcBef>
              <a:defRPr sz="1200">
                <a:solidFill>
                  <a:schemeClr val="tx1"/>
                </a:solidFill>
                <a:latin typeface="Times New Roman" pitchFamily="18" charset="0"/>
                <a:ea typeface="MS PGothic" pitchFamily="34" charset="-128"/>
              </a:defRPr>
            </a:lvl2pPr>
            <a:lvl3pPr marL="1143000" indent="-228600" defTabSz="911225" eaLnBrk="0" hangingPunct="0">
              <a:spcBef>
                <a:spcPct val="30000"/>
              </a:spcBef>
              <a:defRPr sz="1200">
                <a:solidFill>
                  <a:schemeClr val="tx1"/>
                </a:solidFill>
                <a:latin typeface="Times New Roman" pitchFamily="18" charset="0"/>
                <a:ea typeface="MS PGothic" pitchFamily="34" charset="-128"/>
              </a:defRPr>
            </a:lvl3pPr>
            <a:lvl4pPr marL="1600200" indent="-228600" defTabSz="911225" eaLnBrk="0" hangingPunct="0">
              <a:spcBef>
                <a:spcPct val="30000"/>
              </a:spcBef>
              <a:defRPr sz="1200">
                <a:solidFill>
                  <a:schemeClr val="tx1"/>
                </a:solidFill>
                <a:latin typeface="Times New Roman" pitchFamily="18" charset="0"/>
                <a:ea typeface="MS PGothic" pitchFamily="34" charset="-128"/>
              </a:defRPr>
            </a:lvl4pPr>
            <a:lvl5pPr marL="2057400" indent="-228600" defTabSz="911225" eaLnBrk="0" hangingPunct="0">
              <a:spcBef>
                <a:spcPct val="30000"/>
              </a:spcBef>
              <a:defRPr sz="1200">
                <a:solidFill>
                  <a:schemeClr val="tx1"/>
                </a:solidFill>
                <a:latin typeface="Times New Roman" pitchFamily="18" charset="0"/>
                <a:ea typeface="MS PGothic" pitchFamily="34" charset="-128"/>
              </a:defRPr>
            </a:lvl5pPr>
            <a:lvl6pPr marL="25146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65DDB6A0-A86C-4E10-A47E-BCF9D0522041}" type="slidenum">
              <a:rPr lang="en-US" altLang="en-US" smtClean="0">
                <a:solidFill>
                  <a:srgbClr val="FFFFFF"/>
                </a:solidFill>
                <a:latin typeface="Arial Unicode MS" pitchFamily="34" charset="-128"/>
              </a:rPr>
              <a:pPr eaLnBrk="1" hangingPunct="1">
                <a:spcBef>
                  <a:spcPct val="0"/>
                </a:spcBef>
              </a:pPr>
              <a:t>19</a:t>
            </a:fld>
            <a:endParaRPr lang="en-US" altLang="en-US">
              <a:solidFill>
                <a:srgbClr val="FFFFFF"/>
              </a:solidFill>
              <a:latin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itchFamily="18" charset="0"/>
                <a:ea typeface="MS PGothic" pitchFamily="34" charset="-128"/>
              </a:defRPr>
            </a:lvl1pPr>
            <a:lvl2pPr marL="742950" indent="-285750" defTabSz="911225" eaLnBrk="0" hangingPunct="0">
              <a:spcBef>
                <a:spcPct val="30000"/>
              </a:spcBef>
              <a:defRPr sz="1200">
                <a:solidFill>
                  <a:schemeClr val="tx1"/>
                </a:solidFill>
                <a:latin typeface="Times New Roman" pitchFamily="18" charset="0"/>
                <a:ea typeface="MS PGothic" pitchFamily="34" charset="-128"/>
              </a:defRPr>
            </a:lvl2pPr>
            <a:lvl3pPr marL="1143000" indent="-228600" defTabSz="911225" eaLnBrk="0" hangingPunct="0">
              <a:spcBef>
                <a:spcPct val="30000"/>
              </a:spcBef>
              <a:defRPr sz="1200">
                <a:solidFill>
                  <a:schemeClr val="tx1"/>
                </a:solidFill>
                <a:latin typeface="Times New Roman" pitchFamily="18" charset="0"/>
                <a:ea typeface="MS PGothic" pitchFamily="34" charset="-128"/>
              </a:defRPr>
            </a:lvl3pPr>
            <a:lvl4pPr marL="1600200" indent="-228600" defTabSz="911225" eaLnBrk="0" hangingPunct="0">
              <a:spcBef>
                <a:spcPct val="30000"/>
              </a:spcBef>
              <a:defRPr sz="1200">
                <a:solidFill>
                  <a:schemeClr val="tx1"/>
                </a:solidFill>
                <a:latin typeface="Times New Roman" pitchFamily="18" charset="0"/>
                <a:ea typeface="MS PGothic" pitchFamily="34" charset="-128"/>
              </a:defRPr>
            </a:lvl4pPr>
            <a:lvl5pPr marL="2057400" indent="-228600" defTabSz="911225" eaLnBrk="0" hangingPunct="0">
              <a:spcBef>
                <a:spcPct val="30000"/>
              </a:spcBef>
              <a:defRPr sz="1200">
                <a:solidFill>
                  <a:schemeClr val="tx1"/>
                </a:solidFill>
                <a:latin typeface="Times New Roman" pitchFamily="18" charset="0"/>
                <a:ea typeface="MS PGothic" pitchFamily="34" charset="-128"/>
              </a:defRPr>
            </a:lvl5pPr>
            <a:lvl6pPr marL="25146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37659448-4CCC-423F-8161-34A7BF53D90C}" type="slidenum">
              <a:rPr lang="en-US" altLang="en-US" smtClean="0">
                <a:solidFill>
                  <a:srgbClr val="FFFFFF"/>
                </a:solidFill>
                <a:latin typeface="Arial Unicode MS" pitchFamily="34" charset="-128"/>
              </a:rPr>
              <a:pPr eaLnBrk="1" hangingPunct="1">
                <a:spcBef>
                  <a:spcPct val="0"/>
                </a:spcBef>
              </a:pPr>
              <a:t>20</a:t>
            </a:fld>
            <a:endParaRPr lang="en-US" altLang="en-US">
              <a:solidFill>
                <a:srgbClr val="FFFFFF"/>
              </a:solidFill>
              <a:latin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GB" dirty="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itchFamily="18" charset="0"/>
                <a:ea typeface="MS PGothic" pitchFamily="34" charset="-128"/>
              </a:defRPr>
            </a:lvl1pPr>
            <a:lvl2pPr marL="742950" indent="-285750" defTabSz="911225" eaLnBrk="0" hangingPunct="0">
              <a:spcBef>
                <a:spcPct val="30000"/>
              </a:spcBef>
              <a:defRPr sz="1200">
                <a:solidFill>
                  <a:schemeClr val="tx1"/>
                </a:solidFill>
                <a:latin typeface="Times New Roman" pitchFamily="18" charset="0"/>
                <a:ea typeface="MS PGothic" pitchFamily="34" charset="-128"/>
              </a:defRPr>
            </a:lvl2pPr>
            <a:lvl3pPr marL="1143000" indent="-228600" defTabSz="911225" eaLnBrk="0" hangingPunct="0">
              <a:spcBef>
                <a:spcPct val="30000"/>
              </a:spcBef>
              <a:defRPr sz="1200">
                <a:solidFill>
                  <a:schemeClr val="tx1"/>
                </a:solidFill>
                <a:latin typeface="Times New Roman" pitchFamily="18" charset="0"/>
                <a:ea typeface="MS PGothic" pitchFamily="34" charset="-128"/>
              </a:defRPr>
            </a:lvl3pPr>
            <a:lvl4pPr marL="1600200" indent="-228600" defTabSz="911225" eaLnBrk="0" hangingPunct="0">
              <a:spcBef>
                <a:spcPct val="30000"/>
              </a:spcBef>
              <a:defRPr sz="1200">
                <a:solidFill>
                  <a:schemeClr val="tx1"/>
                </a:solidFill>
                <a:latin typeface="Times New Roman" pitchFamily="18" charset="0"/>
                <a:ea typeface="MS PGothic" pitchFamily="34" charset="-128"/>
              </a:defRPr>
            </a:lvl4pPr>
            <a:lvl5pPr marL="2057400" indent="-228600" defTabSz="911225" eaLnBrk="0" hangingPunct="0">
              <a:spcBef>
                <a:spcPct val="30000"/>
              </a:spcBef>
              <a:defRPr sz="1200">
                <a:solidFill>
                  <a:schemeClr val="tx1"/>
                </a:solidFill>
                <a:latin typeface="Times New Roman" pitchFamily="18" charset="0"/>
                <a:ea typeface="MS PGothic" pitchFamily="34" charset="-128"/>
              </a:defRPr>
            </a:lvl5pPr>
            <a:lvl6pPr marL="25146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285484DB-E4F2-4B15-9F63-5F6D53637611}" type="slidenum">
              <a:rPr lang="en-US" altLang="en-US" smtClean="0">
                <a:solidFill>
                  <a:srgbClr val="FFFFFF"/>
                </a:solidFill>
                <a:latin typeface="Arial Unicode MS" pitchFamily="34" charset="-128"/>
              </a:rPr>
              <a:pPr eaLnBrk="1" hangingPunct="1">
                <a:spcBef>
                  <a:spcPct val="0"/>
                </a:spcBef>
              </a:pPr>
              <a:t>21</a:t>
            </a:fld>
            <a:endParaRPr lang="en-US" altLang="en-US">
              <a:solidFill>
                <a:srgbClr val="FFFFFF"/>
              </a:solidFill>
              <a:latin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31099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a:solidFill>
                  <a:srgbClr val="FFFFFF"/>
                </a:solidFill>
                <a:latin typeface="Arial Narrow" pitchFamily="34" charset="0"/>
              </a:defRPr>
            </a:lvl1pPr>
            <a:lvl2pPr marL="742950" indent="-285750" eaLnBrk="0" hangingPunct="0">
              <a:defRPr sz="4000">
                <a:solidFill>
                  <a:srgbClr val="FFFFFF"/>
                </a:solidFill>
                <a:latin typeface="Arial Narrow" pitchFamily="34" charset="0"/>
              </a:defRPr>
            </a:lvl2pPr>
            <a:lvl3pPr marL="1143000" indent="-228600" eaLnBrk="0" hangingPunct="0">
              <a:defRPr sz="4000">
                <a:solidFill>
                  <a:srgbClr val="FFFFFF"/>
                </a:solidFill>
                <a:latin typeface="Arial Narrow" pitchFamily="34" charset="0"/>
              </a:defRPr>
            </a:lvl3pPr>
            <a:lvl4pPr marL="1600200" indent="-228600" eaLnBrk="0" hangingPunct="0">
              <a:defRPr sz="4000">
                <a:solidFill>
                  <a:srgbClr val="FFFFFF"/>
                </a:solidFill>
                <a:latin typeface="Arial Narrow" pitchFamily="34" charset="0"/>
              </a:defRPr>
            </a:lvl4pPr>
            <a:lvl5pPr marL="2057400" indent="-228600" eaLnBrk="0" hangingPunct="0">
              <a:defRPr sz="4000">
                <a:solidFill>
                  <a:srgbClr val="FFFFFF"/>
                </a:solidFill>
                <a:latin typeface="Arial Narrow" pitchFamily="34" charset="0"/>
              </a:defRPr>
            </a:lvl5pPr>
            <a:lvl6pPr marL="2514600" indent="-228600" eaLnBrk="0" fontAlgn="base" hangingPunct="0">
              <a:lnSpc>
                <a:spcPct val="80000"/>
              </a:lnSpc>
              <a:spcBef>
                <a:spcPct val="20000"/>
              </a:spcBef>
              <a:spcAft>
                <a:spcPct val="0"/>
              </a:spcAft>
              <a:defRPr sz="4000">
                <a:solidFill>
                  <a:srgbClr val="FFFFFF"/>
                </a:solidFill>
                <a:latin typeface="Arial Narrow" pitchFamily="34" charset="0"/>
              </a:defRPr>
            </a:lvl6pPr>
            <a:lvl7pPr marL="2971800" indent="-228600" eaLnBrk="0" fontAlgn="base" hangingPunct="0">
              <a:lnSpc>
                <a:spcPct val="80000"/>
              </a:lnSpc>
              <a:spcBef>
                <a:spcPct val="20000"/>
              </a:spcBef>
              <a:spcAft>
                <a:spcPct val="0"/>
              </a:spcAft>
              <a:defRPr sz="4000">
                <a:solidFill>
                  <a:srgbClr val="FFFFFF"/>
                </a:solidFill>
                <a:latin typeface="Arial Narrow" pitchFamily="34" charset="0"/>
              </a:defRPr>
            </a:lvl7pPr>
            <a:lvl8pPr marL="3429000" indent="-228600" eaLnBrk="0" fontAlgn="base" hangingPunct="0">
              <a:lnSpc>
                <a:spcPct val="80000"/>
              </a:lnSpc>
              <a:spcBef>
                <a:spcPct val="20000"/>
              </a:spcBef>
              <a:spcAft>
                <a:spcPct val="0"/>
              </a:spcAft>
              <a:defRPr sz="4000">
                <a:solidFill>
                  <a:srgbClr val="FFFFFF"/>
                </a:solidFill>
                <a:latin typeface="Arial Narrow" pitchFamily="34" charset="0"/>
              </a:defRPr>
            </a:lvl8pPr>
            <a:lvl9pPr marL="3886200" indent="-228600" eaLnBrk="0" fontAlgn="base" hangingPunct="0">
              <a:lnSpc>
                <a:spcPct val="80000"/>
              </a:lnSpc>
              <a:spcBef>
                <a:spcPct val="20000"/>
              </a:spcBef>
              <a:spcAft>
                <a:spcPct val="0"/>
              </a:spcAft>
              <a:defRPr sz="4000">
                <a:solidFill>
                  <a:srgbClr val="FFFFFF"/>
                </a:solidFill>
                <a:latin typeface="Arial Narrow" pitchFamily="34" charset="0"/>
              </a:defRPr>
            </a:lvl9pPr>
          </a:lstStyle>
          <a:p>
            <a:pPr eaLnBrk="1" hangingPunct="1">
              <a:defRPr/>
            </a:pPr>
            <a:endParaRPr lang="en-GB" altLang="en-US">
              <a:ea typeface="+mn-ea"/>
            </a:endParaRPr>
          </a:p>
        </p:txBody>
      </p:sp>
      <p:pic>
        <p:nvPicPr>
          <p:cNvPr id="4" name="Picture 5" descr="UNODC_logo_E_unblue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268413"/>
            <a:ext cx="7489825"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Grp="1" noChangeArrowheads="1"/>
          </p:cNvSpPr>
          <p:nvPr>
            <p:ph type="ctrTitle" sz="quarter"/>
          </p:nvPr>
        </p:nvSpPr>
        <p:spPr>
          <a:xfrm>
            <a:off x="2525713" y="3429000"/>
            <a:ext cx="5791200" cy="549275"/>
          </a:xfrm>
        </p:spPr>
        <p:txBody>
          <a:bodyPr anchor="t">
            <a:spAutoFit/>
          </a:bodyPr>
          <a:lstStyle>
            <a:lvl1pPr>
              <a:defRPr/>
            </a:lvl1pPr>
          </a:lstStyle>
          <a:p>
            <a:pPr lvl="0"/>
            <a:r>
              <a:rPr lang="en-US" altLang="en-US" noProof="0"/>
              <a:t>Click to edit Master title style</a:t>
            </a:r>
          </a:p>
        </p:txBody>
      </p:sp>
      <p:sp>
        <p:nvSpPr>
          <p:cNvPr id="5" name="Date Placeholder 4"/>
          <p:cNvSpPr>
            <a:spLocks noGrp="1" noChangeArrowheads="1"/>
          </p:cNvSpPr>
          <p:nvPr>
            <p:ph type="dt" sz="quarter" idx="10"/>
          </p:nvPr>
        </p:nvSpPr>
        <p:spPr bwMode="auto">
          <a:xfrm>
            <a:off x="6324600" y="61722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1">
                <a:ea typeface="ＭＳ Ｐゴシック" pitchFamily="34" charset="-128"/>
              </a:defRPr>
            </a:lvl1pPr>
          </a:lstStyle>
          <a:p>
            <a:pPr>
              <a:defRPr/>
            </a:pPr>
            <a:fld id="{07FE19AA-3265-4609-A3D8-60D78857AD26}" type="datetimeFigureOut">
              <a:rPr lang="en-US" altLang="en-US"/>
              <a:pPr>
                <a:defRPr/>
              </a:pPr>
              <a:t>3/28/2019</a:t>
            </a:fld>
            <a:endParaRPr lang="en-US" altLang="en-US"/>
          </a:p>
        </p:txBody>
      </p:sp>
    </p:spTree>
    <p:extLst>
      <p:ext uri="{BB962C8B-B14F-4D97-AF65-F5344CB8AC3E}">
        <p14:creationId xmlns:p14="http://schemas.microsoft.com/office/powerpoint/2010/main" val="99507720"/>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2726099"/>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9788121"/>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BB53A4A-6A16-43B1-86A8-FCE57E772BFE}" type="datetimeFigureOut">
              <a:rPr lang="en-GB" altLang="en-US"/>
              <a:pPr>
                <a:defRPr/>
              </a:pPr>
              <a:t>28/03/2019</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EFB807A7-63F3-4622-A739-3C3A697518DC}" type="slidenum">
              <a:rPr lang="en-GB" altLang="en-US"/>
              <a:pPr>
                <a:defRPr/>
              </a:pPr>
              <a:t>‹#›</a:t>
            </a:fld>
            <a:endParaRPr lang="en-GB" altLang="en-US"/>
          </a:p>
        </p:txBody>
      </p:sp>
    </p:spTree>
    <p:extLst>
      <p:ext uri="{BB962C8B-B14F-4D97-AF65-F5344CB8AC3E}">
        <p14:creationId xmlns:p14="http://schemas.microsoft.com/office/powerpoint/2010/main" val="1158342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5690660-26B4-4881-89A2-1A337F2A9A24}" type="datetimeFigureOut">
              <a:rPr lang="en-GB" altLang="en-US"/>
              <a:pPr>
                <a:defRPr/>
              </a:pPr>
              <a:t>28/03/2019</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6EF5A016-70A4-4773-80FB-513D608CAFDC}" type="slidenum">
              <a:rPr lang="en-GB" altLang="en-US"/>
              <a:pPr>
                <a:defRPr/>
              </a:pPr>
              <a:t>‹#›</a:t>
            </a:fld>
            <a:endParaRPr lang="en-GB" altLang="en-US"/>
          </a:p>
        </p:txBody>
      </p:sp>
    </p:spTree>
    <p:extLst>
      <p:ext uri="{BB962C8B-B14F-4D97-AF65-F5344CB8AC3E}">
        <p14:creationId xmlns:p14="http://schemas.microsoft.com/office/powerpoint/2010/main" val="558196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0C7CBE6-1BE4-4A89-84B7-E209C8E6B221}" type="datetimeFigureOut">
              <a:rPr lang="en-GB" altLang="en-US"/>
              <a:pPr>
                <a:defRPr/>
              </a:pPr>
              <a:t>28/03/2019</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A5233768-128F-45D5-99A1-31DA5CB52B17}" type="slidenum">
              <a:rPr lang="en-GB" altLang="en-US"/>
              <a:pPr>
                <a:defRPr/>
              </a:pPr>
              <a:t>‹#›</a:t>
            </a:fld>
            <a:endParaRPr lang="en-GB" altLang="en-US"/>
          </a:p>
        </p:txBody>
      </p:sp>
    </p:spTree>
    <p:extLst>
      <p:ext uri="{BB962C8B-B14F-4D97-AF65-F5344CB8AC3E}">
        <p14:creationId xmlns:p14="http://schemas.microsoft.com/office/powerpoint/2010/main" val="583593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0EC71EE8-9898-4BC2-B663-BDCA68CE86E5}" type="datetimeFigureOut">
              <a:rPr lang="en-GB" altLang="en-US"/>
              <a:pPr>
                <a:defRPr/>
              </a:pPr>
              <a:t>28/03/2019</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CB0D1D6D-DA3D-4681-81FB-0AA741BDDD45}" type="slidenum">
              <a:rPr lang="en-GB" altLang="en-US"/>
              <a:pPr>
                <a:defRPr/>
              </a:pPr>
              <a:t>‹#›</a:t>
            </a:fld>
            <a:endParaRPr lang="en-GB" altLang="en-US"/>
          </a:p>
        </p:txBody>
      </p:sp>
    </p:spTree>
    <p:extLst>
      <p:ext uri="{BB962C8B-B14F-4D97-AF65-F5344CB8AC3E}">
        <p14:creationId xmlns:p14="http://schemas.microsoft.com/office/powerpoint/2010/main" val="1571249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9F931C4D-FA1E-41C9-B36B-0992698E29AA}" type="datetimeFigureOut">
              <a:rPr lang="en-GB" altLang="en-US"/>
              <a:pPr>
                <a:defRPr/>
              </a:pPr>
              <a:t>28/03/2019</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F6E33DBD-DF69-4237-B896-C96FCE3E576E}" type="slidenum">
              <a:rPr lang="en-GB" altLang="en-US"/>
              <a:pPr>
                <a:defRPr/>
              </a:pPr>
              <a:t>‹#›</a:t>
            </a:fld>
            <a:endParaRPr lang="en-GB" altLang="en-US"/>
          </a:p>
        </p:txBody>
      </p:sp>
    </p:spTree>
    <p:extLst>
      <p:ext uri="{BB962C8B-B14F-4D97-AF65-F5344CB8AC3E}">
        <p14:creationId xmlns:p14="http://schemas.microsoft.com/office/powerpoint/2010/main" val="2747642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144A247-1C28-470E-B9E1-82A9819C8129}" type="datetimeFigureOut">
              <a:rPr lang="en-GB" altLang="en-US"/>
              <a:pPr>
                <a:defRPr/>
              </a:pPr>
              <a:t>28/03/2019</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98053D9B-E3FC-44FC-B785-D1A4FC1D8E1F}" type="slidenum">
              <a:rPr lang="en-GB" altLang="en-US"/>
              <a:pPr>
                <a:defRPr/>
              </a:pPr>
              <a:t>‹#›</a:t>
            </a:fld>
            <a:endParaRPr lang="en-GB" altLang="en-US"/>
          </a:p>
        </p:txBody>
      </p:sp>
    </p:spTree>
    <p:extLst>
      <p:ext uri="{BB962C8B-B14F-4D97-AF65-F5344CB8AC3E}">
        <p14:creationId xmlns:p14="http://schemas.microsoft.com/office/powerpoint/2010/main" val="1266839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73B8CA2-E2EE-47D0-BDAB-ABF59F5D57AA}" type="datetimeFigureOut">
              <a:rPr lang="en-GB" altLang="en-US"/>
              <a:pPr>
                <a:defRPr/>
              </a:pPr>
              <a:t>28/03/2019</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FDE34C42-E3BF-4F66-9FE2-89242576BE15}" type="slidenum">
              <a:rPr lang="en-GB" altLang="en-US"/>
              <a:pPr>
                <a:defRPr/>
              </a:pPr>
              <a:t>‹#›</a:t>
            </a:fld>
            <a:endParaRPr lang="en-GB" altLang="en-US"/>
          </a:p>
        </p:txBody>
      </p:sp>
    </p:spTree>
    <p:extLst>
      <p:ext uri="{BB962C8B-B14F-4D97-AF65-F5344CB8AC3E}">
        <p14:creationId xmlns:p14="http://schemas.microsoft.com/office/powerpoint/2010/main" val="2154216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97695AD-2D5A-4C87-A37F-372EF2E1FDCA}" type="datetimeFigureOut">
              <a:rPr lang="en-GB" altLang="en-US"/>
              <a:pPr>
                <a:defRPr/>
              </a:pPr>
              <a:t>28/03/2019</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F8F9D13B-B400-46CE-8948-3E02FB410D9A}" type="slidenum">
              <a:rPr lang="en-GB" altLang="en-US"/>
              <a:pPr>
                <a:defRPr/>
              </a:pPr>
              <a:t>‹#›</a:t>
            </a:fld>
            <a:endParaRPr lang="en-GB" altLang="en-US"/>
          </a:p>
        </p:txBody>
      </p:sp>
    </p:spTree>
    <p:extLst>
      <p:ext uri="{BB962C8B-B14F-4D97-AF65-F5344CB8AC3E}">
        <p14:creationId xmlns:p14="http://schemas.microsoft.com/office/powerpoint/2010/main" val="327544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3965683"/>
      </p:ext>
    </p:extLst>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B1D56EB-5789-45AA-A3C5-782E5A729789}" type="datetimeFigureOut">
              <a:rPr lang="en-GB" altLang="en-US"/>
              <a:pPr>
                <a:defRPr/>
              </a:pPr>
              <a:t>28/03/2019</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4C02EED5-5EB8-40E5-BF14-DF4747A5836B}" type="slidenum">
              <a:rPr lang="en-GB" altLang="en-US"/>
              <a:pPr>
                <a:defRPr/>
              </a:pPr>
              <a:t>‹#›</a:t>
            </a:fld>
            <a:endParaRPr lang="en-GB" altLang="en-US"/>
          </a:p>
        </p:txBody>
      </p:sp>
    </p:spTree>
    <p:extLst>
      <p:ext uri="{BB962C8B-B14F-4D97-AF65-F5344CB8AC3E}">
        <p14:creationId xmlns:p14="http://schemas.microsoft.com/office/powerpoint/2010/main" val="69951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E55CE06-AF50-4F00-85C9-7BE80A0E4F2B}" type="datetimeFigureOut">
              <a:rPr lang="en-GB" altLang="en-US"/>
              <a:pPr>
                <a:defRPr/>
              </a:pPr>
              <a:t>28/03/2019</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41EB7AB9-661F-47B2-A725-8CBF46221A05}" type="slidenum">
              <a:rPr lang="en-GB" altLang="en-US"/>
              <a:pPr>
                <a:defRPr/>
              </a:pPr>
              <a:t>‹#›</a:t>
            </a:fld>
            <a:endParaRPr lang="en-GB" altLang="en-US"/>
          </a:p>
        </p:txBody>
      </p:sp>
    </p:spTree>
    <p:extLst>
      <p:ext uri="{BB962C8B-B14F-4D97-AF65-F5344CB8AC3E}">
        <p14:creationId xmlns:p14="http://schemas.microsoft.com/office/powerpoint/2010/main" val="3273455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985E754-38F5-475B-8F63-CFA36C171367}" type="datetimeFigureOut">
              <a:rPr lang="en-GB" altLang="en-US"/>
              <a:pPr>
                <a:defRPr/>
              </a:pPr>
              <a:t>28/03/2019</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5D50C304-3563-460E-9D06-D51DDD08DF15}" type="slidenum">
              <a:rPr lang="en-GB" altLang="en-US"/>
              <a:pPr>
                <a:defRPr/>
              </a:pPr>
              <a:t>‹#›</a:t>
            </a:fld>
            <a:endParaRPr lang="en-GB" altLang="en-US"/>
          </a:p>
        </p:txBody>
      </p:sp>
    </p:spTree>
    <p:extLst>
      <p:ext uri="{BB962C8B-B14F-4D97-AF65-F5344CB8AC3E}">
        <p14:creationId xmlns:p14="http://schemas.microsoft.com/office/powerpoint/2010/main" val="2270333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3109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000">
                <a:solidFill>
                  <a:srgbClr val="FFFFFF"/>
                </a:solidFill>
                <a:latin typeface="Arial Narrow" pitchFamily="34" charset="0"/>
              </a:defRPr>
            </a:lvl1pPr>
            <a:lvl2pPr marL="742950" indent="-285750" eaLnBrk="0" hangingPunct="0">
              <a:defRPr sz="4000">
                <a:solidFill>
                  <a:srgbClr val="FFFFFF"/>
                </a:solidFill>
                <a:latin typeface="Arial Narrow" pitchFamily="34" charset="0"/>
              </a:defRPr>
            </a:lvl2pPr>
            <a:lvl3pPr marL="1143000" indent="-228600" eaLnBrk="0" hangingPunct="0">
              <a:defRPr sz="4000">
                <a:solidFill>
                  <a:srgbClr val="FFFFFF"/>
                </a:solidFill>
                <a:latin typeface="Arial Narrow" pitchFamily="34" charset="0"/>
              </a:defRPr>
            </a:lvl3pPr>
            <a:lvl4pPr marL="1600200" indent="-228600" eaLnBrk="0" hangingPunct="0">
              <a:defRPr sz="4000">
                <a:solidFill>
                  <a:srgbClr val="FFFFFF"/>
                </a:solidFill>
                <a:latin typeface="Arial Narrow" pitchFamily="34" charset="0"/>
              </a:defRPr>
            </a:lvl4pPr>
            <a:lvl5pPr marL="2057400" indent="-228600" eaLnBrk="0" hangingPunct="0">
              <a:defRPr sz="4000">
                <a:solidFill>
                  <a:srgbClr val="FFFFFF"/>
                </a:solidFill>
                <a:latin typeface="Arial Narrow" pitchFamily="34" charset="0"/>
              </a:defRPr>
            </a:lvl5pPr>
            <a:lvl6pPr marL="2514600" indent="-228600" eaLnBrk="0" fontAlgn="base" hangingPunct="0">
              <a:lnSpc>
                <a:spcPct val="80000"/>
              </a:lnSpc>
              <a:spcBef>
                <a:spcPct val="20000"/>
              </a:spcBef>
              <a:spcAft>
                <a:spcPct val="0"/>
              </a:spcAft>
              <a:defRPr sz="4000">
                <a:solidFill>
                  <a:srgbClr val="FFFFFF"/>
                </a:solidFill>
                <a:latin typeface="Arial Narrow" pitchFamily="34" charset="0"/>
              </a:defRPr>
            </a:lvl6pPr>
            <a:lvl7pPr marL="2971800" indent="-228600" eaLnBrk="0" fontAlgn="base" hangingPunct="0">
              <a:lnSpc>
                <a:spcPct val="80000"/>
              </a:lnSpc>
              <a:spcBef>
                <a:spcPct val="20000"/>
              </a:spcBef>
              <a:spcAft>
                <a:spcPct val="0"/>
              </a:spcAft>
              <a:defRPr sz="4000">
                <a:solidFill>
                  <a:srgbClr val="FFFFFF"/>
                </a:solidFill>
                <a:latin typeface="Arial Narrow" pitchFamily="34" charset="0"/>
              </a:defRPr>
            </a:lvl7pPr>
            <a:lvl8pPr marL="3429000" indent="-228600" eaLnBrk="0" fontAlgn="base" hangingPunct="0">
              <a:lnSpc>
                <a:spcPct val="80000"/>
              </a:lnSpc>
              <a:spcBef>
                <a:spcPct val="20000"/>
              </a:spcBef>
              <a:spcAft>
                <a:spcPct val="0"/>
              </a:spcAft>
              <a:defRPr sz="4000">
                <a:solidFill>
                  <a:srgbClr val="FFFFFF"/>
                </a:solidFill>
                <a:latin typeface="Arial Narrow" pitchFamily="34" charset="0"/>
              </a:defRPr>
            </a:lvl8pPr>
            <a:lvl9pPr marL="3886200" indent="-228600" eaLnBrk="0" fontAlgn="base" hangingPunct="0">
              <a:lnSpc>
                <a:spcPct val="80000"/>
              </a:lnSpc>
              <a:spcBef>
                <a:spcPct val="20000"/>
              </a:spcBef>
              <a:spcAft>
                <a:spcPct val="0"/>
              </a:spcAft>
              <a:defRPr sz="4000">
                <a:solidFill>
                  <a:srgbClr val="FFFFFF"/>
                </a:solidFill>
                <a:latin typeface="Arial Narrow" pitchFamily="34" charset="0"/>
              </a:defRPr>
            </a:lvl9pPr>
          </a:lstStyle>
          <a:p>
            <a:pPr eaLnBrk="1" hangingPunct="1">
              <a:lnSpc>
                <a:spcPct val="100000"/>
              </a:lnSpc>
              <a:spcBef>
                <a:spcPct val="0"/>
              </a:spcBef>
              <a:defRPr/>
            </a:pPr>
            <a:endParaRPr lang="en-GB" altLang="en-US" sz="7300">
              <a:latin typeface="Arial Unicode MS" pitchFamily="34" charset="-128"/>
              <a:ea typeface="+mn-ea"/>
            </a:endParaRPr>
          </a:p>
        </p:txBody>
      </p:sp>
      <p:pic>
        <p:nvPicPr>
          <p:cNvPr id="4" name="Picture 5" descr="UNODC_logo_E_unblue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268413"/>
            <a:ext cx="7489825"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Grp="1" noChangeArrowheads="1"/>
          </p:cNvSpPr>
          <p:nvPr>
            <p:ph type="ctrTitle" sz="quarter"/>
          </p:nvPr>
        </p:nvSpPr>
        <p:spPr>
          <a:xfrm>
            <a:off x="2525713" y="3429000"/>
            <a:ext cx="5791200" cy="549275"/>
          </a:xfrm>
        </p:spPr>
        <p:txBody>
          <a:bodyPr anchor="t">
            <a:spAutoFit/>
          </a:bodyPr>
          <a:lstStyle>
            <a:lvl1pPr>
              <a:defRPr/>
            </a:lvl1pPr>
          </a:lstStyle>
          <a:p>
            <a:r>
              <a:rPr lang="en-US"/>
              <a:t>Click to edit Master title style</a:t>
            </a:r>
          </a:p>
        </p:txBody>
      </p:sp>
      <p:sp>
        <p:nvSpPr>
          <p:cNvPr id="5" name="Date Placeholder 4"/>
          <p:cNvSpPr>
            <a:spLocks noGrp="1" noChangeArrowheads="1"/>
          </p:cNvSpPr>
          <p:nvPr>
            <p:ph type="dt" sz="quarter" idx="10"/>
          </p:nvPr>
        </p:nvSpPr>
        <p:spPr bwMode="auto">
          <a:xfrm>
            <a:off x="6324600" y="61722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1">
                <a:ea typeface="ＭＳ Ｐゴシック" pitchFamily="34" charset="-128"/>
              </a:defRPr>
            </a:lvl1pPr>
          </a:lstStyle>
          <a:p>
            <a:pPr>
              <a:defRPr/>
            </a:pPr>
            <a:fld id="{F50A839B-A287-4AB2-9765-CFE5165B59C8}" type="datetimeFigureOut">
              <a:rPr lang="en-US" altLang="en-US"/>
              <a:pPr>
                <a:defRPr/>
              </a:pPr>
              <a:t>3/28/2019</a:t>
            </a:fld>
            <a:endParaRPr lang="en-US" altLang="en-US"/>
          </a:p>
        </p:txBody>
      </p:sp>
    </p:spTree>
    <p:extLst>
      <p:ext uri="{BB962C8B-B14F-4D97-AF65-F5344CB8AC3E}">
        <p14:creationId xmlns:p14="http://schemas.microsoft.com/office/powerpoint/2010/main" val="165646458"/>
      </p:ext>
    </p:extLst>
  </p:cSld>
  <p:clrMapOvr>
    <a:masterClrMapping/>
  </p:clrMapOvr>
  <p:transition>
    <p:cu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3861749"/>
      </p:ext>
    </p:extLst>
  </p:cSld>
  <p:clrMapOvr>
    <a:masterClrMapping/>
  </p:clrMapOvr>
  <p:transition>
    <p:cu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92999653"/>
      </p:ext>
    </p:extLst>
  </p:cSld>
  <p:clrMapOvr>
    <a:masterClrMapping/>
  </p:clrMapOvr>
  <p:transition>
    <p:cu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1995331"/>
      </p:ext>
    </p:extLst>
  </p:cSld>
  <p:clrMapOvr>
    <a:masterClrMapping/>
  </p:clrMapOvr>
  <p:transition>
    <p:cu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52014668"/>
      </p:ext>
    </p:extLst>
  </p:cSld>
  <p:clrMapOvr>
    <a:masterClrMapping/>
  </p:clrMapOvr>
  <p:transition>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38907616"/>
      </p:ext>
    </p:extLst>
  </p:cSld>
  <p:clrMapOvr>
    <a:masterClrMapping/>
  </p:clrMapOvr>
  <p:transition>
    <p:cu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338584"/>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91095341"/>
      </p:ext>
    </p:extLst>
  </p:cSld>
  <p:clrMapOvr>
    <a:masterClrMapping/>
  </p:clrMapOvr>
  <p:transition>
    <p:cu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93398549"/>
      </p:ext>
    </p:extLst>
  </p:cSld>
  <p:clrMapOvr>
    <a:masterClrMapping/>
  </p:clrMapOvr>
  <p:transition>
    <p:cu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49436913"/>
      </p:ext>
    </p:extLst>
  </p:cSld>
  <p:clrMapOvr>
    <a:masterClrMapping/>
  </p:clrMapOvr>
  <p:transition>
    <p:cu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5357510"/>
      </p:ext>
    </p:extLst>
  </p:cSld>
  <p:clrMapOvr>
    <a:masterClrMapping/>
  </p:clrMapOvr>
  <p:transition>
    <p:cu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5873254"/>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9627131"/>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2797775"/>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29650366"/>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734428"/>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4560623"/>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99306541"/>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FA6D7"/>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71450"/>
            <a:ext cx="9144000" cy="8985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a:solidFill>
                  <a:srgbClr val="FFFFFF"/>
                </a:solidFill>
                <a:latin typeface="Arial Narrow" pitchFamily="34" charset="0"/>
              </a:defRPr>
            </a:lvl1pPr>
            <a:lvl2pPr marL="742950" indent="-285750" eaLnBrk="0" hangingPunct="0">
              <a:defRPr sz="4000">
                <a:solidFill>
                  <a:srgbClr val="FFFFFF"/>
                </a:solidFill>
                <a:latin typeface="Arial Narrow" pitchFamily="34" charset="0"/>
              </a:defRPr>
            </a:lvl2pPr>
            <a:lvl3pPr marL="1143000" indent="-228600" eaLnBrk="0" hangingPunct="0">
              <a:defRPr sz="4000">
                <a:solidFill>
                  <a:srgbClr val="FFFFFF"/>
                </a:solidFill>
                <a:latin typeface="Arial Narrow" pitchFamily="34" charset="0"/>
              </a:defRPr>
            </a:lvl3pPr>
            <a:lvl4pPr marL="1600200" indent="-228600" eaLnBrk="0" hangingPunct="0">
              <a:defRPr sz="4000">
                <a:solidFill>
                  <a:srgbClr val="FFFFFF"/>
                </a:solidFill>
                <a:latin typeface="Arial Narrow" pitchFamily="34" charset="0"/>
              </a:defRPr>
            </a:lvl4pPr>
            <a:lvl5pPr marL="2057400" indent="-228600" eaLnBrk="0" hangingPunct="0">
              <a:defRPr sz="4000">
                <a:solidFill>
                  <a:srgbClr val="FFFFFF"/>
                </a:solidFill>
                <a:latin typeface="Arial Narrow" pitchFamily="34" charset="0"/>
              </a:defRPr>
            </a:lvl5pPr>
            <a:lvl6pPr marL="2514600" indent="-228600" eaLnBrk="0" fontAlgn="base" hangingPunct="0">
              <a:lnSpc>
                <a:spcPct val="80000"/>
              </a:lnSpc>
              <a:spcBef>
                <a:spcPct val="20000"/>
              </a:spcBef>
              <a:spcAft>
                <a:spcPct val="0"/>
              </a:spcAft>
              <a:defRPr sz="4000">
                <a:solidFill>
                  <a:srgbClr val="FFFFFF"/>
                </a:solidFill>
                <a:latin typeface="Arial Narrow" pitchFamily="34" charset="0"/>
              </a:defRPr>
            </a:lvl6pPr>
            <a:lvl7pPr marL="2971800" indent="-228600" eaLnBrk="0" fontAlgn="base" hangingPunct="0">
              <a:lnSpc>
                <a:spcPct val="80000"/>
              </a:lnSpc>
              <a:spcBef>
                <a:spcPct val="20000"/>
              </a:spcBef>
              <a:spcAft>
                <a:spcPct val="0"/>
              </a:spcAft>
              <a:defRPr sz="4000">
                <a:solidFill>
                  <a:srgbClr val="FFFFFF"/>
                </a:solidFill>
                <a:latin typeface="Arial Narrow" pitchFamily="34" charset="0"/>
              </a:defRPr>
            </a:lvl7pPr>
            <a:lvl8pPr marL="3429000" indent="-228600" eaLnBrk="0" fontAlgn="base" hangingPunct="0">
              <a:lnSpc>
                <a:spcPct val="80000"/>
              </a:lnSpc>
              <a:spcBef>
                <a:spcPct val="20000"/>
              </a:spcBef>
              <a:spcAft>
                <a:spcPct val="0"/>
              </a:spcAft>
              <a:defRPr sz="4000">
                <a:solidFill>
                  <a:srgbClr val="FFFFFF"/>
                </a:solidFill>
                <a:latin typeface="Arial Narrow" pitchFamily="34" charset="0"/>
              </a:defRPr>
            </a:lvl8pPr>
            <a:lvl9pPr marL="3886200" indent="-228600" eaLnBrk="0" fontAlgn="base" hangingPunct="0">
              <a:lnSpc>
                <a:spcPct val="80000"/>
              </a:lnSpc>
              <a:spcBef>
                <a:spcPct val="20000"/>
              </a:spcBef>
              <a:spcAft>
                <a:spcPct val="0"/>
              </a:spcAft>
              <a:defRPr sz="4000">
                <a:solidFill>
                  <a:srgbClr val="FFFFFF"/>
                </a:solidFill>
                <a:latin typeface="Arial Narrow" pitchFamily="34" charset="0"/>
              </a:defRPr>
            </a:lvl9pPr>
          </a:lstStyle>
          <a:p>
            <a:pPr eaLnBrk="1" hangingPunct="1">
              <a:defRPr/>
            </a:pPr>
            <a:endParaRPr lang="en-GB" altLang="en-US">
              <a:ea typeface="+mn-ea"/>
            </a:endParaRPr>
          </a:p>
        </p:txBody>
      </p:sp>
      <p:sp>
        <p:nvSpPr>
          <p:cNvPr id="1027" name="Rectangle 3"/>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5" descr="UNODC_logo_E_unblue_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388" y="17463"/>
            <a:ext cx="32416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ransition>
    <p:cut/>
  </p:transition>
  <p:txStyles>
    <p:titleStyle>
      <a:lvl1pPr algn="l" rtl="0" eaLnBrk="0" fontAlgn="base" hangingPunct="0">
        <a:spcBef>
          <a:spcPct val="0"/>
        </a:spcBef>
        <a:spcAft>
          <a:spcPct val="0"/>
        </a:spcAft>
        <a:defRPr sz="3000" b="1">
          <a:solidFill>
            <a:srgbClr val="FFFFFF"/>
          </a:solidFill>
          <a:latin typeface="+mj-lt"/>
          <a:ea typeface="MS PGothic" pitchFamily="34" charset="-128"/>
          <a:cs typeface="ＭＳ Ｐゴシック" charset="0"/>
        </a:defRPr>
      </a:lvl1pPr>
      <a:lvl2pPr algn="l" rtl="0" eaLnBrk="0" fontAlgn="base" hangingPunct="0">
        <a:spcBef>
          <a:spcPct val="0"/>
        </a:spcBef>
        <a:spcAft>
          <a:spcPct val="0"/>
        </a:spcAft>
        <a:defRPr sz="3000" b="1">
          <a:solidFill>
            <a:srgbClr val="FFFFFF"/>
          </a:solidFill>
          <a:latin typeface="Arial Narrow" pitchFamily="34" charset="0"/>
          <a:ea typeface="MS PGothic" pitchFamily="34" charset="-128"/>
          <a:cs typeface="ＭＳ Ｐゴシック" charset="0"/>
        </a:defRPr>
      </a:lvl2pPr>
      <a:lvl3pPr algn="l" rtl="0" eaLnBrk="0" fontAlgn="base" hangingPunct="0">
        <a:spcBef>
          <a:spcPct val="0"/>
        </a:spcBef>
        <a:spcAft>
          <a:spcPct val="0"/>
        </a:spcAft>
        <a:defRPr sz="3000" b="1">
          <a:solidFill>
            <a:srgbClr val="FFFFFF"/>
          </a:solidFill>
          <a:latin typeface="Arial Narrow" pitchFamily="34" charset="0"/>
          <a:ea typeface="MS PGothic" pitchFamily="34" charset="-128"/>
          <a:cs typeface="ＭＳ Ｐゴシック" charset="0"/>
        </a:defRPr>
      </a:lvl3pPr>
      <a:lvl4pPr algn="l" rtl="0" eaLnBrk="0" fontAlgn="base" hangingPunct="0">
        <a:spcBef>
          <a:spcPct val="0"/>
        </a:spcBef>
        <a:spcAft>
          <a:spcPct val="0"/>
        </a:spcAft>
        <a:defRPr sz="3000" b="1">
          <a:solidFill>
            <a:srgbClr val="FFFFFF"/>
          </a:solidFill>
          <a:latin typeface="Arial Narrow" pitchFamily="34" charset="0"/>
          <a:ea typeface="MS PGothic" pitchFamily="34" charset="-128"/>
          <a:cs typeface="ＭＳ Ｐゴシック" charset="0"/>
        </a:defRPr>
      </a:lvl4pPr>
      <a:lvl5pPr algn="l" rtl="0" eaLnBrk="0" fontAlgn="base" hangingPunct="0">
        <a:spcBef>
          <a:spcPct val="0"/>
        </a:spcBef>
        <a:spcAft>
          <a:spcPct val="0"/>
        </a:spcAft>
        <a:defRPr sz="3000" b="1">
          <a:solidFill>
            <a:srgbClr val="FFFFFF"/>
          </a:solidFill>
          <a:latin typeface="Arial Narrow" pitchFamily="34" charset="0"/>
          <a:ea typeface="MS PGothic" pitchFamily="34" charset="-128"/>
          <a:cs typeface="ＭＳ Ｐゴシック" charset="0"/>
        </a:defRPr>
      </a:lvl5pPr>
      <a:lvl6pPr marL="457200" algn="l" rtl="0" fontAlgn="base">
        <a:spcBef>
          <a:spcPct val="0"/>
        </a:spcBef>
        <a:spcAft>
          <a:spcPct val="0"/>
        </a:spcAft>
        <a:defRPr sz="3000" b="1">
          <a:solidFill>
            <a:srgbClr val="FFFFFF"/>
          </a:solidFill>
          <a:latin typeface="Arial Narrow" pitchFamily="34" charset="0"/>
        </a:defRPr>
      </a:lvl6pPr>
      <a:lvl7pPr marL="914400" algn="l" rtl="0" fontAlgn="base">
        <a:spcBef>
          <a:spcPct val="0"/>
        </a:spcBef>
        <a:spcAft>
          <a:spcPct val="0"/>
        </a:spcAft>
        <a:defRPr sz="3000" b="1">
          <a:solidFill>
            <a:srgbClr val="FFFFFF"/>
          </a:solidFill>
          <a:latin typeface="Arial Narrow" pitchFamily="34" charset="0"/>
        </a:defRPr>
      </a:lvl7pPr>
      <a:lvl8pPr marL="1371600" algn="l" rtl="0" fontAlgn="base">
        <a:spcBef>
          <a:spcPct val="0"/>
        </a:spcBef>
        <a:spcAft>
          <a:spcPct val="0"/>
        </a:spcAft>
        <a:defRPr sz="3000" b="1">
          <a:solidFill>
            <a:srgbClr val="FFFFFF"/>
          </a:solidFill>
          <a:latin typeface="Arial Narrow" pitchFamily="34" charset="0"/>
        </a:defRPr>
      </a:lvl8pPr>
      <a:lvl9pPr marL="1828800" algn="l" rtl="0" fontAlgn="base">
        <a:spcBef>
          <a:spcPct val="0"/>
        </a:spcBef>
        <a:spcAft>
          <a:spcPct val="0"/>
        </a:spcAft>
        <a:defRPr sz="3000" b="1">
          <a:solidFill>
            <a:srgbClr val="FFFFFF"/>
          </a:solidFill>
          <a:latin typeface="Arial Narrow" pitchFamily="34" charset="0"/>
        </a:defRPr>
      </a:lvl9pPr>
    </p:titleStyle>
    <p:bodyStyle>
      <a:lvl1pPr marL="342900" indent="-342900" algn="l" rtl="0" eaLnBrk="0" fontAlgn="base" hangingPunct="0">
        <a:spcBef>
          <a:spcPct val="20000"/>
        </a:spcBef>
        <a:spcAft>
          <a:spcPct val="0"/>
        </a:spcAft>
        <a:buChar char="•"/>
        <a:defRPr sz="2800">
          <a:solidFill>
            <a:srgbClr val="FFFFFF"/>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rgbClr val="FFFFFF"/>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FFFFFF"/>
          </a:solidFill>
          <a:latin typeface="+mn-lt"/>
          <a:ea typeface="MS PGothic" pitchFamily="34" charset="-128"/>
        </a:defRPr>
      </a:lvl3pPr>
      <a:lvl4pPr marL="1600200" indent="-228600" algn="l" rtl="0" eaLnBrk="0" fontAlgn="base" hangingPunct="0">
        <a:spcBef>
          <a:spcPct val="20000"/>
        </a:spcBef>
        <a:spcAft>
          <a:spcPct val="0"/>
        </a:spcAft>
        <a:buChar char="–"/>
        <a:defRPr>
          <a:solidFill>
            <a:srgbClr val="FFFFFF"/>
          </a:solidFill>
          <a:latin typeface="+mn-lt"/>
          <a:ea typeface="MS PGothic" pitchFamily="34" charset="-128"/>
        </a:defRPr>
      </a:lvl4pPr>
      <a:lvl5pPr marL="2057400" indent="-228600" algn="l" rtl="0" eaLnBrk="0" fontAlgn="base" hangingPunct="0">
        <a:spcBef>
          <a:spcPct val="20000"/>
        </a:spcBef>
        <a:spcAft>
          <a:spcPct val="0"/>
        </a:spcAft>
        <a:buChar char="»"/>
        <a:defRPr>
          <a:solidFill>
            <a:srgbClr val="FFFFFF"/>
          </a:solidFill>
          <a:latin typeface="+mn-lt"/>
          <a:ea typeface="MS PGothic" pitchFamily="34" charset="-128"/>
        </a:defRPr>
      </a:lvl5pPr>
      <a:lvl6pPr marL="2514600" indent="-228600" algn="l" rtl="0" fontAlgn="base">
        <a:spcBef>
          <a:spcPct val="20000"/>
        </a:spcBef>
        <a:spcAft>
          <a:spcPct val="0"/>
        </a:spcAft>
        <a:buChar char="»"/>
        <a:defRPr>
          <a:solidFill>
            <a:srgbClr val="FFFFFF"/>
          </a:solidFill>
          <a:latin typeface="+mn-lt"/>
        </a:defRPr>
      </a:lvl6pPr>
      <a:lvl7pPr marL="2971800" indent="-228600" algn="l" rtl="0" fontAlgn="base">
        <a:spcBef>
          <a:spcPct val="20000"/>
        </a:spcBef>
        <a:spcAft>
          <a:spcPct val="0"/>
        </a:spcAft>
        <a:buChar char="»"/>
        <a:defRPr>
          <a:solidFill>
            <a:srgbClr val="FFFFFF"/>
          </a:solidFill>
          <a:latin typeface="+mn-lt"/>
        </a:defRPr>
      </a:lvl7pPr>
      <a:lvl8pPr marL="3429000" indent="-228600" algn="l" rtl="0" fontAlgn="base">
        <a:spcBef>
          <a:spcPct val="20000"/>
        </a:spcBef>
        <a:spcAft>
          <a:spcPct val="0"/>
        </a:spcAft>
        <a:buChar char="»"/>
        <a:defRPr>
          <a:solidFill>
            <a:srgbClr val="FFFFFF"/>
          </a:solidFill>
          <a:latin typeface="+mn-lt"/>
        </a:defRPr>
      </a:lvl8pPr>
      <a:lvl9pPr marL="3886200" indent="-228600" algn="l" rtl="0" fontAlgn="base">
        <a:spcBef>
          <a:spcPct val="20000"/>
        </a:spcBef>
        <a:spcAft>
          <a:spcPct val="0"/>
        </a:spcAft>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FA6D7"/>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73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1"/>
                </a:solidFill>
                <a:latin typeface="Times New Roman" pitchFamily="18" charset="0"/>
                <a:ea typeface="ＭＳ Ｐゴシック" pitchFamily="34" charset="-128"/>
              </a:defRPr>
            </a:lvl1pPr>
          </a:lstStyle>
          <a:p>
            <a:pPr>
              <a:defRPr/>
            </a:pPr>
            <a:fld id="{B9A45EA9-7A92-4403-8737-E76C7692B20E}" type="datetimeFigureOut">
              <a:rPr lang="en-GB" altLang="en-US"/>
              <a:pPr>
                <a:defRPr/>
              </a:pPr>
              <a:t>28/03/2019</a:t>
            </a:fld>
            <a:endParaRPr lang="en-GB" altLang="en-US"/>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1"/>
                </a:solidFill>
                <a:latin typeface="Times New Roman" pitchFamily="18" charset="0"/>
                <a:ea typeface="+mn-ea"/>
                <a:cs typeface="+mn-cs"/>
              </a:defRPr>
            </a:lvl1pPr>
          </a:lstStyle>
          <a:p>
            <a:pPr>
              <a:defRPr/>
            </a:pPr>
            <a:endParaRPr lang="en-GB" altLang="en-US"/>
          </a:p>
        </p:txBody>
      </p:sp>
      <p:sp>
        <p:nvSpPr>
          <p:cNvPr id="573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Times New Roman" pitchFamily="18" charset="0"/>
                <a:ea typeface="ＭＳ Ｐゴシック" pitchFamily="34" charset="-128"/>
              </a:defRPr>
            </a:lvl1pPr>
          </a:lstStyle>
          <a:p>
            <a:pPr>
              <a:defRPr/>
            </a:pPr>
            <a:fld id="{6BB9A35B-53BA-4383-9656-7DEF1D656B6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FA6D7"/>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171450"/>
            <a:ext cx="9144000" cy="898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000">
                <a:solidFill>
                  <a:srgbClr val="FFFFFF"/>
                </a:solidFill>
                <a:latin typeface="Arial Narrow" pitchFamily="34" charset="0"/>
              </a:defRPr>
            </a:lvl1pPr>
            <a:lvl2pPr marL="742950" indent="-285750" eaLnBrk="0" hangingPunct="0">
              <a:defRPr sz="4000">
                <a:solidFill>
                  <a:srgbClr val="FFFFFF"/>
                </a:solidFill>
                <a:latin typeface="Arial Narrow" pitchFamily="34" charset="0"/>
              </a:defRPr>
            </a:lvl2pPr>
            <a:lvl3pPr marL="1143000" indent="-228600" eaLnBrk="0" hangingPunct="0">
              <a:defRPr sz="4000">
                <a:solidFill>
                  <a:srgbClr val="FFFFFF"/>
                </a:solidFill>
                <a:latin typeface="Arial Narrow" pitchFamily="34" charset="0"/>
              </a:defRPr>
            </a:lvl3pPr>
            <a:lvl4pPr marL="1600200" indent="-228600" eaLnBrk="0" hangingPunct="0">
              <a:defRPr sz="4000">
                <a:solidFill>
                  <a:srgbClr val="FFFFFF"/>
                </a:solidFill>
                <a:latin typeface="Arial Narrow" pitchFamily="34" charset="0"/>
              </a:defRPr>
            </a:lvl4pPr>
            <a:lvl5pPr marL="2057400" indent="-228600" eaLnBrk="0" hangingPunct="0">
              <a:defRPr sz="4000">
                <a:solidFill>
                  <a:srgbClr val="FFFFFF"/>
                </a:solidFill>
                <a:latin typeface="Arial Narrow" pitchFamily="34" charset="0"/>
              </a:defRPr>
            </a:lvl5pPr>
            <a:lvl6pPr marL="2514600" indent="-228600" eaLnBrk="0" fontAlgn="base" hangingPunct="0">
              <a:lnSpc>
                <a:spcPct val="80000"/>
              </a:lnSpc>
              <a:spcBef>
                <a:spcPct val="20000"/>
              </a:spcBef>
              <a:spcAft>
                <a:spcPct val="0"/>
              </a:spcAft>
              <a:defRPr sz="4000">
                <a:solidFill>
                  <a:srgbClr val="FFFFFF"/>
                </a:solidFill>
                <a:latin typeface="Arial Narrow" pitchFamily="34" charset="0"/>
              </a:defRPr>
            </a:lvl6pPr>
            <a:lvl7pPr marL="2971800" indent="-228600" eaLnBrk="0" fontAlgn="base" hangingPunct="0">
              <a:lnSpc>
                <a:spcPct val="80000"/>
              </a:lnSpc>
              <a:spcBef>
                <a:spcPct val="20000"/>
              </a:spcBef>
              <a:spcAft>
                <a:spcPct val="0"/>
              </a:spcAft>
              <a:defRPr sz="4000">
                <a:solidFill>
                  <a:srgbClr val="FFFFFF"/>
                </a:solidFill>
                <a:latin typeface="Arial Narrow" pitchFamily="34" charset="0"/>
              </a:defRPr>
            </a:lvl7pPr>
            <a:lvl8pPr marL="3429000" indent="-228600" eaLnBrk="0" fontAlgn="base" hangingPunct="0">
              <a:lnSpc>
                <a:spcPct val="80000"/>
              </a:lnSpc>
              <a:spcBef>
                <a:spcPct val="20000"/>
              </a:spcBef>
              <a:spcAft>
                <a:spcPct val="0"/>
              </a:spcAft>
              <a:defRPr sz="4000">
                <a:solidFill>
                  <a:srgbClr val="FFFFFF"/>
                </a:solidFill>
                <a:latin typeface="Arial Narrow" pitchFamily="34" charset="0"/>
              </a:defRPr>
            </a:lvl8pPr>
            <a:lvl9pPr marL="3886200" indent="-228600" eaLnBrk="0" fontAlgn="base" hangingPunct="0">
              <a:lnSpc>
                <a:spcPct val="80000"/>
              </a:lnSpc>
              <a:spcBef>
                <a:spcPct val="20000"/>
              </a:spcBef>
              <a:spcAft>
                <a:spcPct val="0"/>
              </a:spcAft>
              <a:defRPr sz="4000">
                <a:solidFill>
                  <a:srgbClr val="FFFFFF"/>
                </a:solidFill>
                <a:latin typeface="Arial Narrow" pitchFamily="34" charset="0"/>
              </a:defRPr>
            </a:lvl9pPr>
          </a:lstStyle>
          <a:p>
            <a:pPr eaLnBrk="1" hangingPunct="1">
              <a:lnSpc>
                <a:spcPct val="100000"/>
              </a:lnSpc>
              <a:spcBef>
                <a:spcPct val="0"/>
              </a:spcBef>
              <a:defRPr/>
            </a:pPr>
            <a:endParaRPr lang="en-GB" altLang="en-US" sz="7300">
              <a:latin typeface="Arial Unicode MS" pitchFamily="34" charset="-128"/>
              <a:ea typeface="+mn-ea"/>
            </a:endParaRPr>
          </a:p>
        </p:txBody>
      </p:sp>
      <p:sp>
        <p:nvSpPr>
          <p:cNvPr id="3075"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077" name="Picture 5" descr="UNODC_logo_E_unblue_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388" y="17463"/>
            <a:ext cx="32416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32"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ransition>
    <p:cut/>
  </p:transition>
  <p:txStyles>
    <p:titleStyle>
      <a:lvl1pPr algn="l" rtl="0" eaLnBrk="0" fontAlgn="base" hangingPunct="0">
        <a:spcBef>
          <a:spcPct val="0"/>
        </a:spcBef>
        <a:spcAft>
          <a:spcPct val="0"/>
        </a:spcAft>
        <a:defRPr sz="3000" b="1">
          <a:solidFill>
            <a:srgbClr val="FFFFFF"/>
          </a:solidFill>
          <a:latin typeface="+mj-lt"/>
          <a:ea typeface="MS PGothic" pitchFamily="34" charset="-128"/>
          <a:cs typeface="ＭＳ Ｐゴシック" charset="0"/>
        </a:defRPr>
      </a:lvl1pPr>
      <a:lvl2pPr algn="l" rtl="0" eaLnBrk="0" fontAlgn="base" hangingPunct="0">
        <a:spcBef>
          <a:spcPct val="0"/>
        </a:spcBef>
        <a:spcAft>
          <a:spcPct val="0"/>
        </a:spcAft>
        <a:defRPr sz="3000" b="1">
          <a:solidFill>
            <a:srgbClr val="FFFFFF"/>
          </a:solidFill>
          <a:latin typeface="Arial Narrow" pitchFamily="34" charset="0"/>
          <a:ea typeface="MS PGothic" pitchFamily="34" charset="-128"/>
          <a:cs typeface="ＭＳ Ｐゴシック" charset="0"/>
        </a:defRPr>
      </a:lvl2pPr>
      <a:lvl3pPr algn="l" rtl="0" eaLnBrk="0" fontAlgn="base" hangingPunct="0">
        <a:spcBef>
          <a:spcPct val="0"/>
        </a:spcBef>
        <a:spcAft>
          <a:spcPct val="0"/>
        </a:spcAft>
        <a:defRPr sz="3000" b="1">
          <a:solidFill>
            <a:srgbClr val="FFFFFF"/>
          </a:solidFill>
          <a:latin typeface="Arial Narrow" pitchFamily="34" charset="0"/>
          <a:ea typeface="MS PGothic" pitchFamily="34" charset="-128"/>
          <a:cs typeface="ＭＳ Ｐゴシック" charset="0"/>
        </a:defRPr>
      </a:lvl3pPr>
      <a:lvl4pPr algn="l" rtl="0" eaLnBrk="0" fontAlgn="base" hangingPunct="0">
        <a:spcBef>
          <a:spcPct val="0"/>
        </a:spcBef>
        <a:spcAft>
          <a:spcPct val="0"/>
        </a:spcAft>
        <a:defRPr sz="3000" b="1">
          <a:solidFill>
            <a:srgbClr val="FFFFFF"/>
          </a:solidFill>
          <a:latin typeface="Arial Narrow" pitchFamily="34" charset="0"/>
          <a:ea typeface="MS PGothic" pitchFamily="34" charset="-128"/>
          <a:cs typeface="ＭＳ Ｐゴシック" charset="0"/>
        </a:defRPr>
      </a:lvl4pPr>
      <a:lvl5pPr algn="l" rtl="0" eaLnBrk="0" fontAlgn="base" hangingPunct="0">
        <a:spcBef>
          <a:spcPct val="0"/>
        </a:spcBef>
        <a:spcAft>
          <a:spcPct val="0"/>
        </a:spcAft>
        <a:defRPr sz="3000" b="1">
          <a:solidFill>
            <a:srgbClr val="FFFFFF"/>
          </a:solidFill>
          <a:latin typeface="Arial Narrow" pitchFamily="34" charset="0"/>
          <a:ea typeface="MS PGothic" pitchFamily="34" charset="-128"/>
          <a:cs typeface="ＭＳ Ｐゴシック" charset="0"/>
        </a:defRPr>
      </a:lvl5pPr>
      <a:lvl6pPr marL="457200" algn="l" rtl="0" fontAlgn="base">
        <a:spcBef>
          <a:spcPct val="0"/>
        </a:spcBef>
        <a:spcAft>
          <a:spcPct val="0"/>
        </a:spcAft>
        <a:defRPr sz="3000" b="1">
          <a:solidFill>
            <a:srgbClr val="FFFFFF"/>
          </a:solidFill>
          <a:latin typeface="Arial Narrow" pitchFamily="34" charset="0"/>
        </a:defRPr>
      </a:lvl6pPr>
      <a:lvl7pPr marL="914400" algn="l" rtl="0" fontAlgn="base">
        <a:spcBef>
          <a:spcPct val="0"/>
        </a:spcBef>
        <a:spcAft>
          <a:spcPct val="0"/>
        </a:spcAft>
        <a:defRPr sz="3000" b="1">
          <a:solidFill>
            <a:srgbClr val="FFFFFF"/>
          </a:solidFill>
          <a:latin typeface="Arial Narrow" pitchFamily="34" charset="0"/>
        </a:defRPr>
      </a:lvl7pPr>
      <a:lvl8pPr marL="1371600" algn="l" rtl="0" fontAlgn="base">
        <a:spcBef>
          <a:spcPct val="0"/>
        </a:spcBef>
        <a:spcAft>
          <a:spcPct val="0"/>
        </a:spcAft>
        <a:defRPr sz="3000" b="1">
          <a:solidFill>
            <a:srgbClr val="FFFFFF"/>
          </a:solidFill>
          <a:latin typeface="Arial Narrow" pitchFamily="34" charset="0"/>
        </a:defRPr>
      </a:lvl8pPr>
      <a:lvl9pPr marL="1828800" algn="l" rtl="0" fontAlgn="base">
        <a:spcBef>
          <a:spcPct val="0"/>
        </a:spcBef>
        <a:spcAft>
          <a:spcPct val="0"/>
        </a:spcAft>
        <a:defRPr sz="3000" b="1">
          <a:solidFill>
            <a:srgbClr val="FFFFFF"/>
          </a:solidFill>
          <a:latin typeface="Arial Narrow" pitchFamily="34" charset="0"/>
        </a:defRPr>
      </a:lvl9pPr>
    </p:titleStyle>
    <p:bodyStyle>
      <a:lvl1pPr marL="342900" indent="-342900" algn="l" rtl="0" eaLnBrk="0" fontAlgn="base" hangingPunct="0">
        <a:spcBef>
          <a:spcPct val="20000"/>
        </a:spcBef>
        <a:spcAft>
          <a:spcPct val="0"/>
        </a:spcAft>
        <a:buChar char="•"/>
        <a:defRPr sz="2800">
          <a:solidFill>
            <a:srgbClr val="FFFFFF"/>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rgbClr val="FFFFFF"/>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FFFFFF"/>
          </a:solidFill>
          <a:latin typeface="+mn-lt"/>
          <a:ea typeface="MS PGothic" pitchFamily="34" charset="-128"/>
        </a:defRPr>
      </a:lvl3pPr>
      <a:lvl4pPr marL="1600200" indent="-228600" algn="l" rtl="0" eaLnBrk="0" fontAlgn="base" hangingPunct="0">
        <a:spcBef>
          <a:spcPct val="20000"/>
        </a:spcBef>
        <a:spcAft>
          <a:spcPct val="0"/>
        </a:spcAft>
        <a:buChar char="–"/>
        <a:defRPr>
          <a:solidFill>
            <a:srgbClr val="FFFFFF"/>
          </a:solidFill>
          <a:latin typeface="+mn-lt"/>
          <a:ea typeface="MS PGothic" pitchFamily="34" charset="-128"/>
        </a:defRPr>
      </a:lvl4pPr>
      <a:lvl5pPr marL="2057400" indent="-228600" algn="l" rtl="0" eaLnBrk="0" fontAlgn="base" hangingPunct="0">
        <a:spcBef>
          <a:spcPct val="20000"/>
        </a:spcBef>
        <a:spcAft>
          <a:spcPct val="0"/>
        </a:spcAft>
        <a:buChar char="»"/>
        <a:defRPr>
          <a:solidFill>
            <a:srgbClr val="FFFFFF"/>
          </a:solidFill>
          <a:latin typeface="+mn-lt"/>
          <a:ea typeface="MS PGothic" pitchFamily="34" charset="-128"/>
        </a:defRPr>
      </a:lvl5pPr>
      <a:lvl6pPr marL="2514600" indent="-228600" algn="l" rtl="0" fontAlgn="base">
        <a:spcBef>
          <a:spcPct val="20000"/>
        </a:spcBef>
        <a:spcAft>
          <a:spcPct val="0"/>
        </a:spcAft>
        <a:buChar char="»"/>
        <a:defRPr>
          <a:solidFill>
            <a:srgbClr val="FFFFFF"/>
          </a:solidFill>
          <a:latin typeface="+mn-lt"/>
        </a:defRPr>
      </a:lvl6pPr>
      <a:lvl7pPr marL="2971800" indent="-228600" algn="l" rtl="0" fontAlgn="base">
        <a:spcBef>
          <a:spcPct val="20000"/>
        </a:spcBef>
        <a:spcAft>
          <a:spcPct val="0"/>
        </a:spcAft>
        <a:buChar char="»"/>
        <a:defRPr>
          <a:solidFill>
            <a:srgbClr val="FFFFFF"/>
          </a:solidFill>
          <a:latin typeface="+mn-lt"/>
        </a:defRPr>
      </a:lvl7pPr>
      <a:lvl8pPr marL="3429000" indent="-228600" algn="l" rtl="0" fontAlgn="base">
        <a:spcBef>
          <a:spcPct val="20000"/>
        </a:spcBef>
        <a:spcAft>
          <a:spcPct val="0"/>
        </a:spcAft>
        <a:buChar char="»"/>
        <a:defRPr>
          <a:solidFill>
            <a:srgbClr val="FFFFFF"/>
          </a:solidFill>
          <a:latin typeface="+mn-lt"/>
        </a:defRPr>
      </a:lvl8pPr>
      <a:lvl9pPr marL="3886200" indent="-228600" algn="l" rtl="0" fontAlgn="base">
        <a:spcBef>
          <a:spcPct val="20000"/>
        </a:spcBef>
        <a:spcAft>
          <a:spcPct val="0"/>
        </a:spcAft>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unodc.org/unodc/en/corruption/publication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39"/>
          <p:cNvSpPr>
            <a:spLocks noGrp="1" noChangeArrowheads="1"/>
          </p:cNvSpPr>
          <p:nvPr>
            <p:ph type="ctrTitle" sz="quarter" idx="4294967295"/>
          </p:nvPr>
        </p:nvSpPr>
        <p:spPr>
          <a:xfrm>
            <a:off x="468313" y="670353"/>
            <a:ext cx="8137525" cy="3293209"/>
          </a:xfrm>
          <a:extLst/>
        </p:spPr>
        <p:txBody>
          <a:bodyPr>
            <a:spAutoFit/>
          </a:bodyPr>
          <a:lstStyle/>
          <a:p>
            <a:pPr algn="ctr" eaLnBrk="1" hangingPunct="1">
              <a:defRPr/>
            </a:pPr>
            <a:r>
              <a:rPr lang="en-GB" sz="3200" dirty="0">
                <a:ea typeface="ＭＳ Ｐゴシック" charset="0"/>
                <a:cs typeface="+mj-cs"/>
              </a:rPr>
              <a:t>The United Nations Convention Against Corruption</a:t>
            </a:r>
            <a:br>
              <a:rPr lang="en-GB" sz="3200" dirty="0">
                <a:ea typeface="ＭＳ Ｐゴシック" charset="0"/>
                <a:cs typeface="+mj-cs"/>
              </a:rPr>
            </a:br>
            <a:br>
              <a:rPr lang="en-GB" sz="3200" dirty="0">
                <a:ea typeface="ＭＳ Ｐゴシック" charset="0"/>
                <a:cs typeface="+mj-cs"/>
              </a:rPr>
            </a:br>
            <a:r>
              <a:rPr lang="en-GB" sz="2800" dirty="0">
                <a:ea typeface="ＭＳ Ｐゴシック" charset="0"/>
                <a:cs typeface="+mj-cs"/>
              </a:rPr>
              <a:t>A Global Response to the threat posed by Corruption to Peace and Economic Development</a:t>
            </a:r>
            <a:br>
              <a:rPr lang="en-GB" sz="2800" dirty="0">
                <a:ea typeface="ＭＳ Ｐゴシック" charset="0"/>
                <a:cs typeface="+mj-cs"/>
              </a:rPr>
            </a:br>
            <a:br>
              <a:rPr lang="en-GB" sz="2800" dirty="0">
                <a:ea typeface="ＭＳ Ｐゴシック" charset="0"/>
                <a:cs typeface="+mj-cs"/>
              </a:rPr>
            </a:br>
            <a:r>
              <a:rPr lang="en-GB" sz="2800" dirty="0">
                <a:solidFill>
                  <a:schemeClr val="tx1">
                    <a:lumMod val="75000"/>
                    <a:lumOff val="25000"/>
                  </a:schemeClr>
                </a:solidFill>
                <a:ea typeface="ＭＳ Ｐゴシック" charset="0"/>
                <a:cs typeface="+mj-cs"/>
              </a:rPr>
              <a:t>Requirements for Procurement </a:t>
            </a:r>
            <a:endParaRPr lang="en-US" sz="2800" dirty="0">
              <a:solidFill>
                <a:schemeClr val="tx1">
                  <a:lumMod val="75000"/>
                  <a:lumOff val="25000"/>
                </a:schemeClr>
              </a:solidFill>
              <a:ea typeface="ＭＳ Ｐゴシック" charset="0"/>
              <a:cs typeface="+mj-cs"/>
            </a:endParaRPr>
          </a:p>
        </p:txBody>
      </p:sp>
      <p:sp>
        <p:nvSpPr>
          <p:cNvPr id="2092" name="Rectangle 44"/>
          <p:cNvSpPr>
            <a:spLocks noChangeArrowheads="1"/>
          </p:cNvSpPr>
          <p:nvPr/>
        </p:nvSpPr>
        <p:spPr bwMode="auto">
          <a:xfrm>
            <a:off x="5076825" y="5876925"/>
            <a:ext cx="3851275" cy="946150"/>
          </a:xfrm>
          <a:prstGeom prst="rect">
            <a:avLst/>
          </a:prstGeom>
          <a:noFill/>
          <a:ln w="9525">
            <a:noFill/>
            <a:miter lim="800000"/>
            <a:headEnd/>
            <a:tailEnd/>
          </a:ln>
          <a:effectLst/>
        </p:spPr>
        <p:txBody>
          <a:bodyPr>
            <a:spAutoFit/>
          </a:bodyPr>
          <a:lstStyle>
            <a:lvl1pPr eaLnBrk="0" hangingPunct="0">
              <a:spcBef>
                <a:spcPct val="0"/>
              </a:spcBef>
              <a:defRPr sz="3200" b="1">
                <a:solidFill>
                  <a:srgbClr val="FFFFFF"/>
                </a:solidFill>
                <a:latin typeface="Arial Unicode MS" pitchFamily="34" charset="-128"/>
              </a:defRPr>
            </a:lvl1pPr>
            <a:lvl2pPr marL="742950" indent="-285750" eaLnBrk="0" hangingPunct="0">
              <a:spcBef>
                <a:spcPct val="0"/>
              </a:spcBef>
              <a:defRPr sz="3200" b="1">
                <a:solidFill>
                  <a:srgbClr val="FFFFFF"/>
                </a:solidFill>
                <a:latin typeface="Arial Unicode MS" pitchFamily="34" charset="-128"/>
              </a:defRPr>
            </a:lvl2pPr>
            <a:lvl3pPr marL="1143000" indent="-228600" eaLnBrk="0" hangingPunct="0">
              <a:spcBef>
                <a:spcPct val="0"/>
              </a:spcBef>
              <a:defRPr sz="3200" b="1">
                <a:solidFill>
                  <a:srgbClr val="FFFFFF"/>
                </a:solidFill>
                <a:latin typeface="Arial Unicode MS" pitchFamily="34" charset="-128"/>
              </a:defRPr>
            </a:lvl3pPr>
            <a:lvl4pPr marL="1600200" indent="-228600" eaLnBrk="0" hangingPunct="0">
              <a:spcBef>
                <a:spcPct val="0"/>
              </a:spcBef>
              <a:defRPr sz="3200" b="1">
                <a:solidFill>
                  <a:srgbClr val="FFFFFF"/>
                </a:solidFill>
                <a:latin typeface="Arial Unicode MS" pitchFamily="34" charset="-128"/>
              </a:defRPr>
            </a:lvl4pPr>
            <a:lvl5pPr marL="2057400" indent="-228600" eaLnBrk="0" hangingPunct="0">
              <a:spcBef>
                <a:spcPct val="0"/>
              </a:spcBef>
              <a:defRPr sz="3200" b="1">
                <a:solidFill>
                  <a:srgbClr val="FFFFFF"/>
                </a:solidFill>
                <a:latin typeface="Arial Unicode MS" pitchFamily="34" charset="-128"/>
              </a:defRPr>
            </a:lvl5pPr>
            <a:lvl6pPr marL="2514600" indent="-228600" eaLnBrk="0" fontAlgn="base" hangingPunct="0">
              <a:spcBef>
                <a:spcPct val="0"/>
              </a:spcBef>
              <a:spcAft>
                <a:spcPct val="0"/>
              </a:spcAft>
              <a:defRPr sz="3200" b="1">
                <a:solidFill>
                  <a:srgbClr val="FFFFFF"/>
                </a:solidFill>
                <a:latin typeface="Arial Unicode MS" pitchFamily="34" charset="-128"/>
              </a:defRPr>
            </a:lvl6pPr>
            <a:lvl7pPr marL="2971800" indent="-228600" eaLnBrk="0" fontAlgn="base" hangingPunct="0">
              <a:spcBef>
                <a:spcPct val="0"/>
              </a:spcBef>
              <a:spcAft>
                <a:spcPct val="0"/>
              </a:spcAft>
              <a:defRPr sz="3200" b="1">
                <a:solidFill>
                  <a:srgbClr val="FFFFFF"/>
                </a:solidFill>
                <a:latin typeface="Arial Unicode MS" pitchFamily="34" charset="-128"/>
              </a:defRPr>
            </a:lvl7pPr>
            <a:lvl8pPr marL="3429000" indent="-228600" eaLnBrk="0" fontAlgn="base" hangingPunct="0">
              <a:spcBef>
                <a:spcPct val="0"/>
              </a:spcBef>
              <a:spcAft>
                <a:spcPct val="0"/>
              </a:spcAft>
              <a:defRPr sz="3200" b="1">
                <a:solidFill>
                  <a:srgbClr val="FFFFFF"/>
                </a:solidFill>
                <a:latin typeface="Arial Unicode MS" pitchFamily="34" charset="-128"/>
              </a:defRPr>
            </a:lvl8pPr>
            <a:lvl9pPr marL="3886200" indent="-228600" eaLnBrk="0" fontAlgn="base" hangingPunct="0">
              <a:spcBef>
                <a:spcPct val="0"/>
              </a:spcBef>
              <a:spcAft>
                <a:spcPct val="0"/>
              </a:spcAft>
              <a:defRPr sz="3200" b="1">
                <a:solidFill>
                  <a:srgbClr val="FFFFFF"/>
                </a:solidFill>
                <a:latin typeface="Arial Unicode MS" pitchFamily="34" charset="-128"/>
              </a:defRPr>
            </a:lvl9pPr>
          </a:lstStyle>
          <a:p>
            <a:pPr algn="r" eaLnBrk="1" hangingPunct="1">
              <a:lnSpc>
                <a:spcPct val="100000"/>
              </a:lnSpc>
              <a:defRPr/>
            </a:pPr>
            <a:endParaRPr lang="en-GB" altLang="en-US" sz="2000" i="1">
              <a:effectLst>
                <a:outerShdw blurRad="38100" dist="38100" dir="2700000" algn="tl">
                  <a:srgbClr val="000000"/>
                </a:outerShdw>
              </a:effectLst>
              <a:latin typeface="Arial Narrow" pitchFamily="34" charset="0"/>
              <a:ea typeface="+mn-ea"/>
            </a:endParaRPr>
          </a:p>
          <a:p>
            <a:pPr algn="r" eaLnBrk="1" hangingPunct="1">
              <a:lnSpc>
                <a:spcPct val="100000"/>
              </a:lnSpc>
              <a:defRPr/>
            </a:pPr>
            <a:endParaRPr lang="en-GB" altLang="en-US" sz="2000" i="1">
              <a:effectLst>
                <a:outerShdw blurRad="38100" dist="38100" dir="2700000" algn="tl">
                  <a:srgbClr val="000000"/>
                </a:outerShdw>
              </a:effectLst>
              <a:latin typeface="Arial Narrow" pitchFamily="34" charset="0"/>
              <a:ea typeface="+mn-ea"/>
            </a:endParaRPr>
          </a:p>
          <a:p>
            <a:pPr algn="r" eaLnBrk="1" hangingPunct="1">
              <a:lnSpc>
                <a:spcPct val="100000"/>
              </a:lnSpc>
              <a:defRPr/>
            </a:pPr>
            <a:endParaRPr lang="en-GB" altLang="en-US" sz="1600" i="1">
              <a:effectLst>
                <a:outerShdw blurRad="38100" dist="38100" dir="2700000" algn="tl">
                  <a:srgbClr val="000000"/>
                </a:outerShdw>
              </a:effectLst>
              <a:latin typeface="Arial Narrow" pitchFamily="34" charset="0"/>
              <a:ea typeface="+mn-ea"/>
            </a:endParaRPr>
          </a:p>
        </p:txBody>
      </p:sp>
      <p:pic>
        <p:nvPicPr>
          <p:cNvPr id="16388" name="Picture 8"/>
          <p:cNvPicPr>
            <a:picLocks noChangeAspect="1" noChangeArrowheads="1"/>
          </p:cNvPicPr>
          <p:nvPr/>
        </p:nvPicPr>
        <p:blipFill>
          <a:blip r:embed="rId2"/>
          <a:srcRect/>
          <a:stretch>
            <a:fillRect/>
          </a:stretch>
        </p:blipFill>
        <p:spPr bwMode="auto">
          <a:xfrm>
            <a:off x="4958658" y="4835475"/>
            <a:ext cx="172720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6389" name="Picture 9"/>
          <p:cNvPicPr>
            <a:picLocks noChangeAspect="1" noChangeArrowheads="1"/>
          </p:cNvPicPr>
          <p:nvPr/>
        </p:nvPicPr>
        <p:blipFill>
          <a:blip r:embed="rId3"/>
          <a:srcRect/>
          <a:stretch>
            <a:fillRect/>
          </a:stretch>
        </p:blipFill>
        <p:spPr bwMode="auto">
          <a:xfrm>
            <a:off x="6685858" y="4835475"/>
            <a:ext cx="2505075"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6390" name="Picture 10" descr="C:\Users\unodc\AppData\Local\Microsoft\Windows\Temporary Internet Files\Content.IE5\AM1I8PN9\MP90034192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8918" y="4864660"/>
            <a:ext cx="1512888"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2" descr="C:\Users\unodc\AppData\Local\Microsoft\Windows\Temporary Internet Files\Content.IE5\K0O7W0UI\MP90043319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090" y="4883150"/>
            <a:ext cx="22129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7"/>
          <p:cNvPicPr>
            <a:picLocks noChangeAspect="1" noChangeArrowheads="1"/>
          </p:cNvPicPr>
          <p:nvPr/>
        </p:nvPicPr>
        <p:blipFill>
          <a:blip r:embed="rId6"/>
          <a:srcRect/>
          <a:stretch>
            <a:fillRect/>
          </a:stretch>
        </p:blipFill>
        <p:spPr bwMode="auto">
          <a:xfrm>
            <a:off x="202" y="4861641"/>
            <a:ext cx="1258888"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Legislative framework</a:t>
            </a:r>
          </a:p>
        </p:txBody>
      </p:sp>
      <p:sp>
        <p:nvSpPr>
          <p:cNvPr id="3" name="Content Placeholder 2"/>
          <p:cNvSpPr>
            <a:spLocks noGrp="1"/>
          </p:cNvSpPr>
          <p:nvPr>
            <p:ph idx="1"/>
          </p:nvPr>
        </p:nvSpPr>
        <p:spPr>
          <a:xfrm>
            <a:off x="685800" y="1508516"/>
            <a:ext cx="7772400" cy="4114800"/>
          </a:xfrm>
        </p:spPr>
        <p:txBody>
          <a:bodyPr/>
          <a:lstStyle/>
          <a:p>
            <a:r>
              <a:rPr lang="en-GB" dirty="0"/>
              <a:t>Specialized procurement laws</a:t>
            </a:r>
          </a:p>
          <a:p>
            <a:r>
              <a:rPr lang="en-GB" dirty="0"/>
              <a:t>Enabling legal framework for the whole public service</a:t>
            </a:r>
          </a:p>
          <a:p>
            <a:r>
              <a:rPr lang="en-GB" dirty="0"/>
              <a:t>Legal framework on the use of information and communications technologies</a:t>
            </a:r>
          </a:p>
          <a:p>
            <a:r>
              <a:rPr lang="en-GB" dirty="0"/>
              <a:t>Drafting and adoption of legislation: preliminary regulation impact assessment and public </a:t>
            </a:r>
            <a:r>
              <a:rPr lang="en-GB" dirty="0" err="1"/>
              <a:t>consutlations</a:t>
            </a:r>
            <a:endParaRPr lang="en-GB" dirty="0"/>
          </a:p>
        </p:txBody>
      </p:sp>
    </p:spTree>
    <p:extLst>
      <p:ext uri="{BB962C8B-B14F-4D97-AF65-F5344CB8AC3E}">
        <p14:creationId xmlns:p14="http://schemas.microsoft.com/office/powerpoint/2010/main" val="2090987736"/>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E-government and e-procurement</a:t>
            </a:r>
            <a:endParaRPr lang="en-GB" dirty="0"/>
          </a:p>
        </p:txBody>
      </p:sp>
      <p:sp>
        <p:nvSpPr>
          <p:cNvPr id="3" name="Content Placeholder 2"/>
          <p:cNvSpPr>
            <a:spLocks noGrp="1"/>
          </p:cNvSpPr>
          <p:nvPr>
            <p:ph idx="1"/>
          </p:nvPr>
        </p:nvSpPr>
        <p:spPr/>
        <p:txBody>
          <a:bodyPr/>
          <a:lstStyle/>
          <a:p>
            <a:r>
              <a:rPr lang="en-GB" dirty="0"/>
              <a:t>Procurement portals</a:t>
            </a:r>
          </a:p>
          <a:p>
            <a:pPr lvl="1"/>
            <a:r>
              <a:rPr lang="en-GB" dirty="0"/>
              <a:t>Providing information, notices and allowing to download documents</a:t>
            </a:r>
          </a:p>
          <a:p>
            <a:pPr lvl="1"/>
            <a:r>
              <a:rPr lang="en-GB" dirty="0"/>
              <a:t>Full fledged e-solutions which allow submission and bidding</a:t>
            </a:r>
          </a:p>
          <a:p>
            <a:pPr lvl="1"/>
            <a:r>
              <a:rPr lang="en-GB" dirty="0"/>
              <a:t>Extended IT solutions with functionalities to track and monitor spending and implementation to detect irregularities.</a:t>
            </a:r>
          </a:p>
          <a:p>
            <a:r>
              <a:rPr lang="en-GB" dirty="0"/>
              <a:t>Public consultations on procurement plans</a:t>
            </a:r>
          </a:p>
          <a:p>
            <a:endParaRPr lang="en-GB" dirty="0"/>
          </a:p>
          <a:p>
            <a:endParaRPr lang="en-GB" dirty="0"/>
          </a:p>
        </p:txBody>
      </p:sp>
    </p:spTree>
    <p:extLst>
      <p:ext uri="{BB962C8B-B14F-4D97-AF65-F5344CB8AC3E}">
        <p14:creationId xmlns:p14="http://schemas.microsoft.com/office/powerpoint/2010/main" val="2831241260"/>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ethics infrastructure, including systems for managing conflicts of interest</a:t>
            </a:r>
            <a:endParaRPr lang="en-GB" dirty="0"/>
          </a:p>
        </p:txBody>
      </p:sp>
      <p:sp>
        <p:nvSpPr>
          <p:cNvPr id="3" name="Content Placeholder 2"/>
          <p:cNvSpPr>
            <a:spLocks noGrp="1"/>
          </p:cNvSpPr>
          <p:nvPr>
            <p:ph idx="1"/>
          </p:nvPr>
        </p:nvSpPr>
        <p:spPr/>
        <p:txBody>
          <a:bodyPr/>
          <a:lstStyle/>
          <a:p>
            <a:r>
              <a:rPr lang="en-US" dirty="0"/>
              <a:t>Code of conduct</a:t>
            </a:r>
          </a:p>
          <a:p>
            <a:r>
              <a:rPr lang="en-US" dirty="0"/>
              <a:t>Training to ensure that staff has the knowledge and skills to apply the code</a:t>
            </a:r>
          </a:p>
          <a:p>
            <a:r>
              <a:rPr lang="en-US" dirty="0"/>
              <a:t>Clear leadership (including leading by example); </a:t>
            </a:r>
          </a:p>
          <a:p>
            <a:r>
              <a:rPr lang="en-US" dirty="0"/>
              <a:t>Functioning enforcement mechanism</a:t>
            </a:r>
          </a:p>
          <a:p>
            <a:r>
              <a:rPr lang="en-US" dirty="0"/>
              <a:t>Conflict of interest management and disclosure mechanisms </a:t>
            </a:r>
            <a:endParaRPr lang="en-GB" dirty="0"/>
          </a:p>
          <a:p>
            <a:endParaRPr lang="en-GB" dirty="0"/>
          </a:p>
        </p:txBody>
      </p:sp>
    </p:spTree>
    <p:extLst>
      <p:ext uri="{BB962C8B-B14F-4D97-AF65-F5344CB8AC3E}">
        <p14:creationId xmlns:p14="http://schemas.microsoft.com/office/powerpoint/2010/main" val="2233723928"/>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Specialized procurement oversight and anti-corruption bodies</a:t>
            </a:r>
            <a:endParaRPr lang="en-GB" dirty="0"/>
          </a:p>
        </p:txBody>
      </p:sp>
      <p:sp>
        <p:nvSpPr>
          <p:cNvPr id="3" name="Content Placeholder 2"/>
          <p:cNvSpPr>
            <a:spLocks noGrp="1"/>
          </p:cNvSpPr>
          <p:nvPr>
            <p:ph idx="1"/>
          </p:nvPr>
        </p:nvSpPr>
        <p:spPr/>
        <p:txBody>
          <a:bodyPr/>
          <a:lstStyle/>
          <a:p>
            <a:r>
              <a:rPr lang="en-GB" dirty="0"/>
              <a:t>Procurement oversight bodies: centralizing procurement, corruption prevention, monitoring, review functions</a:t>
            </a:r>
          </a:p>
          <a:p>
            <a:r>
              <a:rPr lang="en-GB" dirty="0"/>
              <a:t>Specialized anti-corruption bodies</a:t>
            </a:r>
          </a:p>
          <a:p>
            <a:pPr lvl="1"/>
            <a:r>
              <a:rPr lang="en-GB" dirty="0"/>
              <a:t>Preventive functions (art. 6 UNCAC)</a:t>
            </a:r>
          </a:p>
          <a:p>
            <a:pPr lvl="1"/>
            <a:r>
              <a:rPr lang="en-GB" dirty="0"/>
              <a:t>Enforcement functions (art. 36 UNCAC)</a:t>
            </a:r>
          </a:p>
        </p:txBody>
      </p:sp>
    </p:spTree>
    <p:extLst>
      <p:ext uri="{BB962C8B-B14F-4D97-AF65-F5344CB8AC3E}">
        <p14:creationId xmlns:p14="http://schemas.microsoft.com/office/powerpoint/2010/main" val="1722662836"/>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614" y="3665606"/>
            <a:ext cx="2262386" cy="3192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2" name="Title 1"/>
          <p:cNvSpPr>
            <a:spLocks noGrp="1"/>
          </p:cNvSpPr>
          <p:nvPr>
            <p:ph type="title"/>
          </p:nvPr>
        </p:nvSpPr>
        <p:spPr/>
        <p:txBody>
          <a:bodyPr/>
          <a:lstStyle/>
          <a:p>
            <a:r>
              <a:rPr lang="en-US" dirty="0"/>
              <a:t>Protecting reporting persons</a:t>
            </a:r>
            <a:endParaRPr lang="en-GB" dirty="0"/>
          </a:p>
        </p:txBody>
      </p:sp>
      <p:sp>
        <p:nvSpPr>
          <p:cNvPr id="3" name="Content Placeholder 2"/>
          <p:cNvSpPr>
            <a:spLocks noGrp="1"/>
          </p:cNvSpPr>
          <p:nvPr>
            <p:ph idx="1"/>
          </p:nvPr>
        </p:nvSpPr>
        <p:spPr/>
        <p:txBody>
          <a:bodyPr/>
          <a:lstStyle/>
          <a:p>
            <a:r>
              <a:rPr lang="en-US" dirty="0"/>
              <a:t>UNCAC article 33:  consider measures to provide protection against unjustified treatment to those reporting offences of corruption when reporting is done in good faith and on reasonable grounds</a:t>
            </a:r>
          </a:p>
          <a:p>
            <a:r>
              <a:rPr lang="en-US" dirty="0"/>
              <a:t>UNODC Guide: </a:t>
            </a:r>
            <a:r>
              <a:rPr lang="en-US" i="1" dirty="0"/>
              <a:t>Resource Guide on Good Practices in the Protection of Reporting Persons </a:t>
            </a:r>
            <a:r>
              <a:rPr lang="en-US" dirty="0"/>
              <a:t>(2015)</a:t>
            </a:r>
          </a:p>
          <a:p>
            <a:r>
              <a:rPr lang="en-US" dirty="0"/>
              <a:t>Hotlines, mobile phone apps, internet sites increasingly being used.</a:t>
            </a:r>
          </a:p>
          <a:p>
            <a:r>
              <a:rPr lang="en-US" dirty="0"/>
              <a:t>Anonymous reporting an issue.</a:t>
            </a:r>
            <a:endParaRPr lang="en-GB" dirty="0"/>
          </a:p>
        </p:txBody>
      </p:sp>
    </p:spTree>
    <p:extLst>
      <p:ext uri="{BB962C8B-B14F-4D97-AF65-F5344CB8AC3E}">
        <p14:creationId xmlns:p14="http://schemas.microsoft.com/office/powerpoint/2010/main" val="111880451"/>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0088" y="873125"/>
            <a:ext cx="7772400" cy="1143000"/>
          </a:xfrm>
        </p:spPr>
        <p:txBody>
          <a:bodyPr/>
          <a:lstStyle/>
          <a:p>
            <a:pPr algn="ctr">
              <a:defRPr/>
            </a:pPr>
            <a:r>
              <a:rPr lang="en-GB" dirty="0"/>
              <a:t>Effective Remedy Systems (Bid Protest System)</a:t>
            </a:r>
          </a:p>
        </p:txBody>
      </p:sp>
      <p:sp>
        <p:nvSpPr>
          <p:cNvPr id="6" name="Content Placeholder 2"/>
          <p:cNvSpPr>
            <a:spLocks noGrp="1"/>
          </p:cNvSpPr>
          <p:nvPr>
            <p:ph idx="1"/>
          </p:nvPr>
        </p:nvSpPr>
        <p:spPr>
          <a:xfrm>
            <a:off x="684213" y="2133600"/>
            <a:ext cx="7772400" cy="1951038"/>
          </a:xfrm>
        </p:spPr>
        <p:txBody>
          <a:bodyPr/>
          <a:lstStyle/>
          <a:p>
            <a:pPr>
              <a:defRPr/>
            </a:pPr>
            <a:r>
              <a:rPr lang="en-GB" dirty="0"/>
              <a:t>Right to turn to a review body</a:t>
            </a:r>
          </a:p>
          <a:p>
            <a:pPr>
              <a:defRPr/>
            </a:pPr>
            <a:r>
              <a:rPr lang="en-GB" dirty="0"/>
              <a:t>Independence of the review body</a:t>
            </a:r>
          </a:p>
          <a:p>
            <a:pPr>
              <a:defRPr/>
            </a:pPr>
            <a:r>
              <a:rPr lang="en-GB" dirty="0"/>
              <a:t>Power to grant different type of remedies and corrective measures</a:t>
            </a:r>
          </a:p>
          <a:p>
            <a:pPr marL="0" indent="0">
              <a:buNone/>
              <a:defRPr/>
            </a:pPr>
            <a:endParaRPr lang="en-GB" dirty="0"/>
          </a:p>
          <a:p>
            <a:pPr marL="0" indent="0">
              <a:buNone/>
              <a:defRPr/>
            </a:pPr>
            <a:r>
              <a:rPr lang="en-GB" dirty="0"/>
              <a:t>Existing systems: specialized procurement review bodies or tribunals; bodies which are in charge of protection of competition; general system of administrative or civil courts.</a:t>
            </a:r>
            <a:br>
              <a:rPr lang="en-GB" dirty="0"/>
            </a:br>
            <a:r>
              <a:rPr lang="en-GB" dirty="0"/>
              <a:t>	</a:t>
            </a:r>
          </a:p>
        </p:txBody>
      </p:sp>
    </p:spTree>
    <p:extLst>
      <p:ext uri="{BB962C8B-B14F-4D97-AF65-F5344CB8AC3E}">
        <p14:creationId xmlns:p14="http://schemas.microsoft.com/office/powerpoint/2010/main" val="26435506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information and participation of society</a:t>
            </a:r>
            <a:endParaRPr lang="en-GB" dirty="0"/>
          </a:p>
        </p:txBody>
      </p:sp>
      <p:sp>
        <p:nvSpPr>
          <p:cNvPr id="3" name="Content Placeholder 2"/>
          <p:cNvSpPr>
            <a:spLocks noGrp="1"/>
          </p:cNvSpPr>
          <p:nvPr>
            <p:ph idx="1"/>
          </p:nvPr>
        </p:nvSpPr>
        <p:spPr/>
        <p:txBody>
          <a:bodyPr/>
          <a:lstStyle/>
          <a:p>
            <a:r>
              <a:rPr lang="en-GB" dirty="0"/>
              <a:t>Access to information: public reporting, limitations and procedures</a:t>
            </a:r>
          </a:p>
          <a:p>
            <a:r>
              <a:rPr lang="en-GB" dirty="0"/>
              <a:t>Increasing use of ICT solutions to provide access to information and to stimulate participation of society, including public consultations.</a:t>
            </a:r>
          </a:p>
          <a:p>
            <a:endParaRPr lang="en-GB" dirty="0"/>
          </a:p>
        </p:txBody>
      </p:sp>
    </p:spTree>
    <p:extLst>
      <p:ext uri="{BB962C8B-B14F-4D97-AF65-F5344CB8AC3E}">
        <p14:creationId xmlns:p14="http://schemas.microsoft.com/office/powerpoint/2010/main" val="514239261"/>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control and external audit</a:t>
            </a:r>
            <a:endParaRPr lang="en-GB" dirty="0"/>
          </a:p>
        </p:txBody>
      </p:sp>
      <p:sp>
        <p:nvSpPr>
          <p:cNvPr id="3" name="Content Placeholder 2"/>
          <p:cNvSpPr>
            <a:spLocks noGrp="1"/>
          </p:cNvSpPr>
          <p:nvPr>
            <p:ph idx="1"/>
          </p:nvPr>
        </p:nvSpPr>
        <p:spPr/>
        <p:txBody>
          <a:bodyPr/>
          <a:lstStyle/>
          <a:p>
            <a:r>
              <a:rPr lang="en-US" dirty="0"/>
              <a:t>The overall purpose of an external or state audit “is to carry out an appraisal of management’s discharge of its stewardship responsibilities, particularly where they relate to the use of public money, and to ensure that these have been discharged responsibly” (UNCAC Technical Guide)</a:t>
            </a:r>
            <a:endParaRPr lang="en-GB" dirty="0"/>
          </a:p>
        </p:txBody>
      </p:sp>
    </p:spTree>
    <p:extLst>
      <p:ext uri="{BB962C8B-B14F-4D97-AF65-F5344CB8AC3E}">
        <p14:creationId xmlns:p14="http://schemas.microsoft.com/office/powerpoint/2010/main" val="4110850625"/>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management</a:t>
            </a:r>
          </a:p>
        </p:txBody>
      </p:sp>
      <p:sp>
        <p:nvSpPr>
          <p:cNvPr id="3" name="Content Placeholder 2"/>
          <p:cNvSpPr>
            <a:spLocks noGrp="1"/>
          </p:cNvSpPr>
          <p:nvPr>
            <p:ph idx="1"/>
          </p:nvPr>
        </p:nvSpPr>
        <p:spPr/>
        <p:txBody>
          <a:bodyPr/>
          <a:lstStyle/>
          <a:p>
            <a:r>
              <a:rPr lang="en-GB" dirty="0"/>
              <a:t>Article 9, subparagraph 2(b) of the Convention calls for establishment of an “effective system of risk management and control”</a:t>
            </a:r>
          </a:p>
          <a:p>
            <a:r>
              <a:rPr lang="en-GB" dirty="0"/>
              <a:t>Should be based on facts, past experiences and review of processes </a:t>
            </a:r>
          </a:p>
          <a:p>
            <a:r>
              <a:rPr lang="en-GB" dirty="0"/>
              <a:t>Proper prioritization important</a:t>
            </a:r>
          </a:p>
          <a:p>
            <a:r>
              <a:rPr lang="en-GB" dirty="0"/>
              <a:t>Plan to mitigate the identified risks</a:t>
            </a:r>
          </a:p>
        </p:txBody>
      </p:sp>
    </p:spTree>
    <p:extLst>
      <p:ext uri="{BB962C8B-B14F-4D97-AF65-F5344CB8AC3E}">
        <p14:creationId xmlns:p14="http://schemas.microsoft.com/office/powerpoint/2010/main" val="3947219744"/>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Risk Mapping and Prevention – Pre-Tender Stage</a:t>
            </a:r>
          </a:p>
        </p:txBody>
      </p:sp>
      <p:sp>
        <p:nvSpPr>
          <p:cNvPr id="3" name="Content Placeholder 2"/>
          <p:cNvSpPr>
            <a:spLocks noGrp="1"/>
          </p:cNvSpPr>
          <p:nvPr>
            <p:ph idx="1"/>
          </p:nvPr>
        </p:nvSpPr>
        <p:spPr>
          <a:xfrm>
            <a:off x="687388" y="1693863"/>
            <a:ext cx="7772400" cy="1158875"/>
          </a:xfrm>
        </p:spPr>
        <p:txBody>
          <a:bodyPr/>
          <a:lstStyle/>
          <a:p>
            <a:pPr>
              <a:defRPr/>
            </a:pPr>
            <a:r>
              <a:rPr lang="en-GB" dirty="0"/>
              <a:t>Needs assessment/market research</a:t>
            </a:r>
          </a:p>
          <a:p>
            <a:pPr marL="0" indent="0">
              <a:buFontTx/>
              <a:buNone/>
              <a:defRPr/>
            </a:pPr>
            <a:br>
              <a:rPr lang="en-GB" dirty="0"/>
            </a:br>
            <a:r>
              <a:rPr lang="en-GB" dirty="0"/>
              <a:t>	</a:t>
            </a:r>
          </a:p>
        </p:txBody>
      </p:sp>
      <p:sp>
        <p:nvSpPr>
          <p:cNvPr id="4" name="Content Placeholder 2"/>
          <p:cNvSpPr txBox="1">
            <a:spLocks/>
          </p:cNvSpPr>
          <p:nvPr/>
        </p:nvSpPr>
        <p:spPr bwMode="auto">
          <a:xfrm>
            <a:off x="685800" y="2376488"/>
            <a:ext cx="7772400" cy="3573462"/>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har char="•"/>
              <a:defRPr sz="28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FF"/>
                </a:solidFill>
                <a:latin typeface="+mn-lt"/>
              </a:defRPr>
            </a:lvl2pPr>
            <a:lvl3pPr marL="1143000" indent="-228600" algn="l" rtl="0" eaLnBrk="0" fontAlgn="base" hangingPunct="0">
              <a:spcBef>
                <a:spcPct val="20000"/>
              </a:spcBef>
              <a:spcAft>
                <a:spcPct val="0"/>
              </a:spcAft>
              <a:buChar char="•"/>
              <a:defRPr sz="2000">
                <a:solidFill>
                  <a:srgbClr val="FFFFFF"/>
                </a:solidFill>
                <a:latin typeface="+mn-lt"/>
              </a:defRPr>
            </a:lvl3pPr>
            <a:lvl4pPr marL="1600200" indent="-228600" algn="l" rtl="0" eaLnBrk="0" fontAlgn="base" hangingPunct="0">
              <a:spcBef>
                <a:spcPct val="20000"/>
              </a:spcBef>
              <a:spcAft>
                <a:spcPct val="0"/>
              </a:spcAft>
              <a:buChar char="–"/>
              <a:defRPr>
                <a:solidFill>
                  <a:srgbClr val="FFFFFF"/>
                </a:solidFill>
                <a:latin typeface="+mn-lt"/>
              </a:defRPr>
            </a:lvl4pPr>
            <a:lvl5pPr marL="2057400" indent="-228600" algn="l" rtl="0" eaLnBrk="0" fontAlgn="base" hangingPunct="0">
              <a:spcBef>
                <a:spcPct val="20000"/>
              </a:spcBef>
              <a:spcAft>
                <a:spcPct val="0"/>
              </a:spcAft>
              <a:buChar char="»"/>
              <a:defRPr>
                <a:solidFill>
                  <a:srgbClr val="FFFFFF"/>
                </a:solidFill>
                <a:latin typeface="+mn-lt"/>
              </a:defRPr>
            </a:lvl5pPr>
            <a:lvl6pPr marL="2514600" indent="-228600" algn="l" rtl="0" fontAlgn="base">
              <a:spcBef>
                <a:spcPct val="20000"/>
              </a:spcBef>
              <a:spcAft>
                <a:spcPct val="0"/>
              </a:spcAft>
              <a:buChar char="»"/>
              <a:defRPr>
                <a:solidFill>
                  <a:srgbClr val="FFFFFF"/>
                </a:solidFill>
                <a:latin typeface="+mn-lt"/>
              </a:defRPr>
            </a:lvl6pPr>
            <a:lvl7pPr marL="2971800" indent="-228600" algn="l" rtl="0" fontAlgn="base">
              <a:spcBef>
                <a:spcPct val="20000"/>
              </a:spcBef>
              <a:spcAft>
                <a:spcPct val="0"/>
              </a:spcAft>
              <a:buChar char="»"/>
              <a:defRPr>
                <a:solidFill>
                  <a:srgbClr val="FFFFFF"/>
                </a:solidFill>
                <a:latin typeface="+mn-lt"/>
              </a:defRPr>
            </a:lvl7pPr>
            <a:lvl8pPr marL="3429000" indent="-228600" algn="l" rtl="0" fontAlgn="base">
              <a:spcBef>
                <a:spcPct val="20000"/>
              </a:spcBef>
              <a:spcAft>
                <a:spcPct val="0"/>
              </a:spcAft>
              <a:buChar char="»"/>
              <a:defRPr>
                <a:solidFill>
                  <a:srgbClr val="FFFFFF"/>
                </a:solidFill>
                <a:latin typeface="+mn-lt"/>
              </a:defRPr>
            </a:lvl8pPr>
            <a:lvl9pPr marL="3886200" indent="-228600" algn="l" rtl="0" fontAlgn="base">
              <a:spcBef>
                <a:spcPct val="20000"/>
              </a:spcBef>
              <a:spcAft>
                <a:spcPct val="0"/>
              </a:spcAft>
              <a:buChar char="»"/>
              <a:defRPr>
                <a:solidFill>
                  <a:srgbClr val="FFFFFF"/>
                </a:solidFill>
                <a:latin typeface="+mn-lt"/>
              </a:defRPr>
            </a:lvl9pPr>
          </a:lstStyle>
          <a:p>
            <a:pPr>
              <a:defRPr/>
            </a:pPr>
            <a:r>
              <a:rPr lang="en-GB" dirty="0"/>
              <a:t>Structuring of the bidding process:</a:t>
            </a:r>
          </a:p>
          <a:p>
            <a:pPr lvl="1">
              <a:buFont typeface="Wingdings" panose="05000000000000000000" pitchFamily="2" charset="2"/>
              <a:buChar char="ü"/>
              <a:defRPr/>
            </a:pPr>
            <a:r>
              <a:rPr lang="en-GB" sz="2200" i="1" kern="0" dirty="0"/>
              <a:t>Tender documents</a:t>
            </a:r>
          </a:p>
          <a:p>
            <a:pPr lvl="1">
              <a:buFont typeface="Wingdings" panose="05000000000000000000" pitchFamily="2" charset="2"/>
              <a:buChar char="ü"/>
              <a:defRPr/>
            </a:pPr>
            <a:r>
              <a:rPr lang="en-GB" sz="2200" i="1" kern="0" dirty="0"/>
              <a:t>Procurement procedure</a:t>
            </a:r>
          </a:p>
          <a:p>
            <a:pPr lvl="1">
              <a:buFont typeface="Wingdings" panose="05000000000000000000" pitchFamily="2" charset="2"/>
              <a:buChar char="ü"/>
              <a:defRPr/>
            </a:pPr>
            <a:r>
              <a:rPr lang="en-GB" sz="2200" i="1" kern="0" dirty="0"/>
              <a:t>Time limits</a:t>
            </a:r>
          </a:p>
          <a:p>
            <a:pPr lvl="1">
              <a:buFont typeface="Wingdings" panose="05000000000000000000" pitchFamily="2" charset="2"/>
              <a:buChar char="ü"/>
              <a:defRPr/>
            </a:pPr>
            <a:r>
              <a:rPr lang="en-GB" sz="2200" i="1" kern="0" dirty="0"/>
              <a:t>Contractor qualifications</a:t>
            </a:r>
          </a:p>
          <a:p>
            <a:pPr lvl="1">
              <a:buFont typeface="Wingdings" panose="05000000000000000000" pitchFamily="2" charset="2"/>
              <a:buChar char="ü"/>
              <a:defRPr/>
            </a:pPr>
            <a:r>
              <a:rPr lang="en-GB" sz="2200" i="1" kern="0" dirty="0"/>
              <a:t>Minimum and selection criteria</a:t>
            </a:r>
          </a:p>
          <a:p>
            <a:pPr lvl="1">
              <a:buFont typeface="Wingdings" panose="05000000000000000000" pitchFamily="2" charset="2"/>
              <a:buChar char="ü"/>
              <a:defRPr/>
            </a:pPr>
            <a:r>
              <a:rPr lang="en-GB" sz="2200" i="1" kern="0" dirty="0"/>
              <a:t>Technical specifications</a:t>
            </a:r>
          </a:p>
          <a:p>
            <a:pPr lvl="1">
              <a:buFont typeface="Wingdings" panose="05000000000000000000" pitchFamily="2" charset="2"/>
              <a:buChar char="ü"/>
              <a:defRPr/>
            </a:pPr>
            <a:r>
              <a:rPr lang="en-GB" sz="2200" i="1" kern="0" dirty="0"/>
              <a:t>Award criteria</a:t>
            </a:r>
            <a:br>
              <a:rPr lang="en-GB" kern="0" dirty="0"/>
            </a:br>
            <a:r>
              <a:rPr lang="en-GB" kern="0" dirty="0"/>
              <a:t>	</a:t>
            </a:r>
          </a:p>
        </p:txBody>
      </p:sp>
    </p:spTree>
    <p:extLst>
      <p:ext uri="{BB962C8B-B14F-4D97-AF65-F5344CB8AC3E}">
        <p14:creationId xmlns:p14="http://schemas.microsoft.com/office/powerpoint/2010/main" val="9537297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41338" y="776288"/>
            <a:ext cx="7772400" cy="1143000"/>
          </a:xfrm>
          <a:extLst/>
        </p:spPr>
        <p:txBody>
          <a:bodyPr/>
          <a:lstStyle/>
          <a:p>
            <a:pPr eaLnBrk="1" hangingPunct="1">
              <a:defRPr/>
            </a:pPr>
            <a:r>
              <a:rPr lang="en-US" dirty="0"/>
              <a:t>Public Procurement and Corruption: implications on development</a:t>
            </a:r>
            <a:endParaRPr lang="en-US" dirty="0">
              <a:ea typeface="ＭＳ Ｐゴシック" charset="0"/>
              <a:cs typeface="+mj-cs"/>
            </a:endParaRPr>
          </a:p>
        </p:txBody>
      </p:sp>
      <p:sp>
        <p:nvSpPr>
          <p:cNvPr id="2" name="TextBox 1"/>
          <p:cNvSpPr txBox="1"/>
          <p:nvPr/>
        </p:nvSpPr>
        <p:spPr>
          <a:xfrm>
            <a:off x="240656" y="2060848"/>
            <a:ext cx="8352928" cy="2751522"/>
          </a:xfrm>
          <a:prstGeom prst="rect">
            <a:avLst/>
          </a:prstGeom>
          <a:noFill/>
        </p:spPr>
        <p:txBody>
          <a:bodyPr wrap="square" rtlCol="0">
            <a:spAutoFit/>
          </a:bodyPr>
          <a:lstStyle/>
          <a:p>
            <a:pPr marL="342900" indent="-342900">
              <a:buFont typeface="Arial" panose="020B0604020202020204" pitchFamily="34" charset="0"/>
              <a:buChar char="•"/>
            </a:pPr>
            <a:r>
              <a:rPr lang="en-US" sz="2400" dirty="0"/>
              <a:t>Procurement indispensable for achieving Government’s development objectives. </a:t>
            </a:r>
          </a:p>
          <a:p>
            <a:endParaRPr lang="en-US" sz="2400" dirty="0"/>
          </a:p>
          <a:p>
            <a:pPr marL="342900" indent="-342900">
              <a:buFont typeface="Arial" panose="020B0604020202020204" pitchFamily="34" charset="0"/>
              <a:buChar char="•"/>
            </a:pPr>
            <a:r>
              <a:rPr lang="en-US" sz="2400" dirty="0"/>
              <a:t>Governments are expected to minimize costs and maximize the value of the contracts, ensuring accessible and  high quality outputs. </a:t>
            </a:r>
          </a:p>
          <a:p>
            <a:endParaRPr lang="en-US" sz="2400" dirty="0"/>
          </a:p>
          <a:p>
            <a:pPr marL="342900" indent="-342900">
              <a:buFont typeface="Arial" panose="020B0604020202020204" pitchFamily="34" charset="0"/>
              <a:buChar char="•"/>
            </a:pPr>
            <a:r>
              <a:rPr lang="en-US" sz="2400" dirty="0"/>
              <a:t>Effective procurement system helps to address the real needs of the society, balancing public and private sector interests. </a:t>
            </a:r>
            <a:endParaRPr lang="en-GB" sz="2400" dirty="0"/>
          </a:p>
        </p:txBody>
      </p:sp>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Risk Mapping and Prevention – Tender Stage</a:t>
            </a:r>
          </a:p>
        </p:txBody>
      </p:sp>
      <p:sp>
        <p:nvSpPr>
          <p:cNvPr id="5" name="Content Placeholder 2"/>
          <p:cNvSpPr>
            <a:spLocks noGrp="1"/>
          </p:cNvSpPr>
          <p:nvPr>
            <p:ph idx="1"/>
          </p:nvPr>
        </p:nvSpPr>
        <p:spPr>
          <a:xfrm>
            <a:off x="687388" y="1693863"/>
            <a:ext cx="7772400" cy="2959100"/>
          </a:xfrm>
        </p:spPr>
        <p:txBody>
          <a:bodyPr/>
          <a:lstStyle/>
          <a:p>
            <a:pPr>
              <a:defRPr/>
            </a:pPr>
            <a:r>
              <a:rPr lang="en-GB" dirty="0"/>
              <a:t>Public notice</a:t>
            </a:r>
          </a:p>
          <a:p>
            <a:pPr>
              <a:defRPr/>
            </a:pPr>
            <a:r>
              <a:rPr lang="en-GB" dirty="0"/>
              <a:t>Requests for clarification</a:t>
            </a:r>
          </a:p>
          <a:p>
            <a:pPr>
              <a:defRPr/>
            </a:pPr>
            <a:r>
              <a:rPr lang="en-GB" dirty="0"/>
              <a:t>Public bid opening</a:t>
            </a:r>
          </a:p>
          <a:p>
            <a:pPr>
              <a:defRPr/>
            </a:pPr>
            <a:r>
              <a:rPr lang="en-GB" dirty="0"/>
              <a:t>Evaluation of tenderers and tenders</a:t>
            </a:r>
          </a:p>
          <a:p>
            <a:pPr>
              <a:defRPr/>
            </a:pPr>
            <a:r>
              <a:rPr lang="en-GB" dirty="0"/>
              <a:t>Publication of intended contract award and awarded contract</a:t>
            </a:r>
            <a:br>
              <a:rPr lang="en-GB" dirty="0"/>
            </a:br>
            <a:r>
              <a:rPr lang="en-GB" dirty="0"/>
              <a:t>	</a:t>
            </a:r>
          </a:p>
        </p:txBody>
      </p:sp>
    </p:spTree>
    <p:extLst>
      <p:ext uri="{BB962C8B-B14F-4D97-AF65-F5344CB8AC3E}">
        <p14:creationId xmlns:p14="http://schemas.microsoft.com/office/powerpoint/2010/main" val="177706751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GB" dirty="0"/>
              <a:t>Stage of procurement with high risk of corruption</a:t>
            </a:r>
          </a:p>
          <a:p>
            <a:pPr lvl="1">
              <a:buFont typeface="Wingdings" panose="05000000000000000000" pitchFamily="2" charset="2"/>
              <a:buChar char="ü"/>
              <a:defRPr/>
            </a:pPr>
            <a:r>
              <a:rPr lang="en-GB" dirty="0"/>
              <a:t>Contract specification or scope inconsistent</a:t>
            </a:r>
          </a:p>
          <a:p>
            <a:pPr lvl="1">
              <a:buFont typeface="Wingdings" panose="05000000000000000000" pitchFamily="2" charset="2"/>
              <a:buChar char="ü"/>
              <a:defRPr/>
            </a:pPr>
            <a:r>
              <a:rPr lang="en-GB" dirty="0"/>
              <a:t>Contractors do not perform as per agreement</a:t>
            </a:r>
          </a:p>
          <a:p>
            <a:pPr lvl="1">
              <a:buFont typeface="Wingdings" panose="05000000000000000000" pitchFamily="2" charset="2"/>
              <a:buChar char="ü"/>
              <a:defRPr/>
            </a:pPr>
            <a:r>
              <a:rPr lang="en-GB" dirty="0"/>
              <a:t>Product delivered is not per specifications</a:t>
            </a:r>
          </a:p>
          <a:p>
            <a:pPr lvl="1">
              <a:buFont typeface="Wingdings" panose="05000000000000000000" pitchFamily="2" charset="2"/>
              <a:buChar char="ü"/>
              <a:defRPr/>
            </a:pPr>
            <a:r>
              <a:rPr lang="en-GB" dirty="0"/>
              <a:t>Unjustified change in scope/orders</a:t>
            </a:r>
          </a:p>
          <a:p>
            <a:pPr lvl="1">
              <a:buFont typeface="Wingdings" panose="05000000000000000000" pitchFamily="2" charset="2"/>
              <a:buChar char="ü"/>
              <a:defRPr/>
            </a:pPr>
            <a:r>
              <a:rPr lang="en-GB" dirty="0"/>
              <a:t>Contract changes</a:t>
            </a:r>
          </a:p>
          <a:p>
            <a:pPr lvl="1">
              <a:buFont typeface="Wingdings" panose="05000000000000000000" pitchFamily="2" charset="2"/>
              <a:buChar char="ü"/>
              <a:defRPr/>
            </a:pPr>
            <a:endParaRPr lang="en-GB" dirty="0"/>
          </a:p>
          <a:p>
            <a:pPr>
              <a:buFont typeface="Arial" panose="020B0604020202020204" pitchFamily="34" charset="0"/>
              <a:buChar char="•"/>
              <a:defRPr/>
            </a:pPr>
            <a:r>
              <a:rPr lang="en-GB" dirty="0"/>
              <a:t>Monitoring system are key</a:t>
            </a:r>
          </a:p>
        </p:txBody>
      </p:sp>
      <p:sp>
        <p:nvSpPr>
          <p:cNvPr id="4" name="Title 1"/>
          <p:cNvSpPr txBox="1">
            <a:spLocks noGrp="1"/>
          </p:cNvSpPr>
          <p:nvPr>
            <p:ph type="title"/>
          </p:nvPr>
        </p:nvSpPr>
        <p:spPr>
          <a:xfrm>
            <a:off x="685800" y="765175"/>
            <a:ext cx="7772400" cy="1143000"/>
          </a:xfrm>
          <a:ln>
            <a:miter lim="800000"/>
            <a:headEnd/>
            <a:tailEnd/>
          </a:ln>
        </p:spPr>
        <p:txBody>
          <a:bodyPr/>
          <a:lstStyle>
            <a:lvl1pPr algn="l" rtl="0" eaLnBrk="0" fontAlgn="base" hangingPunct="0">
              <a:spcBef>
                <a:spcPct val="0"/>
              </a:spcBef>
              <a:spcAft>
                <a:spcPct val="0"/>
              </a:spcAft>
              <a:defRPr sz="3000" b="1">
                <a:solidFill>
                  <a:srgbClr val="FFFFFF"/>
                </a:solidFill>
                <a:latin typeface="+mj-lt"/>
                <a:ea typeface="+mj-ea"/>
                <a:cs typeface="+mj-cs"/>
              </a:defRPr>
            </a:lvl1pPr>
            <a:lvl2pPr algn="l" rtl="0" eaLnBrk="0" fontAlgn="base" hangingPunct="0">
              <a:spcBef>
                <a:spcPct val="0"/>
              </a:spcBef>
              <a:spcAft>
                <a:spcPct val="0"/>
              </a:spcAft>
              <a:defRPr sz="3000" b="1">
                <a:solidFill>
                  <a:srgbClr val="FFFFFF"/>
                </a:solidFill>
                <a:latin typeface="Arial Narrow" pitchFamily="34" charset="0"/>
              </a:defRPr>
            </a:lvl2pPr>
            <a:lvl3pPr algn="l" rtl="0" eaLnBrk="0" fontAlgn="base" hangingPunct="0">
              <a:spcBef>
                <a:spcPct val="0"/>
              </a:spcBef>
              <a:spcAft>
                <a:spcPct val="0"/>
              </a:spcAft>
              <a:defRPr sz="3000" b="1">
                <a:solidFill>
                  <a:srgbClr val="FFFFFF"/>
                </a:solidFill>
                <a:latin typeface="Arial Narrow" pitchFamily="34" charset="0"/>
              </a:defRPr>
            </a:lvl3pPr>
            <a:lvl4pPr algn="l" rtl="0" eaLnBrk="0" fontAlgn="base" hangingPunct="0">
              <a:spcBef>
                <a:spcPct val="0"/>
              </a:spcBef>
              <a:spcAft>
                <a:spcPct val="0"/>
              </a:spcAft>
              <a:defRPr sz="3000" b="1">
                <a:solidFill>
                  <a:srgbClr val="FFFFFF"/>
                </a:solidFill>
                <a:latin typeface="Arial Narrow" pitchFamily="34" charset="0"/>
              </a:defRPr>
            </a:lvl4pPr>
            <a:lvl5pPr algn="l" rtl="0" eaLnBrk="0" fontAlgn="base" hangingPunct="0">
              <a:spcBef>
                <a:spcPct val="0"/>
              </a:spcBef>
              <a:spcAft>
                <a:spcPct val="0"/>
              </a:spcAft>
              <a:defRPr sz="3000" b="1">
                <a:solidFill>
                  <a:srgbClr val="FFFFFF"/>
                </a:solidFill>
                <a:latin typeface="Arial Narrow" pitchFamily="34" charset="0"/>
              </a:defRPr>
            </a:lvl5pPr>
            <a:lvl6pPr marL="457200" algn="l" rtl="0" fontAlgn="base">
              <a:spcBef>
                <a:spcPct val="0"/>
              </a:spcBef>
              <a:spcAft>
                <a:spcPct val="0"/>
              </a:spcAft>
              <a:defRPr sz="3000" b="1">
                <a:solidFill>
                  <a:srgbClr val="FFFFFF"/>
                </a:solidFill>
                <a:latin typeface="Arial Narrow" pitchFamily="34" charset="0"/>
              </a:defRPr>
            </a:lvl6pPr>
            <a:lvl7pPr marL="914400" algn="l" rtl="0" fontAlgn="base">
              <a:spcBef>
                <a:spcPct val="0"/>
              </a:spcBef>
              <a:spcAft>
                <a:spcPct val="0"/>
              </a:spcAft>
              <a:defRPr sz="3000" b="1">
                <a:solidFill>
                  <a:srgbClr val="FFFFFF"/>
                </a:solidFill>
                <a:latin typeface="Arial Narrow" pitchFamily="34" charset="0"/>
              </a:defRPr>
            </a:lvl7pPr>
            <a:lvl8pPr marL="1371600" algn="l" rtl="0" fontAlgn="base">
              <a:spcBef>
                <a:spcPct val="0"/>
              </a:spcBef>
              <a:spcAft>
                <a:spcPct val="0"/>
              </a:spcAft>
              <a:defRPr sz="3000" b="1">
                <a:solidFill>
                  <a:srgbClr val="FFFFFF"/>
                </a:solidFill>
                <a:latin typeface="Arial Narrow" pitchFamily="34" charset="0"/>
              </a:defRPr>
            </a:lvl8pPr>
            <a:lvl9pPr marL="1828800" algn="l" rtl="0" fontAlgn="base">
              <a:spcBef>
                <a:spcPct val="0"/>
              </a:spcBef>
              <a:spcAft>
                <a:spcPct val="0"/>
              </a:spcAft>
              <a:defRPr sz="3000" b="1">
                <a:solidFill>
                  <a:srgbClr val="FFFFFF"/>
                </a:solidFill>
                <a:latin typeface="Arial Narrow" pitchFamily="34" charset="0"/>
              </a:defRPr>
            </a:lvl9pPr>
          </a:lstStyle>
          <a:p>
            <a:pPr>
              <a:defRPr/>
            </a:pPr>
            <a:r>
              <a:rPr lang="en-GB" dirty="0"/>
              <a:t>Risk Mapping and Prevention – Contract Administration Stage</a:t>
            </a:r>
          </a:p>
        </p:txBody>
      </p:sp>
    </p:spTree>
    <p:extLst>
      <p:ext uri="{BB962C8B-B14F-4D97-AF65-F5344CB8AC3E}">
        <p14:creationId xmlns:p14="http://schemas.microsoft.com/office/powerpoint/2010/main" val="11516419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C8199C-539B-40AB-8ED5-10352E28F6D3}"/>
              </a:ext>
            </a:extLst>
          </p:cNvPr>
          <p:cNvSpPr>
            <a:spLocks noGrp="1"/>
          </p:cNvSpPr>
          <p:nvPr>
            <p:ph idx="1"/>
          </p:nvPr>
        </p:nvSpPr>
        <p:spPr>
          <a:xfrm>
            <a:off x="685800" y="3140968"/>
            <a:ext cx="7772400" cy="4114800"/>
          </a:xfrm>
        </p:spPr>
        <p:txBody>
          <a:bodyPr/>
          <a:lstStyle/>
          <a:p>
            <a:pPr marL="0" indent="0" algn="ctr">
              <a:buNone/>
            </a:pPr>
            <a:endParaRPr lang="fr-FR" sz="3400" b="1" dirty="0">
              <a:solidFill>
                <a:srgbClr val="002060"/>
              </a:solidFill>
              <a:effectLst>
                <a:outerShdw blurRad="38100" dist="38100" dir="2700000" algn="tl">
                  <a:srgbClr val="000000">
                    <a:alpha val="43137"/>
                  </a:srgbClr>
                </a:outerShdw>
              </a:effectLst>
            </a:endParaRPr>
          </a:p>
          <a:p>
            <a:pPr marL="0" indent="0" algn="ctr">
              <a:buNone/>
            </a:pPr>
            <a:endParaRPr lang="fr-FR" sz="3400" b="1" dirty="0">
              <a:solidFill>
                <a:srgbClr val="002060"/>
              </a:solidFill>
              <a:effectLst>
                <a:outerShdw blurRad="38100" dist="38100" dir="2700000" algn="tl">
                  <a:srgbClr val="000000">
                    <a:alpha val="43137"/>
                  </a:srgbClr>
                </a:outerShdw>
              </a:effectLst>
            </a:endParaRPr>
          </a:p>
          <a:p>
            <a:pPr marL="0" indent="0" algn="ctr">
              <a:buNone/>
            </a:pPr>
            <a:endParaRPr lang="fr-FR" dirty="0"/>
          </a:p>
          <a:p>
            <a:pPr marL="0" indent="0" algn="ctr">
              <a:buNone/>
            </a:pPr>
            <a:r>
              <a:rPr lang="fr-FR" sz="4000" b="1" dirty="0">
                <a:solidFill>
                  <a:schemeClr val="accent1">
                    <a:lumMod val="20000"/>
                    <a:lumOff val="80000"/>
                  </a:schemeClr>
                </a:solidFill>
              </a:rPr>
              <a:t>Main </a:t>
            </a:r>
            <a:r>
              <a:rPr lang="fr-FR" sz="4000" b="1" dirty="0" err="1">
                <a:solidFill>
                  <a:schemeClr val="accent1">
                    <a:lumMod val="20000"/>
                    <a:lumOff val="80000"/>
                  </a:schemeClr>
                </a:solidFill>
              </a:rPr>
              <a:t>outcomes</a:t>
            </a:r>
            <a:r>
              <a:rPr lang="fr-FR" sz="4000" b="1" dirty="0">
                <a:solidFill>
                  <a:schemeClr val="accent1">
                    <a:lumMod val="20000"/>
                    <a:lumOff val="80000"/>
                  </a:schemeClr>
                </a:solidFill>
              </a:rPr>
              <a:t> and challenges</a:t>
            </a:r>
            <a:endParaRPr lang="en-GB" sz="4000" b="1" dirty="0">
              <a:solidFill>
                <a:schemeClr val="accent1">
                  <a:lumMod val="20000"/>
                  <a:lumOff val="80000"/>
                </a:schemeClr>
              </a:solidFill>
            </a:endParaRPr>
          </a:p>
        </p:txBody>
      </p:sp>
      <p:pic>
        <p:nvPicPr>
          <p:cNvPr id="5" name="Picture 4">
            <a:extLst>
              <a:ext uri="{FF2B5EF4-FFF2-40B4-BE49-F238E27FC236}">
                <a16:creationId xmlns:a16="http://schemas.microsoft.com/office/drawing/2014/main" id="{3DA68D90-1356-460E-859C-C1514CBC4E5F}"/>
              </a:ext>
            </a:extLst>
          </p:cNvPr>
          <p:cNvPicPr>
            <a:picLocks noChangeAspect="1"/>
          </p:cNvPicPr>
          <p:nvPr/>
        </p:nvPicPr>
        <p:blipFill rotWithShape="1">
          <a:blip r:embed="rId2">
            <a:extLst>
              <a:ext uri="{28A0092B-C50C-407E-A947-70E740481C1C}">
                <a14:useLocalDpi xmlns:a14="http://schemas.microsoft.com/office/drawing/2010/main" val="0"/>
              </a:ext>
            </a:extLst>
          </a:blip>
          <a:srcRect l="5841" t="10405" r="7771" b="18973"/>
          <a:stretch/>
        </p:blipFill>
        <p:spPr>
          <a:xfrm>
            <a:off x="1547664" y="692696"/>
            <a:ext cx="5904656" cy="3733107"/>
          </a:xfrm>
          <a:prstGeom prst="rect">
            <a:avLst/>
          </a:prstGeom>
        </p:spPr>
      </p:pic>
    </p:spTree>
    <p:extLst>
      <p:ext uri="{BB962C8B-B14F-4D97-AF65-F5344CB8AC3E}">
        <p14:creationId xmlns:p14="http://schemas.microsoft.com/office/powerpoint/2010/main" val="276315496"/>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Legislative framework</a:t>
            </a:r>
          </a:p>
        </p:txBody>
      </p:sp>
      <p:sp>
        <p:nvSpPr>
          <p:cNvPr id="3" name="Content Placeholder 2"/>
          <p:cNvSpPr>
            <a:spLocks noGrp="1"/>
          </p:cNvSpPr>
          <p:nvPr>
            <p:ph idx="1"/>
          </p:nvPr>
        </p:nvSpPr>
        <p:spPr>
          <a:xfrm>
            <a:off x="685800" y="2146852"/>
            <a:ext cx="7772400" cy="4114800"/>
          </a:xfrm>
        </p:spPr>
        <p:txBody>
          <a:bodyPr/>
          <a:lstStyle/>
          <a:p>
            <a:r>
              <a:rPr lang="fr-FR" dirty="0"/>
              <a:t>Most of </a:t>
            </a:r>
            <a:r>
              <a:rPr lang="fr-FR" dirty="0" err="1"/>
              <a:t>legislative</a:t>
            </a:r>
            <a:r>
              <a:rPr lang="fr-FR" dirty="0"/>
              <a:t> documents in the </a:t>
            </a:r>
            <a:r>
              <a:rPr lang="fr-FR" dirty="0" err="1"/>
              <a:t>Region</a:t>
            </a:r>
            <a:r>
              <a:rPr lang="fr-FR" dirty="0"/>
              <a:t> have been </a:t>
            </a:r>
            <a:r>
              <a:rPr lang="fr-FR" dirty="0" err="1"/>
              <a:t>developed</a:t>
            </a:r>
            <a:r>
              <a:rPr lang="fr-FR" dirty="0"/>
              <a:t> </a:t>
            </a:r>
            <a:r>
              <a:rPr lang="fr-FR" dirty="0" err="1"/>
              <a:t>with</a:t>
            </a:r>
            <a:r>
              <a:rPr lang="fr-FR" dirty="0"/>
              <a:t> the support of World Bank and </a:t>
            </a:r>
            <a:r>
              <a:rPr lang="fr-FR" dirty="0" err="1"/>
              <a:t>taking</a:t>
            </a:r>
            <a:r>
              <a:rPr lang="fr-FR" dirty="0"/>
              <a:t> </a:t>
            </a:r>
            <a:r>
              <a:rPr lang="fr-FR" dirty="0" err="1"/>
              <a:t>into</a:t>
            </a:r>
            <a:r>
              <a:rPr lang="fr-FR" dirty="0"/>
              <a:t> </a:t>
            </a:r>
            <a:r>
              <a:rPr lang="fr-FR" dirty="0" err="1"/>
              <a:t>account</a:t>
            </a:r>
            <a:r>
              <a:rPr lang="fr-FR" dirty="0"/>
              <a:t> UNCITRAL model Law</a:t>
            </a:r>
          </a:p>
          <a:p>
            <a:r>
              <a:rPr lang="fr-FR" dirty="0" err="1"/>
              <a:t>Many</a:t>
            </a:r>
            <a:r>
              <a:rPr lang="fr-FR" dirty="0"/>
              <a:t> </a:t>
            </a:r>
            <a:r>
              <a:rPr lang="fr-FR" dirty="0" err="1"/>
              <a:t>laws</a:t>
            </a:r>
            <a:r>
              <a:rPr lang="fr-FR" dirty="0"/>
              <a:t> in the </a:t>
            </a:r>
            <a:r>
              <a:rPr lang="fr-FR" dirty="0" err="1"/>
              <a:t>Region</a:t>
            </a:r>
            <a:r>
              <a:rPr lang="fr-FR" dirty="0"/>
              <a:t> are </a:t>
            </a:r>
            <a:r>
              <a:rPr lang="fr-FR" dirty="0" err="1"/>
              <a:t>still</a:t>
            </a:r>
            <a:r>
              <a:rPr lang="fr-FR" dirty="0"/>
              <a:t> </a:t>
            </a:r>
            <a:r>
              <a:rPr lang="fr-FR" dirty="0" err="1"/>
              <a:t>quite</a:t>
            </a:r>
            <a:r>
              <a:rPr lang="fr-FR" dirty="0"/>
              <a:t> </a:t>
            </a:r>
            <a:r>
              <a:rPr lang="fr-FR" dirty="0" err="1"/>
              <a:t>recent</a:t>
            </a:r>
            <a:r>
              <a:rPr lang="fr-FR" dirty="0"/>
              <a:t> and not </a:t>
            </a:r>
            <a:r>
              <a:rPr lang="fr-FR" dirty="0" err="1"/>
              <a:t>entirely</a:t>
            </a:r>
            <a:r>
              <a:rPr lang="fr-FR" dirty="0"/>
              <a:t> </a:t>
            </a:r>
            <a:r>
              <a:rPr lang="fr-FR" dirty="0" err="1"/>
              <a:t>implemented</a:t>
            </a:r>
            <a:r>
              <a:rPr lang="fr-FR" dirty="0"/>
              <a:t>.</a:t>
            </a:r>
          </a:p>
          <a:p>
            <a:endParaRPr lang="en-GB" dirty="0"/>
          </a:p>
        </p:txBody>
      </p:sp>
    </p:spTree>
    <p:extLst>
      <p:ext uri="{BB962C8B-B14F-4D97-AF65-F5344CB8AC3E}">
        <p14:creationId xmlns:p14="http://schemas.microsoft.com/office/powerpoint/2010/main" val="2360108452"/>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E-government and e-procurement</a:t>
            </a:r>
            <a:endParaRPr lang="en-GB" dirty="0"/>
          </a:p>
        </p:txBody>
      </p:sp>
      <p:sp>
        <p:nvSpPr>
          <p:cNvPr id="3" name="Content Placeholder 2"/>
          <p:cNvSpPr>
            <a:spLocks noGrp="1"/>
          </p:cNvSpPr>
          <p:nvPr>
            <p:ph idx="1"/>
          </p:nvPr>
        </p:nvSpPr>
        <p:spPr/>
        <p:txBody>
          <a:bodyPr/>
          <a:lstStyle/>
          <a:p>
            <a:r>
              <a:rPr lang="fr-FR" dirty="0"/>
              <a:t>O</a:t>
            </a:r>
            <a:r>
              <a:rPr lang="en-GB" dirty="0"/>
              <a:t>ne of the main innovation in most laws, all the countries are considering or in the process to develop and use e-procurement</a:t>
            </a:r>
          </a:p>
          <a:p>
            <a:r>
              <a:rPr lang="fr-FR" dirty="0"/>
              <a:t>This </a:t>
            </a:r>
            <a:r>
              <a:rPr lang="fr-FR" dirty="0" err="1"/>
              <a:t>is</a:t>
            </a:r>
            <a:r>
              <a:rPr lang="fr-FR" dirty="0"/>
              <a:t> </a:t>
            </a:r>
            <a:r>
              <a:rPr lang="fr-FR" dirty="0" err="1"/>
              <a:t>also</a:t>
            </a:r>
            <a:r>
              <a:rPr lang="fr-FR" dirty="0"/>
              <a:t> one of the main challenge </a:t>
            </a:r>
            <a:endParaRPr lang="en-GB" dirty="0"/>
          </a:p>
          <a:p>
            <a:endParaRPr lang="en-GB" dirty="0"/>
          </a:p>
          <a:p>
            <a:endParaRPr lang="en-GB" dirty="0"/>
          </a:p>
        </p:txBody>
      </p:sp>
    </p:spTree>
    <p:extLst>
      <p:ext uri="{BB962C8B-B14F-4D97-AF65-F5344CB8AC3E}">
        <p14:creationId xmlns:p14="http://schemas.microsoft.com/office/powerpoint/2010/main" val="3378432000"/>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ethics infrastructure, including systems for managing conflicts of interest</a:t>
            </a:r>
            <a:endParaRPr lang="en-GB" dirty="0"/>
          </a:p>
        </p:txBody>
      </p:sp>
      <p:sp>
        <p:nvSpPr>
          <p:cNvPr id="3" name="Content Placeholder 2"/>
          <p:cNvSpPr>
            <a:spLocks noGrp="1"/>
          </p:cNvSpPr>
          <p:nvPr>
            <p:ph idx="1"/>
          </p:nvPr>
        </p:nvSpPr>
        <p:spPr/>
        <p:txBody>
          <a:bodyPr/>
          <a:lstStyle/>
          <a:p>
            <a:r>
              <a:rPr lang="fr-FR" dirty="0"/>
              <a:t>Codes of </a:t>
            </a:r>
            <a:r>
              <a:rPr lang="fr-FR" dirty="0" err="1"/>
              <a:t>conduct</a:t>
            </a:r>
            <a:r>
              <a:rPr lang="fr-FR" dirty="0"/>
              <a:t> are </a:t>
            </a:r>
            <a:r>
              <a:rPr lang="fr-FR" dirty="0" err="1"/>
              <a:t>mostly</a:t>
            </a:r>
            <a:r>
              <a:rPr lang="fr-FR" dirty="0"/>
              <a:t> </a:t>
            </a:r>
            <a:r>
              <a:rPr lang="fr-FR" dirty="0" err="1"/>
              <a:t>existing</a:t>
            </a:r>
            <a:r>
              <a:rPr lang="fr-FR" dirty="0"/>
              <a:t> in the countries of the </a:t>
            </a:r>
            <a:r>
              <a:rPr lang="fr-FR" dirty="0" err="1"/>
              <a:t>Region</a:t>
            </a:r>
            <a:endParaRPr lang="fr-FR" dirty="0"/>
          </a:p>
          <a:p>
            <a:r>
              <a:rPr lang="fr-FR" dirty="0"/>
              <a:t>Training, </a:t>
            </a:r>
            <a:r>
              <a:rPr lang="fr-FR" dirty="0" err="1"/>
              <a:t>especially</a:t>
            </a:r>
            <a:r>
              <a:rPr lang="fr-FR" dirty="0"/>
              <a:t> </a:t>
            </a:r>
            <a:r>
              <a:rPr lang="fr-FR" dirty="0" err="1"/>
              <a:t>regular</a:t>
            </a:r>
            <a:r>
              <a:rPr lang="fr-FR" dirty="0"/>
              <a:t> </a:t>
            </a:r>
            <a:r>
              <a:rPr lang="fr-FR" dirty="0" err="1"/>
              <a:t>ones</a:t>
            </a:r>
            <a:r>
              <a:rPr lang="fr-FR" dirty="0"/>
              <a:t>, </a:t>
            </a:r>
            <a:r>
              <a:rPr lang="fr-FR" dirty="0" err="1"/>
              <a:t>remain</a:t>
            </a:r>
            <a:r>
              <a:rPr lang="fr-FR" dirty="0"/>
              <a:t> a challenge</a:t>
            </a:r>
          </a:p>
          <a:p>
            <a:r>
              <a:rPr lang="fr-FR" dirty="0" err="1"/>
              <a:t>Conflict</a:t>
            </a:r>
            <a:r>
              <a:rPr lang="fr-FR" dirty="0"/>
              <a:t> of </a:t>
            </a:r>
            <a:r>
              <a:rPr lang="fr-FR" dirty="0" err="1"/>
              <a:t>interest</a:t>
            </a:r>
            <a:r>
              <a:rPr lang="fr-FR" dirty="0"/>
              <a:t> </a:t>
            </a:r>
            <a:r>
              <a:rPr lang="fr-FR" dirty="0" err="1"/>
              <a:t>is</a:t>
            </a:r>
            <a:r>
              <a:rPr lang="fr-FR" dirty="0"/>
              <a:t> a </a:t>
            </a:r>
            <a:r>
              <a:rPr lang="fr-FR" dirty="0" err="1"/>
              <a:t>very</a:t>
            </a:r>
            <a:r>
              <a:rPr lang="fr-FR" dirty="0"/>
              <a:t> new concept and </a:t>
            </a:r>
            <a:r>
              <a:rPr lang="fr-FR" dirty="0" err="1"/>
              <a:t>often</a:t>
            </a:r>
            <a:r>
              <a:rPr lang="fr-FR" dirty="0"/>
              <a:t> </a:t>
            </a:r>
            <a:r>
              <a:rPr lang="fr-FR" dirty="0" err="1"/>
              <a:t>challenging</a:t>
            </a:r>
            <a:r>
              <a:rPr lang="fr-FR" dirty="0"/>
              <a:t> in practice</a:t>
            </a:r>
            <a:endParaRPr lang="en-GB" dirty="0"/>
          </a:p>
        </p:txBody>
      </p:sp>
    </p:spTree>
    <p:extLst>
      <p:ext uri="{BB962C8B-B14F-4D97-AF65-F5344CB8AC3E}">
        <p14:creationId xmlns:p14="http://schemas.microsoft.com/office/powerpoint/2010/main" val="4156750005"/>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Specialized procurement oversight and anti-corruption bodies</a:t>
            </a:r>
            <a:endParaRPr lang="en-GB" dirty="0"/>
          </a:p>
        </p:txBody>
      </p:sp>
      <p:sp>
        <p:nvSpPr>
          <p:cNvPr id="3" name="Content Placeholder 2"/>
          <p:cNvSpPr>
            <a:spLocks noGrp="1"/>
          </p:cNvSpPr>
          <p:nvPr>
            <p:ph idx="1"/>
          </p:nvPr>
        </p:nvSpPr>
        <p:spPr/>
        <p:txBody>
          <a:bodyPr/>
          <a:lstStyle/>
          <a:p>
            <a:r>
              <a:rPr lang="en-GB" dirty="0"/>
              <a:t>Most of the countries have a functional oversight body</a:t>
            </a:r>
          </a:p>
          <a:p>
            <a:r>
              <a:rPr lang="fr-FR" dirty="0"/>
              <a:t>H</a:t>
            </a:r>
            <a:r>
              <a:rPr lang="en-GB" dirty="0" err="1"/>
              <a:t>owever</a:t>
            </a:r>
            <a:r>
              <a:rPr lang="en-GB" dirty="0"/>
              <a:t>, carrying in out all the functions are often challenging</a:t>
            </a:r>
          </a:p>
          <a:p>
            <a:r>
              <a:rPr lang="fr-FR" dirty="0"/>
              <a:t>A</a:t>
            </a:r>
            <a:r>
              <a:rPr lang="en-GB" dirty="0" err="1"/>
              <a:t>ppeal</a:t>
            </a:r>
            <a:r>
              <a:rPr lang="en-GB" dirty="0"/>
              <a:t> process is often challenging and detection of corruption cases is difficult</a:t>
            </a:r>
          </a:p>
          <a:p>
            <a:r>
              <a:rPr lang="fr-FR" dirty="0"/>
              <a:t>C</a:t>
            </a:r>
            <a:r>
              <a:rPr lang="en-GB" dirty="0" err="1"/>
              <a:t>oordination</a:t>
            </a:r>
            <a:r>
              <a:rPr lang="en-GB" dirty="0"/>
              <a:t> with other institutions, such as the ACA needs sometimes to be strengthen</a:t>
            </a:r>
          </a:p>
        </p:txBody>
      </p:sp>
    </p:spTree>
    <p:extLst>
      <p:ext uri="{BB962C8B-B14F-4D97-AF65-F5344CB8AC3E}">
        <p14:creationId xmlns:p14="http://schemas.microsoft.com/office/powerpoint/2010/main" val="472063943"/>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mapping / risk management</a:t>
            </a:r>
          </a:p>
        </p:txBody>
      </p:sp>
      <p:sp>
        <p:nvSpPr>
          <p:cNvPr id="3" name="Content Placeholder 2"/>
          <p:cNvSpPr>
            <a:spLocks noGrp="1"/>
          </p:cNvSpPr>
          <p:nvPr>
            <p:ph idx="1"/>
          </p:nvPr>
        </p:nvSpPr>
        <p:spPr/>
        <p:txBody>
          <a:bodyPr/>
          <a:lstStyle/>
          <a:p>
            <a:r>
              <a:rPr lang="en-GB" dirty="0"/>
              <a:t>This is the most challenging side in the countries assessed. </a:t>
            </a:r>
          </a:p>
          <a:p>
            <a:r>
              <a:rPr lang="fr-FR" dirty="0"/>
              <a:t>S</a:t>
            </a:r>
            <a:r>
              <a:rPr lang="en-GB" dirty="0" err="1"/>
              <a:t>ome</a:t>
            </a:r>
            <a:r>
              <a:rPr lang="en-GB" dirty="0"/>
              <a:t> countries welcomed the work of CSOs on their mission of procurement assessment and monitoring when the institutions do not have always the capacity to conduct in depth risk assessment</a:t>
            </a:r>
          </a:p>
        </p:txBody>
      </p:sp>
    </p:spTree>
    <p:extLst>
      <p:ext uri="{BB962C8B-B14F-4D97-AF65-F5344CB8AC3E}">
        <p14:creationId xmlns:p14="http://schemas.microsoft.com/office/powerpoint/2010/main" val="2865064770"/>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fr-FR" dirty="0"/>
              <a:t>Open </a:t>
            </a:r>
            <a:r>
              <a:rPr lang="fr-FR" dirty="0" err="1"/>
              <a:t>bid</a:t>
            </a:r>
            <a:r>
              <a:rPr lang="fr-FR" dirty="0"/>
              <a:t> </a:t>
            </a:r>
            <a:r>
              <a:rPr lang="fr-FR" dirty="0" err="1"/>
              <a:t>always</a:t>
            </a:r>
            <a:r>
              <a:rPr lang="fr-FR" dirty="0"/>
              <a:t> the default process</a:t>
            </a:r>
          </a:p>
          <a:p>
            <a:pPr>
              <a:defRPr/>
            </a:pPr>
            <a:r>
              <a:rPr lang="fr-FR" dirty="0" err="1"/>
              <a:t>Verification</a:t>
            </a:r>
            <a:r>
              <a:rPr lang="fr-FR" dirty="0"/>
              <a:t> of process </a:t>
            </a:r>
            <a:r>
              <a:rPr lang="fr-FR" dirty="0" err="1"/>
              <a:t>chosen</a:t>
            </a:r>
            <a:r>
              <a:rPr lang="fr-FR" dirty="0"/>
              <a:t> </a:t>
            </a:r>
            <a:r>
              <a:rPr lang="fr-FR" dirty="0" err="1"/>
              <a:t>when</a:t>
            </a:r>
            <a:r>
              <a:rPr lang="fr-FR" dirty="0"/>
              <a:t> </a:t>
            </a:r>
            <a:r>
              <a:rPr lang="fr-FR" dirty="0" err="1"/>
              <a:t>under</a:t>
            </a:r>
            <a:r>
              <a:rPr lang="fr-FR" dirty="0"/>
              <a:t> the </a:t>
            </a:r>
            <a:r>
              <a:rPr lang="fr-FR" dirty="0" err="1"/>
              <a:t>threshold</a:t>
            </a:r>
            <a:r>
              <a:rPr lang="fr-FR" dirty="0"/>
              <a:t> of open </a:t>
            </a:r>
            <a:r>
              <a:rPr lang="fr-FR" dirty="0" err="1"/>
              <a:t>bid</a:t>
            </a:r>
            <a:r>
              <a:rPr lang="fr-FR" dirty="0"/>
              <a:t>  </a:t>
            </a:r>
            <a:r>
              <a:rPr lang="fr-FR" dirty="0" err="1"/>
              <a:t>often</a:t>
            </a:r>
            <a:r>
              <a:rPr lang="fr-FR" dirty="0"/>
              <a:t> </a:t>
            </a:r>
            <a:r>
              <a:rPr lang="fr-FR" dirty="0" err="1"/>
              <a:t>challenging</a:t>
            </a:r>
            <a:endParaRPr lang="fr-FR" dirty="0"/>
          </a:p>
          <a:p>
            <a:pPr>
              <a:defRPr/>
            </a:pPr>
            <a:r>
              <a:rPr lang="fr-FR" dirty="0" err="1"/>
              <a:t>Separation</a:t>
            </a:r>
            <a:r>
              <a:rPr lang="fr-FR" dirty="0"/>
              <a:t> of </a:t>
            </a:r>
            <a:r>
              <a:rPr lang="fr-FR" dirty="0" err="1"/>
              <a:t>functions</a:t>
            </a:r>
            <a:r>
              <a:rPr lang="fr-FR" dirty="0"/>
              <a:t> not </a:t>
            </a:r>
            <a:r>
              <a:rPr lang="fr-FR" dirty="0" err="1"/>
              <a:t>always</a:t>
            </a:r>
            <a:r>
              <a:rPr lang="fr-FR" dirty="0"/>
              <a:t> </a:t>
            </a:r>
            <a:r>
              <a:rPr lang="fr-FR" dirty="0" err="1"/>
              <a:t>done</a:t>
            </a:r>
            <a:r>
              <a:rPr lang="fr-FR" dirty="0"/>
              <a:t> as </a:t>
            </a:r>
            <a:r>
              <a:rPr lang="fr-FR" dirty="0" err="1"/>
              <a:t>it</a:t>
            </a:r>
            <a:r>
              <a:rPr lang="fr-FR" dirty="0"/>
              <a:t> </a:t>
            </a:r>
            <a:r>
              <a:rPr lang="fr-FR" dirty="0" err="1"/>
              <a:t>requires</a:t>
            </a:r>
            <a:r>
              <a:rPr lang="fr-FR" dirty="0"/>
              <a:t> staff </a:t>
            </a:r>
            <a:r>
              <a:rPr lang="fr-FR" dirty="0" err="1"/>
              <a:t>capacity</a:t>
            </a:r>
            <a:endParaRPr lang="fr-FR" dirty="0"/>
          </a:p>
          <a:p>
            <a:pPr>
              <a:defRPr/>
            </a:pPr>
            <a:r>
              <a:rPr lang="fr-FR" dirty="0" err="1"/>
              <a:t>Contract</a:t>
            </a:r>
            <a:r>
              <a:rPr lang="fr-FR" dirty="0"/>
              <a:t> management phase </a:t>
            </a:r>
            <a:r>
              <a:rPr lang="fr-FR" dirty="0" err="1"/>
              <a:t>is</a:t>
            </a:r>
            <a:r>
              <a:rPr lang="fr-FR" dirty="0"/>
              <a:t> the </a:t>
            </a:r>
            <a:r>
              <a:rPr lang="fr-FR" dirty="0" err="1"/>
              <a:t>most</a:t>
            </a:r>
            <a:r>
              <a:rPr lang="fr-FR" dirty="0"/>
              <a:t> </a:t>
            </a:r>
            <a:r>
              <a:rPr lang="fr-FR" dirty="0" err="1"/>
              <a:t>challenging</a:t>
            </a:r>
            <a:r>
              <a:rPr lang="fr-FR" dirty="0"/>
              <a:t> phase </a:t>
            </a:r>
            <a:r>
              <a:rPr lang="fr-FR" dirty="0" err="1"/>
              <a:t>globally</a:t>
            </a:r>
            <a:endParaRPr lang="en-GB" dirty="0"/>
          </a:p>
        </p:txBody>
      </p:sp>
      <p:sp>
        <p:nvSpPr>
          <p:cNvPr id="4" name="Title 1"/>
          <p:cNvSpPr txBox="1">
            <a:spLocks noGrp="1"/>
          </p:cNvSpPr>
          <p:nvPr>
            <p:ph type="title"/>
          </p:nvPr>
        </p:nvSpPr>
        <p:spPr>
          <a:xfrm>
            <a:off x="685800" y="765175"/>
            <a:ext cx="7772400" cy="1143000"/>
          </a:xfrm>
          <a:ln>
            <a:miter lim="800000"/>
            <a:headEnd/>
            <a:tailEnd/>
          </a:ln>
        </p:spPr>
        <p:txBody>
          <a:bodyPr/>
          <a:lstStyle>
            <a:lvl1pPr algn="l" rtl="0" eaLnBrk="0" fontAlgn="base" hangingPunct="0">
              <a:spcBef>
                <a:spcPct val="0"/>
              </a:spcBef>
              <a:spcAft>
                <a:spcPct val="0"/>
              </a:spcAft>
              <a:defRPr sz="3000" b="1">
                <a:solidFill>
                  <a:srgbClr val="FFFFFF"/>
                </a:solidFill>
                <a:latin typeface="+mj-lt"/>
                <a:ea typeface="+mj-ea"/>
                <a:cs typeface="+mj-cs"/>
              </a:defRPr>
            </a:lvl1pPr>
            <a:lvl2pPr algn="l" rtl="0" eaLnBrk="0" fontAlgn="base" hangingPunct="0">
              <a:spcBef>
                <a:spcPct val="0"/>
              </a:spcBef>
              <a:spcAft>
                <a:spcPct val="0"/>
              </a:spcAft>
              <a:defRPr sz="3000" b="1">
                <a:solidFill>
                  <a:srgbClr val="FFFFFF"/>
                </a:solidFill>
                <a:latin typeface="Arial Narrow" pitchFamily="34" charset="0"/>
              </a:defRPr>
            </a:lvl2pPr>
            <a:lvl3pPr algn="l" rtl="0" eaLnBrk="0" fontAlgn="base" hangingPunct="0">
              <a:spcBef>
                <a:spcPct val="0"/>
              </a:spcBef>
              <a:spcAft>
                <a:spcPct val="0"/>
              </a:spcAft>
              <a:defRPr sz="3000" b="1">
                <a:solidFill>
                  <a:srgbClr val="FFFFFF"/>
                </a:solidFill>
                <a:latin typeface="Arial Narrow" pitchFamily="34" charset="0"/>
              </a:defRPr>
            </a:lvl3pPr>
            <a:lvl4pPr algn="l" rtl="0" eaLnBrk="0" fontAlgn="base" hangingPunct="0">
              <a:spcBef>
                <a:spcPct val="0"/>
              </a:spcBef>
              <a:spcAft>
                <a:spcPct val="0"/>
              </a:spcAft>
              <a:defRPr sz="3000" b="1">
                <a:solidFill>
                  <a:srgbClr val="FFFFFF"/>
                </a:solidFill>
                <a:latin typeface="Arial Narrow" pitchFamily="34" charset="0"/>
              </a:defRPr>
            </a:lvl4pPr>
            <a:lvl5pPr algn="l" rtl="0" eaLnBrk="0" fontAlgn="base" hangingPunct="0">
              <a:spcBef>
                <a:spcPct val="0"/>
              </a:spcBef>
              <a:spcAft>
                <a:spcPct val="0"/>
              </a:spcAft>
              <a:defRPr sz="3000" b="1">
                <a:solidFill>
                  <a:srgbClr val="FFFFFF"/>
                </a:solidFill>
                <a:latin typeface="Arial Narrow" pitchFamily="34" charset="0"/>
              </a:defRPr>
            </a:lvl5pPr>
            <a:lvl6pPr marL="457200" algn="l" rtl="0" fontAlgn="base">
              <a:spcBef>
                <a:spcPct val="0"/>
              </a:spcBef>
              <a:spcAft>
                <a:spcPct val="0"/>
              </a:spcAft>
              <a:defRPr sz="3000" b="1">
                <a:solidFill>
                  <a:srgbClr val="FFFFFF"/>
                </a:solidFill>
                <a:latin typeface="Arial Narrow" pitchFamily="34" charset="0"/>
              </a:defRPr>
            </a:lvl6pPr>
            <a:lvl7pPr marL="914400" algn="l" rtl="0" fontAlgn="base">
              <a:spcBef>
                <a:spcPct val="0"/>
              </a:spcBef>
              <a:spcAft>
                <a:spcPct val="0"/>
              </a:spcAft>
              <a:defRPr sz="3000" b="1">
                <a:solidFill>
                  <a:srgbClr val="FFFFFF"/>
                </a:solidFill>
                <a:latin typeface="Arial Narrow" pitchFamily="34" charset="0"/>
              </a:defRPr>
            </a:lvl7pPr>
            <a:lvl8pPr marL="1371600" algn="l" rtl="0" fontAlgn="base">
              <a:spcBef>
                <a:spcPct val="0"/>
              </a:spcBef>
              <a:spcAft>
                <a:spcPct val="0"/>
              </a:spcAft>
              <a:defRPr sz="3000" b="1">
                <a:solidFill>
                  <a:srgbClr val="FFFFFF"/>
                </a:solidFill>
                <a:latin typeface="Arial Narrow" pitchFamily="34" charset="0"/>
              </a:defRPr>
            </a:lvl8pPr>
            <a:lvl9pPr marL="1828800" algn="l" rtl="0" fontAlgn="base">
              <a:spcBef>
                <a:spcPct val="0"/>
              </a:spcBef>
              <a:spcAft>
                <a:spcPct val="0"/>
              </a:spcAft>
              <a:defRPr sz="3000" b="1">
                <a:solidFill>
                  <a:srgbClr val="FFFFFF"/>
                </a:solidFill>
                <a:latin typeface="Arial Narrow" pitchFamily="34" charset="0"/>
              </a:defRPr>
            </a:lvl9pPr>
          </a:lstStyle>
          <a:p>
            <a:pPr>
              <a:defRPr/>
            </a:pPr>
            <a:r>
              <a:rPr lang="en-GB" dirty="0"/>
              <a:t>Procurement stages</a:t>
            </a:r>
          </a:p>
        </p:txBody>
      </p:sp>
    </p:spTree>
    <p:extLst>
      <p:ext uri="{BB962C8B-B14F-4D97-AF65-F5344CB8AC3E}">
        <p14:creationId xmlns:p14="http://schemas.microsoft.com/office/powerpoint/2010/main" val="140400053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250825" y="1196975"/>
            <a:ext cx="4897438" cy="5256213"/>
          </a:xfrm>
        </p:spPr>
        <p:txBody>
          <a:bodyPr/>
          <a:lstStyle/>
          <a:p>
            <a:pPr algn="ctr" eaLnBrk="1" hangingPunct="1">
              <a:buFontTx/>
              <a:buNone/>
            </a:pPr>
            <a:r>
              <a:rPr lang="en-GB" altLang="en-US" sz="2400" b="1" dirty="0"/>
              <a:t>Guidebook on anti-corruption in public procurement and the management of public finances</a:t>
            </a:r>
          </a:p>
          <a:p>
            <a:pPr algn="ctr" eaLnBrk="1" hangingPunct="1">
              <a:buFontTx/>
              <a:buNone/>
            </a:pPr>
            <a:endParaRPr lang="en-GB" altLang="en-US" sz="2400" b="1" dirty="0"/>
          </a:p>
          <a:p>
            <a:pPr algn="ctr" eaLnBrk="1" hangingPunct="1">
              <a:buFontTx/>
              <a:buNone/>
            </a:pPr>
            <a:r>
              <a:rPr lang="en-GB" altLang="en-US" sz="2400" dirty="0">
                <a:hlinkClick r:id="rId3"/>
              </a:rPr>
              <a:t>http://www.unodc.org/unodc/en/corruption/publications.html</a:t>
            </a:r>
            <a:endParaRPr lang="en-US" altLang="en-US" sz="2400" b="1" dirty="0"/>
          </a:p>
        </p:txBody>
      </p:sp>
      <p:pic>
        <p:nvPicPr>
          <p:cNvPr id="92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25" y="1196975"/>
            <a:ext cx="3557588"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586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Corruption as an obstacle to effective procurement</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GB" dirty="0"/>
              <a:t>Public procurement is repeatedly reported as the largest single area of corruption in Countries in the region. </a:t>
            </a:r>
          </a:p>
          <a:p>
            <a:pPr>
              <a:buFont typeface="Wingdings" panose="05000000000000000000" pitchFamily="2" charset="2"/>
              <a:buChar char="ü"/>
            </a:pPr>
            <a:r>
              <a:rPr lang="en-GB" dirty="0"/>
              <a:t>It leads to funds being wasted and sub-standard goods and services being bought. </a:t>
            </a:r>
          </a:p>
          <a:p>
            <a:pPr>
              <a:buFont typeface="Wingdings" panose="05000000000000000000" pitchFamily="2" charset="2"/>
              <a:buChar char="ü"/>
            </a:pPr>
            <a:r>
              <a:rPr lang="en-GB" dirty="0"/>
              <a:t>It also means that dishonest businesses benefit at the cost on honest businesses. While there have been many</a:t>
            </a:r>
          </a:p>
          <a:p>
            <a:pPr>
              <a:buFont typeface="Wingdings" panose="05000000000000000000" pitchFamily="2" charset="2"/>
              <a:buChar char="ü"/>
            </a:pPr>
            <a:r>
              <a:rPr lang="en-GB" dirty="0"/>
              <a:t>Initiatives to strengthen public procurement the area remains problematic. </a:t>
            </a:r>
          </a:p>
        </p:txBody>
      </p:sp>
    </p:spTree>
    <p:extLst>
      <p:ext uri="{BB962C8B-B14F-4D97-AF65-F5344CB8AC3E}">
        <p14:creationId xmlns:p14="http://schemas.microsoft.com/office/powerpoint/2010/main" val="1254563458"/>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7544" y="609600"/>
            <a:ext cx="7772400" cy="1143000"/>
          </a:xfrm>
          <a:extLst/>
        </p:spPr>
        <p:txBody>
          <a:bodyPr/>
          <a:lstStyle/>
          <a:p>
            <a:pPr eaLnBrk="1" hangingPunct="1">
              <a:defRPr/>
            </a:pPr>
            <a:r>
              <a:rPr lang="en-GB" altLang="en-US" dirty="0">
                <a:ea typeface="ＭＳ Ｐゴシック" pitchFamily="34" charset="-128"/>
              </a:rPr>
              <a:t>UNCAC Article 9, paragraph 1. Public procurement and management of public finances </a:t>
            </a:r>
            <a:endParaRPr lang="en-US" altLang="en-US" dirty="0">
              <a:ea typeface="ＭＳ Ｐゴシック" pitchFamily="34" charset="-128"/>
            </a:endParaRPr>
          </a:p>
        </p:txBody>
      </p:sp>
      <p:sp>
        <p:nvSpPr>
          <p:cNvPr id="24579" name="Rectangle 5"/>
          <p:cNvSpPr>
            <a:spLocks noGrp="1" noChangeArrowheads="1"/>
          </p:cNvSpPr>
          <p:nvPr>
            <p:ph type="body" idx="1"/>
          </p:nvPr>
        </p:nvSpPr>
        <p:spPr>
          <a:xfrm>
            <a:off x="685800" y="1752600"/>
            <a:ext cx="7772400" cy="4114800"/>
          </a:xfrm>
          <a:extLst/>
        </p:spPr>
        <p:txBody>
          <a:bodyPr/>
          <a:lstStyle/>
          <a:p>
            <a:pPr eaLnBrk="1" hangingPunct="1">
              <a:defRPr/>
            </a:pPr>
            <a:r>
              <a:rPr lang="en-GB" altLang="en-US" sz="1600" dirty="0">
                <a:ea typeface="ＭＳ Ｐゴシック" pitchFamily="34" charset="-128"/>
              </a:rPr>
              <a:t>Each State party shall, in accordance with the fundamental principles of its legal system, take the necessary steps to establish appropriate systems of procurement, based on transparency, competition and objective criteria in decision-making, that are effective, inter alia, in preventing corruption. Such systems, which may take into account appropriate threshold values in their application, shall address, inter alia: </a:t>
            </a:r>
          </a:p>
          <a:p>
            <a:pPr eaLnBrk="1" hangingPunct="1">
              <a:defRPr/>
            </a:pPr>
            <a:r>
              <a:rPr lang="en-GB" altLang="en-US" sz="1600" dirty="0">
                <a:ea typeface="ＭＳ Ｐゴシック" pitchFamily="34" charset="-128"/>
              </a:rPr>
              <a:t>(a) The public distribution of information relating to procurement procedures and contracts, including information on invitations to tender and relevant or pertinent information on the award of contracts, allowing potential tenderers sufficient time to prepare and submit their tenders; </a:t>
            </a:r>
          </a:p>
          <a:p>
            <a:pPr eaLnBrk="1" hangingPunct="1">
              <a:defRPr/>
            </a:pPr>
            <a:r>
              <a:rPr lang="en-GB" altLang="en-US" sz="1600" dirty="0">
                <a:ea typeface="ＭＳ Ｐゴシック" pitchFamily="34" charset="-128"/>
              </a:rPr>
              <a:t>(b) The establishment, in advance, of conditions for participation, including selection and award criteria and tendering rules, and their publication;</a:t>
            </a:r>
          </a:p>
          <a:p>
            <a:pPr eaLnBrk="1" hangingPunct="1">
              <a:defRPr/>
            </a:pPr>
            <a:r>
              <a:rPr lang="en-GB" altLang="en-US" sz="1600" dirty="0">
                <a:ea typeface="ＭＳ Ｐゴシック" pitchFamily="34" charset="-128"/>
              </a:rPr>
              <a:t>(c) The use of objective and predetermined criteria for public procurement decisions, in order to facilitate the subsequent verification of the correct application of the rules or procedures; </a:t>
            </a:r>
          </a:p>
          <a:p>
            <a:pPr eaLnBrk="1" hangingPunct="1">
              <a:defRPr/>
            </a:pPr>
            <a:r>
              <a:rPr lang="en-GB" altLang="en-US" sz="1600" dirty="0">
                <a:ea typeface="ＭＳ Ｐゴシック" pitchFamily="34" charset="-128"/>
              </a:rPr>
              <a:t>(d) An effective system of domestic review, including an effective system of appeal, to ensure legal recourse and remedies in the event that the rules or procedures established pursuant to this paragraph are not followed; </a:t>
            </a:r>
          </a:p>
          <a:p>
            <a:pPr eaLnBrk="1" hangingPunct="1">
              <a:defRPr/>
            </a:pPr>
            <a:r>
              <a:rPr lang="en-GB" altLang="en-US" sz="1600" dirty="0">
                <a:ea typeface="ＭＳ Ｐゴシック" pitchFamily="34" charset="-128"/>
              </a:rPr>
              <a:t>(e) Where appropriate, measures to regulate matters regarding personnel responsible for procurement, such as declaration of interest in particular public procurements, screening procedures and training requirements.</a:t>
            </a:r>
          </a:p>
          <a:p>
            <a:pPr eaLnBrk="1" hangingPunct="1">
              <a:defRPr/>
            </a:pPr>
            <a:endParaRPr lang="en-GB" altLang="en-US" sz="1600" dirty="0">
              <a:ea typeface="ＭＳ Ｐゴシック" pitchFamily="34" charset="-128"/>
            </a:endParaRP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dirty="0"/>
              <a:t>Three Fundamental Principles of UNCAC: Article 9</a:t>
            </a:r>
          </a:p>
        </p:txBody>
      </p:sp>
      <p:graphicFrame>
        <p:nvGraphicFramePr>
          <p:cNvPr id="4" name="Content Placeholder 3"/>
          <p:cNvGraphicFramePr>
            <a:graphicFrameLocks noGrp="1"/>
          </p:cNvGraphicFramePr>
          <p:nvPr>
            <p:ph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00777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Transparency</a:t>
            </a:r>
          </a:p>
        </p:txBody>
      </p:sp>
      <p:sp>
        <p:nvSpPr>
          <p:cNvPr id="3" name="Content Placeholder 2"/>
          <p:cNvSpPr>
            <a:spLocks noGrp="1"/>
          </p:cNvSpPr>
          <p:nvPr>
            <p:ph idx="1"/>
          </p:nvPr>
        </p:nvSpPr>
        <p:spPr/>
        <p:txBody>
          <a:bodyPr/>
          <a:lstStyle/>
          <a:p>
            <a:r>
              <a:rPr lang="en-US" dirty="0"/>
              <a:t>In procurement, transparency is understood as having three important elements: </a:t>
            </a:r>
            <a:endParaRPr lang="en-GB" dirty="0"/>
          </a:p>
          <a:p>
            <a:r>
              <a:rPr lang="en-US" dirty="0"/>
              <a:t>a/ open and transparent publishing of all procurement notices as well as the rules, criteria and standards </a:t>
            </a:r>
          </a:p>
          <a:p>
            <a:r>
              <a:rPr lang="en-US" dirty="0"/>
              <a:t>b/ Procurement procedure open to public scrutiny </a:t>
            </a:r>
          </a:p>
          <a:p>
            <a:r>
              <a:rPr lang="en-US" dirty="0"/>
              <a:t>c/ Putting in place a system that facilitates effective internal and external control </a:t>
            </a:r>
          </a:p>
          <a:p>
            <a:endParaRPr lang="en-GB" dirty="0"/>
          </a:p>
        </p:txBody>
      </p:sp>
    </p:spTree>
    <p:extLst>
      <p:ext uri="{BB962C8B-B14F-4D97-AF65-F5344CB8AC3E}">
        <p14:creationId xmlns:p14="http://schemas.microsoft.com/office/powerpoint/2010/main" val="3331683711"/>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Objectivity</a:t>
            </a:r>
          </a:p>
        </p:txBody>
      </p:sp>
      <p:sp>
        <p:nvSpPr>
          <p:cNvPr id="3" name="Content Placeholder 2"/>
          <p:cNvSpPr>
            <a:spLocks noGrp="1"/>
          </p:cNvSpPr>
          <p:nvPr>
            <p:ph idx="1"/>
          </p:nvPr>
        </p:nvSpPr>
        <p:spPr/>
        <p:txBody>
          <a:bodyPr/>
          <a:lstStyle/>
          <a:p>
            <a:r>
              <a:rPr lang="en-GB" dirty="0"/>
              <a:t>The principle of “</a:t>
            </a:r>
            <a:r>
              <a:rPr lang="en-GB" b="1" dirty="0"/>
              <a:t>objective criteria in decision-making</a:t>
            </a:r>
            <a:r>
              <a:rPr lang="en-GB" dirty="0"/>
              <a:t>” requires that all procurement decisions are justified and taken in accordance with predetermined criteria </a:t>
            </a:r>
            <a:r>
              <a:rPr lang="en-US" dirty="0"/>
              <a:t>to avoid subjective bias.</a:t>
            </a:r>
            <a:endParaRPr lang="en-GB" dirty="0"/>
          </a:p>
          <a:p>
            <a:r>
              <a:rPr lang="en-US" dirty="0"/>
              <a:t>Early, transparent definition and publication of the criteria for participation and selection </a:t>
            </a:r>
          </a:p>
          <a:p>
            <a:r>
              <a:rPr lang="en-US" dirty="0"/>
              <a:t>Drafting of technical specifications and terms of reference in a non- discriminatory manner. </a:t>
            </a:r>
            <a:endParaRPr lang="en-GB" dirty="0"/>
          </a:p>
          <a:p>
            <a:r>
              <a:rPr lang="en-US" dirty="0"/>
              <a:t>Use of</a:t>
            </a:r>
            <a:r>
              <a:rPr lang="en-GB" dirty="0"/>
              <a:t> open procedures. </a:t>
            </a:r>
          </a:p>
        </p:txBody>
      </p:sp>
    </p:spTree>
    <p:extLst>
      <p:ext uri="{BB962C8B-B14F-4D97-AF65-F5344CB8AC3E}">
        <p14:creationId xmlns:p14="http://schemas.microsoft.com/office/powerpoint/2010/main" val="1911110627"/>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Competition</a:t>
            </a:r>
            <a:endParaRPr lang="en-GB" dirty="0"/>
          </a:p>
        </p:txBody>
      </p:sp>
      <p:sp>
        <p:nvSpPr>
          <p:cNvPr id="3" name="Content Placeholder 2"/>
          <p:cNvSpPr>
            <a:spLocks noGrp="1"/>
          </p:cNvSpPr>
          <p:nvPr>
            <p:ph idx="1"/>
          </p:nvPr>
        </p:nvSpPr>
        <p:spPr>
          <a:xfrm>
            <a:off x="711324" y="1752600"/>
            <a:ext cx="7772400" cy="4114800"/>
          </a:xfrm>
        </p:spPr>
        <p:txBody>
          <a:bodyPr/>
          <a:lstStyle/>
          <a:p>
            <a:r>
              <a:rPr lang="en-GB" dirty="0"/>
              <a:t>Competition improves the efficiency of the market mechanisms and reduces the risks of bid-rigging and collusion.</a:t>
            </a:r>
          </a:p>
          <a:p>
            <a:r>
              <a:rPr lang="en-GB" dirty="0"/>
              <a:t>Competition may reduce the cost of procurement and may improve the quality of the services and goods</a:t>
            </a:r>
            <a:r>
              <a:rPr lang="en-US" dirty="0"/>
              <a:t>. </a:t>
            </a:r>
            <a:endParaRPr lang="en-GB" dirty="0"/>
          </a:p>
          <a:p>
            <a:r>
              <a:rPr lang="en-US" dirty="0"/>
              <a:t>To ensure competition, technical specifications should be formulated broadly, in a generic, objective way</a:t>
            </a:r>
          </a:p>
          <a:p>
            <a:r>
              <a:rPr lang="en-GB" dirty="0"/>
              <a:t>All participants in the tender procedure should have sufficient (and equal) time to prepare and submit their offers</a:t>
            </a:r>
          </a:p>
        </p:txBody>
      </p:sp>
    </p:spTree>
    <p:extLst>
      <p:ext uri="{BB962C8B-B14F-4D97-AF65-F5344CB8AC3E}">
        <p14:creationId xmlns:p14="http://schemas.microsoft.com/office/powerpoint/2010/main" val="2034926447"/>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Elements of the effective preventive framework: legislation, institutions and practices</a:t>
            </a:r>
            <a:endParaRPr lang="en-GB" dirty="0"/>
          </a:p>
        </p:txBody>
      </p:sp>
      <p:sp>
        <p:nvSpPr>
          <p:cNvPr id="3" name="Content Placeholder 2"/>
          <p:cNvSpPr>
            <a:spLocks noGrp="1"/>
          </p:cNvSpPr>
          <p:nvPr>
            <p:ph idx="1"/>
          </p:nvPr>
        </p:nvSpPr>
        <p:spPr/>
        <p:txBody>
          <a:bodyPr/>
          <a:lstStyle/>
          <a:p>
            <a:r>
              <a:rPr lang="en-GB" sz="2400" dirty="0"/>
              <a:t>Legislative framework</a:t>
            </a:r>
          </a:p>
          <a:p>
            <a:r>
              <a:rPr lang="en-US" sz="2400" dirty="0"/>
              <a:t>E-government and e-procurement</a:t>
            </a:r>
            <a:endParaRPr lang="en-GB" sz="2400" dirty="0"/>
          </a:p>
          <a:p>
            <a:r>
              <a:rPr lang="en-US" sz="2400" dirty="0"/>
              <a:t>Strong ethics infrastructure, including systems for managing conflicts of interest</a:t>
            </a:r>
            <a:endParaRPr lang="en-GB" sz="2400" dirty="0"/>
          </a:p>
          <a:p>
            <a:r>
              <a:rPr lang="en-US" sz="2400" dirty="0"/>
              <a:t>Specialized procurement oversight and anti-corruption bodies</a:t>
            </a:r>
            <a:endParaRPr lang="en-GB" sz="2400" dirty="0"/>
          </a:p>
          <a:p>
            <a:r>
              <a:rPr lang="en-US" sz="2400" dirty="0"/>
              <a:t>Protecting reporting persons</a:t>
            </a:r>
            <a:endParaRPr lang="en-GB" sz="2400" dirty="0"/>
          </a:p>
          <a:p>
            <a:r>
              <a:rPr lang="en-US" sz="2400" dirty="0"/>
              <a:t>Access to information and participation of society</a:t>
            </a:r>
            <a:endParaRPr lang="en-GB" sz="2400" dirty="0"/>
          </a:p>
          <a:p>
            <a:r>
              <a:rPr lang="en-US" sz="2400" dirty="0"/>
              <a:t>External control and external audit</a:t>
            </a:r>
            <a:endParaRPr lang="en-GB" sz="2400" dirty="0"/>
          </a:p>
          <a:p>
            <a:r>
              <a:rPr lang="en-GB" sz="2400" dirty="0"/>
              <a:t>Risk management systems</a:t>
            </a:r>
          </a:p>
        </p:txBody>
      </p:sp>
    </p:spTree>
    <p:extLst>
      <p:ext uri="{BB962C8B-B14F-4D97-AF65-F5344CB8AC3E}">
        <p14:creationId xmlns:p14="http://schemas.microsoft.com/office/powerpoint/2010/main" val="2416779587"/>
      </p:ext>
    </p:extLst>
  </p:cSld>
  <p:clrMapOvr>
    <a:masterClrMapping/>
  </p:clrMapOvr>
  <p:transition>
    <p:cut/>
  </p:transition>
</p:sld>
</file>

<file path=ppt/theme/theme1.xml><?xml version="1.0" encoding="utf-8"?>
<a:theme xmlns:a="http://schemas.openxmlformats.org/drawingml/2006/main" name="UNODC_E">
  <a:themeElements>
    <a:clrScheme name="">
      <a:dk1>
        <a:srgbClr val="000000"/>
      </a:dk1>
      <a:lt1>
        <a:srgbClr val="77A5D5"/>
      </a:lt1>
      <a:dk2>
        <a:srgbClr val="000000"/>
      </a:dk2>
      <a:lt2>
        <a:srgbClr val="808080"/>
      </a:lt2>
      <a:accent1>
        <a:srgbClr val="00CC99"/>
      </a:accent1>
      <a:accent2>
        <a:srgbClr val="3333CC"/>
      </a:accent2>
      <a:accent3>
        <a:srgbClr val="BDCFE7"/>
      </a:accent3>
      <a:accent4>
        <a:srgbClr val="000000"/>
      </a:accent4>
      <a:accent5>
        <a:srgbClr val="AAE2CA"/>
      </a:accent5>
      <a:accent6>
        <a:srgbClr val="2D2DB9"/>
      </a:accent6>
      <a:hlink>
        <a:srgbClr val="CCCCFF"/>
      </a:hlink>
      <a:folHlink>
        <a:srgbClr val="B2B2B2"/>
      </a:folHlink>
    </a:clrScheme>
    <a:fontScheme name="UNODC_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altLang="en-US" sz="4000" b="0" i="0" u="none" strike="noStrike" cap="none" normalizeH="0" baseline="0" smtClean="0">
            <a:ln>
              <a:noFill/>
            </a:ln>
            <a:solidFill>
              <a:srgbClr val="FFFFFF"/>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altLang="en-US" sz="4000" b="0" i="0" u="none" strike="noStrike" cap="none" normalizeH="0" baseline="0" smtClean="0">
            <a:ln>
              <a:noFill/>
            </a:ln>
            <a:solidFill>
              <a:srgbClr val="FFFFFF"/>
            </a:solidFill>
            <a:effectLst/>
            <a:latin typeface="Arial Narrow" pitchFamily="34" charset="0"/>
          </a:defRPr>
        </a:defPPr>
      </a:lstStyle>
    </a:lnDef>
  </a:objectDefaults>
  <a:extraClrSchemeLst>
    <a:extraClrScheme>
      <a:clrScheme name="UNODC_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ODC_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ODC_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ODC_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ODC_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ODC_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ODC_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altLang="en-US" sz="4000" b="0" i="0" u="none" strike="noStrike" cap="none" normalizeH="0" baseline="0" smtClean="0">
            <a:ln>
              <a:noFill/>
            </a:ln>
            <a:solidFill>
              <a:srgbClr val="FFFFFF"/>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altLang="en-US" sz="4000" b="0" i="0" u="none" strike="noStrike" cap="none" normalizeH="0" baseline="0" smtClean="0">
            <a:ln>
              <a:noFill/>
            </a:ln>
            <a:solidFill>
              <a:srgbClr val="FFFFFF"/>
            </a:solidFill>
            <a:effectLst/>
            <a:latin typeface="Arial Narrow"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NODC_E">
  <a:themeElements>
    <a:clrScheme name="">
      <a:dk1>
        <a:srgbClr val="000000"/>
      </a:dk1>
      <a:lt1>
        <a:srgbClr val="77A5D5"/>
      </a:lt1>
      <a:dk2>
        <a:srgbClr val="000000"/>
      </a:dk2>
      <a:lt2>
        <a:srgbClr val="808080"/>
      </a:lt2>
      <a:accent1>
        <a:srgbClr val="00CC99"/>
      </a:accent1>
      <a:accent2>
        <a:srgbClr val="3333CC"/>
      </a:accent2>
      <a:accent3>
        <a:srgbClr val="BDCFE7"/>
      </a:accent3>
      <a:accent4>
        <a:srgbClr val="000000"/>
      </a:accent4>
      <a:accent5>
        <a:srgbClr val="AAE2CA"/>
      </a:accent5>
      <a:accent6>
        <a:srgbClr val="2D2DB9"/>
      </a:accent6>
      <a:hlink>
        <a:srgbClr val="CCCCFF"/>
      </a:hlink>
      <a:folHlink>
        <a:srgbClr val="B2B2B2"/>
      </a:folHlink>
    </a:clrScheme>
    <a:fontScheme name="UNODC_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7300" b="0" i="0" u="none" strike="noStrike" cap="none" normalizeH="0" baseline="0" smtClean="0">
            <a:ln>
              <a:noFill/>
            </a:ln>
            <a:solidFill>
              <a:srgbClr val="FFFFFF"/>
            </a:solidFill>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7300" b="0" i="0" u="none" strike="noStrike" cap="none" normalizeH="0" baseline="0" smtClean="0">
            <a:ln>
              <a:noFill/>
            </a:ln>
            <a:solidFill>
              <a:srgbClr val="FFFFFF"/>
            </a:solidFill>
            <a:effectLst/>
            <a:latin typeface="Arial Unicode MS" pitchFamily="34" charset="-128"/>
          </a:defRPr>
        </a:defPPr>
      </a:lstStyle>
    </a:lnDef>
  </a:objectDefaults>
  <a:extraClrSchemeLst>
    <a:extraClrScheme>
      <a:clrScheme name="UNODC_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ODC_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ODC_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ODC_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ODC_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ODC_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ODC_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UNODC_E</Template>
  <TotalTime>37</TotalTime>
  <Words>2840</Words>
  <Application>Microsoft Office PowerPoint</Application>
  <PresentationFormat>On-screen Show (4:3)</PresentationFormat>
  <Paragraphs>249</Paragraphs>
  <Slides>29</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Arial Unicode MS</vt:lpstr>
      <vt:lpstr>MS PGothic</vt:lpstr>
      <vt:lpstr>MS PGothic</vt:lpstr>
      <vt:lpstr>Arial</vt:lpstr>
      <vt:lpstr>Arial Narrow</vt:lpstr>
      <vt:lpstr>Times New Roman</vt:lpstr>
      <vt:lpstr>Wingdings</vt:lpstr>
      <vt:lpstr>UNODC_E</vt:lpstr>
      <vt:lpstr>Custom Design</vt:lpstr>
      <vt:lpstr>1_UNODC_E</vt:lpstr>
      <vt:lpstr>The United Nations Convention Against Corruption  A Global Response to the threat posed by Corruption to Peace and Economic Development  Requirements for Procurement </vt:lpstr>
      <vt:lpstr>Public Procurement and Corruption: implications on development</vt:lpstr>
      <vt:lpstr>Corruption as an obstacle to effective procurement</vt:lpstr>
      <vt:lpstr>UNCAC Article 9, paragraph 1. Public procurement and management of public finances </vt:lpstr>
      <vt:lpstr>Three Fundamental Principles of UNCAC: Article 9</vt:lpstr>
      <vt:lpstr>Transparency</vt:lpstr>
      <vt:lpstr>Objectivity</vt:lpstr>
      <vt:lpstr>Competition</vt:lpstr>
      <vt:lpstr>Elements of the effective preventive framework: legislation, institutions and practices</vt:lpstr>
      <vt:lpstr>Legislative framework</vt:lpstr>
      <vt:lpstr>E-government and e-procurement</vt:lpstr>
      <vt:lpstr>Strong ethics infrastructure, including systems for managing conflicts of interest</vt:lpstr>
      <vt:lpstr>Specialized procurement oversight and anti-corruption bodies</vt:lpstr>
      <vt:lpstr>Protecting reporting persons</vt:lpstr>
      <vt:lpstr>Effective Remedy Systems (Bid Protest System)</vt:lpstr>
      <vt:lpstr>Access to information and participation of society</vt:lpstr>
      <vt:lpstr>External control and external audit</vt:lpstr>
      <vt:lpstr>Risk management</vt:lpstr>
      <vt:lpstr>Risk Mapping and Prevention – Pre-Tender Stage</vt:lpstr>
      <vt:lpstr>Risk Mapping and Prevention – Tender Stage</vt:lpstr>
      <vt:lpstr>Risk Mapping and Prevention – Contract Administration Stage</vt:lpstr>
      <vt:lpstr>PowerPoint Presentation</vt:lpstr>
      <vt:lpstr>Legislative framework</vt:lpstr>
      <vt:lpstr>E-government and e-procurement</vt:lpstr>
      <vt:lpstr>Strong ethics infrastructure, including systems for managing conflicts of interest</vt:lpstr>
      <vt:lpstr>Specialized procurement oversight and anti-corruption bodies</vt:lpstr>
      <vt:lpstr>Risk mapping / risk management</vt:lpstr>
      <vt:lpstr>Procurement stages</vt:lpstr>
      <vt:lpstr>PowerPoint Presentation</vt:lpstr>
    </vt:vector>
  </TitlesOfParts>
  <Company>UNODC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Nations Convention against Corruption –   Doha and Beyond</dc:title>
  <dc:creator>Szilvia Petkov</dc:creator>
  <cp:lastModifiedBy>Louise Portas</cp:lastModifiedBy>
  <cp:revision>207</cp:revision>
  <dcterms:created xsi:type="dcterms:W3CDTF">2011-07-04T15:18:33Z</dcterms:created>
  <dcterms:modified xsi:type="dcterms:W3CDTF">2019-03-28T20:15:11Z</dcterms:modified>
</cp:coreProperties>
</file>