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858000" cy="9144000"/>
  <p:embeddedFontLst>
    <p:embeddedFont>
      <p:font typeface="Oswald Medium"/>
      <p:regular r:id="rId53"/>
      <p:bold r:id="rId54"/>
    </p:embeddedFont>
    <p:embeddedFont>
      <p:font typeface="Ubuntu Medium"/>
      <p:regular r:id="rId55"/>
      <p:bold r:id="rId56"/>
      <p:italic r:id="rId57"/>
      <p:boldItalic r:id="rId58"/>
    </p:embeddedFont>
    <p:embeddedFont>
      <p:font typeface="Helvetica Neue"/>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7" roundtripDataSignature="AMtx7miLJFpMVARRMxlp2VPEVJpFTh84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E004C6-0771-4028-8164-30112BBFF09F}">
  <a:tblStyle styleId="{7AE004C6-0771-4028-8164-30112BBFF09F}" styleName="Table_0">
    <a:wholeTbl>
      <a:tcTxStyle b="off" i="off">
        <a:font>
          <a:latin typeface="Open Sans"/>
          <a:ea typeface="Open Sans"/>
          <a:cs typeface="Open San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EF8"/>
          </a:solidFill>
        </a:fill>
      </a:tcStyle>
    </a:wholeTbl>
    <a:band1H>
      <a:tcTxStyle/>
      <a:tcStyle>
        <a:fill>
          <a:solidFill>
            <a:srgbClr val="CCDCF0"/>
          </a:solidFill>
        </a:fill>
      </a:tcStyle>
    </a:band1H>
    <a:band2H>
      <a:tcTxStyle/>
    </a:band2H>
    <a:band1V>
      <a:tcTxStyle/>
      <a:tcStyle>
        <a:fill>
          <a:solidFill>
            <a:srgbClr val="CCDCF0"/>
          </a:solidFill>
        </a:fill>
      </a:tcStyle>
    </a:band1V>
    <a:band2V>
      <a:tcTxStyle/>
    </a:band2V>
    <a:lastCol>
      <a:tcTxStyle b="on" i="off">
        <a:font>
          <a:latin typeface="Open Sans"/>
          <a:ea typeface="Open Sans"/>
          <a:cs typeface="Open Sans"/>
        </a:font>
        <a:schemeClr val="lt1"/>
      </a:tcTxStyle>
      <a:tcStyle>
        <a:fill>
          <a:solidFill>
            <a:schemeClr val="accent1"/>
          </a:solidFill>
        </a:fill>
      </a:tcStyle>
    </a:lastCol>
    <a:firstCol>
      <a:tcTxStyle b="on" i="off">
        <a:font>
          <a:latin typeface="Open Sans"/>
          <a:ea typeface="Open Sans"/>
          <a:cs typeface="Open Sans"/>
        </a:font>
        <a:schemeClr val="lt1"/>
      </a:tcTxStyle>
      <a:tcStyle>
        <a:fill>
          <a:solidFill>
            <a:schemeClr val="accent1"/>
          </a:solidFill>
        </a:fill>
      </a:tcStyle>
    </a:firstCol>
    <a:lastRow>
      <a:tcTxStyle b="on" i="off">
        <a:font>
          <a:latin typeface="Open Sans"/>
          <a:ea typeface="Open Sans"/>
          <a:cs typeface="Open San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Open Sans"/>
          <a:ea typeface="Open Sans"/>
          <a:cs typeface="Open San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D94E869-C4DC-4D7D-BE1B-0B19DDA83C8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HelveticaNeue-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OswaldMedium-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UbuntuMedium-regular.fntdata"/><Relationship Id="rId10" Type="http://schemas.openxmlformats.org/officeDocument/2006/relationships/slide" Target="slides/slide4.xml"/><Relationship Id="rId54" Type="http://schemas.openxmlformats.org/officeDocument/2006/relationships/font" Target="fonts/OswaldMedium-bold.fntdata"/><Relationship Id="rId13" Type="http://schemas.openxmlformats.org/officeDocument/2006/relationships/slide" Target="slides/slide7.xml"/><Relationship Id="rId57" Type="http://schemas.openxmlformats.org/officeDocument/2006/relationships/font" Target="fonts/UbuntuMedium-italic.fntdata"/><Relationship Id="rId12" Type="http://schemas.openxmlformats.org/officeDocument/2006/relationships/slide" Target="slides/slide6.xml"/><Relationship Id="rId56" Type="http://schemas.openxmlformats.org/officeDocument/2006/relationships/font" Target="fonts/UbuntuMedium-bold.fntdata"/><Relationship Id="rId15" Type="http://schemas.openxmlformats.org/officeDocument/2006/relationships/slide" Target="slides/slide9.xml"/><Relationship Id="rId59" Type="http://schemas.openxmlformats.org/officeDocument/2006/relationships/font" Target="fonts/HelveticaNeue-regular.fntdata"/><Relationship Id="rId14" Type="http://schemas.openxmlformats.org/officeDocument/2006/relationships/slide" Target="slides/slide8.xml"/><Relationship Id="rId58" Type="http://schemas.openxmlformats.org/officeDocument/2006/relationships/font" Target="fonts/UbuntuMedium-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be43c854c7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3be43c854c7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3be43c854c7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be43c854c7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g3be43c854c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be43c854c7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3be43c854c7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be43c854c7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3be43c854c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be43c854c7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3be43c854c7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b8a52889ac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g2b8a52889ac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c97295d29f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3c97295d29f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3c97295d29f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c97295d29f_0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c97295d29f_0_3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3c97295d29f_0_3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c97295d29f_0_3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3c97295d29f_0_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c97295d29f_0_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3c97295d29f_0_4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GB" sz="1200" u="none" strike="noStrike">
                <a:solidFill>
                  <a:schemeClr val="dk1"/>
                </a:solidFill>
                <a:latin typeface="Calibri"/>
                <a:ea typeface="Calibri"/>
                <a:cs typeface="Calibri"/>
                <a:sym typeface="Calibri"/>
              </a:rPr>
              <a:t>The resolution unpacks transparency. </a:t>
            </a:r>
            <a:r>
              <a:rPr b="0" i="0" lang="en-GB" sz="1200" u="none" strike="noStrike">
                <a:solidFill>
                  <a:schemeClr val="dk1"/>
                </a:solidFill>
                <a:latin typeface="Calibri"/>
                <a:ea typeface="Calibri"/>
                <a:cs typeface="Calibri"/>
                <a:sym typeface="Calibri"/>
              </a:rPr>
              <a:t>Rather than simply recognising the principle of transparency, the resolution unpacks what it should look like in practice: standardised bookkeeping, comprehensive reporting with identification of donors, timely publication online including before elections, as well as the members of the public’s freedom to seek and receive this information. (OP 1, 2-4, 10, 13) </a:t>
            </a:r>
            <a:endParaRPr/>
          </a:p>
          <a:p>
            <a:pPr indent="0" lvl="0" marL="0" rtl="0" algn="l">
              <a:spcBef>
                <a:spcPts val="0"/>
              </a:spcBef>
              <a:spcAft>
                <a:spcPts val="0"/>
              </a:spcAft>
              <a:buNone/>
            </a:pPr>
            <a:r>
              <a:t/>
            </a:r>
            <a:endParaRPr/>
          </a:p>
        </p:txBody>
      </p:sp>
      <p:sp>
        <p:nvSpPr>
          <p:cNvPr id="398" name="Google Shape;398;g3c97295d29f_0_4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c97295d29f_0_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3c97295d29f_0_4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1" name="Google Shape;421;g3c97295d29f_0_4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e43c854c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3be43c854c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c97295d29f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3c97295d29f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52400" lvl="0" marL="228600" rtl="0" algn="l">
              <a:spcBef>
                <a:spcPts val="0"/>
              </a:spcBef>
              <a:spcAft>
                <a:spcPts val="0"/>
              </a:spcAft>
              <a:buClr>
                <a:schemeClr val="dk1"/>
              </a:buClr>
              <a:buSzPts val="1200"/>
              <a:buFont typeface="Calibri"/>
              <a:buNone/>
            </a:pPr>
            <a:r>
              <a:t/>
            </a:r>
            <a:endParaRPr/>
          </a:p>
        </p:txBody>
      </p:sp>
      <p:sp>
        <p:nvSpPr>
          <p:cNvPr id="441" name="Google Shape;441;g3c97295d29f_0_4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c97295d29f_0_4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3c97295d29f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c97295d29f_0_4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3c97295d29f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c97295d29f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3c97295d29f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g3c97295d29f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c97295d29f_0_5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3c97295d29f_0_5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3c97295d29f_0_5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c97295d29f_0_5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3c97295d29f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c795ca8fd2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g3c795ca8fd2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c8b7aef91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g3c8b7aef91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c89aadcfff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g3c89aadcff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c89aadcfff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3c89aadcfff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c795ca8fd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3c795ca8fd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c89aadcfff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g3c89aadcfff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c89aadcfff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g3c89aadcfff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c89aadcfff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3c89aadcfff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c89aadcfff_0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g3c89aadcfff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c89aadcfff_0_1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g3c89aadcfff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c89aadcfff_0_1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500"/>
          </a:p>
        </p:txBody>
      </p:sp>
      <p:sp>
        <p:nvSpPr>
          <p:cNvPr id="615" name="Google Shape;615;g3c89aadcfff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c89aadcfff_0_1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g3c89aadcfff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c89aadcfff_0_1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3c89aadcfff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c89aadcfff_0_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g3c89aadcfff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c795ca8fd2_0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2" name="Google Shape;672;g3c795ca8fd2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c795ca8fd2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3c795ca8fd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c795ca8fd2_0_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9" name="Google Shape;679;g3c795ca8fd2_0_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c795ca8fd2_0_6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6" name="Google Shape;686;g3c795ca8fd2_0_6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3c795ca8fd2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3" name="Google Shape;693;g3c795ca8fd2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c795ca8fd2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g3c795ca8fd2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3c795ca8fd2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g3c795ca8fd2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3c795ca8fd2_0_6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4" name="Google Shape;714;g3c795ca8fd2_0_6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3c795ca8fd2_0_5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g3c795ca8fd2_0_5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2" name="Google Shape;722;g3c795ca8fd2_0_5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554cc5d35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11554cc5d35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8a52889ac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2b8a52889ac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be43c854c7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be43c854c7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c795ca8fd2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3c795ca8fd2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b8a52889ac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2b8a52889a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92" name="Shape 92"/>
        <p:cNvGrpSpPr/>
        <p:nvPr/>
      </p:nvGrpSpPr>
      <p:grpSpPr>
        <a:xfrm>
          <a:off x="0" y="0"/>
          <a:ext cx="0" cy="0"/>
          <a:chOff x="0" y="0"/>
          <a:chExt cx="0" cy="0"/>
        </a:xfrm>
      </p:grpSpPr>
      <p:sp>
        <p:nvSpPr>
          <p:cNvPr id="93" name="Google Shape;93;g3c97295d29f_0_216"/>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b="0" i="0" sz="1800" u="none" cap="none" strike="noStrike">
                <a:solidFill>
                  <a:schemeClr val="dk1"/>
                </a:solidFill>
                <a:latin typeface="Open Sans"/>
                <a:ea typeface="Open Sans"/>
                <a:cs typeface="Open Sans"/>
                <a:sym typeface="Open Sans"/>
              </a:defRPr>
            </a:lvl1pPr>
            <a:lvl2pPr indent="0" lvl="1" marL="0" marR="0" algn="l">
              <a:spcBef>
                <a:spcPts val="0"/>
              </a:spcBef>
              <a:buNone/>
              <a:defRPr b="0" i="0" sz="1800" u="none" cap="none" strike="noStrike">
                <a:solidFill>
                  <a:schemeClr val="dk1"/>
                </a:solidFill>
                <a:latin typeface="Open Sans"/>
                <a:ea typeface="Open Sans"/>
                <a:cs typeface="Open Sans"/>
                <a:sym typeface="Open Sans"/>
              </a:defRPr>
            </a:lvl2pPr>
            <a:lvl3pPr indent="0" lvl="2" marL="0" marR="0" algn="l">
              <a:spcBef>
                <a:spcPts val="0"/>
              </a:spcBef>
              <a:buNone/>
              <a:defRPr b="0" i="0" sz="1800" u="none" cap="none" strike="noStrike">
                <a:solidFill>
                  <a:schemeClr val="dk1"/>
                </a:solidFill>
                <a:latin typeface="Open Sans"/>
                <a:ea typeface="Open Sans"/>
                <a:cs typeface="Open Sans"/>
                <a:sym typeface="Open Sans"/>
              </a:defRPr>
            </a:lvl3pPr>
            <a:lvl4pPr indent="0" lvl="3" marL="0" marR="0" algn="l">
              <a:spcBef>
                <a:spcPts val="0"/>
              </a:spcBef>
              <a:buNone/>
              <a:defRPr b="0" i="0" sz="1800" u="none" cap="none" strike="noStrike">
                <a:solidFill>
                  <a:schemeClr val="dk1"/>
                </a:solidFill>
                <a:latin typeface="Open Sans"/>
                <a:ea typeface="Open Sans"/>
                <a:cs typeface="Open Sans"/>
                <a:sym typeface="Open Sans"/>
              </a:defRPr>
            </a:lvl4pPr>
            <a:lvl5pPr indent="0" lvl="4" marL="0" marR="0" algn="l">
              <a:spcBef>
                <a:spcPts val="0"/>
              </a:spcBef>
              <a:buNone/>
              <a:defRPr b="0" i="0" sz="1800" u="none" cap="none" strike="noStrike">
                <a:solidFill>
                  <a:schemeClr val="dk1"/>
                </a:solidFill>
                <a:latin typeface="Open Sans"/>
                <a:ea typeface="Open Sans"/>
                <a:cs typeface="Open Sans"/>
                <a:sym typeface="Open Sans"/>
              </a:defRPr>
            </a:lvl5pPr>
            <a:lvl6pPr indent="0" lvl="5" marL="0" marR="0" algn="l">
              <a:spcBef>
                <a:spcPts val="0"/>
              </a:spcBef>
              <a:buNone/>
              <a:defRPr b="0" i="0" sz="1800" u="none" cap="none" strike="noStrike">
                <a:solidFill>
                  <a:schemeClr val="dk1"/>
                </a:solidFill>
                <a:latin typeface="Open Sans"/>
                <a:ea typeface="Open Sans"/>
                <a:cs typeface="Open Sans"/>
                <a:sym typeface="Open Sans"/>
              </a:defRPr>
            </a:lvl6pPr>
            <a:lvl7pPr indent="0" lvl="6" marL="0" marR="0" algn="l">
              <a:spcBef>
                <a:spcPts val="0"/>
              </a:spcBef>
              <a:buNone/>
              <a:defRPr b="0" i="0" sz="1800" u="none" cap="none" strike="noStrike">
                <a:solidFill>
                  <a:schemeClr val="dk1"/>
                </a:solidFill>
                <a:latin typeface="Open Sans"/>
                <a:ea typeface="Open Sans"/>
                <a:cs typeface="Open Sans"/>
                <a:sym typeface="Open Sans"/>
              </a:defRPr>
            </a:lvl7pPr>
            <a:lvl8pPr indent="0" lvl="7" marL="0" marR="0" algn="l">
              <a:spcBef>
                <a:spcPts val="0"/>
              </a:spcBef>
              <a:buNone/>
              <a:defRPr b="0" i="0" sz="1800" u="none" cap="none" strike="noStrike">
                <a:solidFill>
                  <a:schemeClr val="dk1"/>
                </a:solidFill>
                <a:latin typeface="Open Sans"/>
                <a:ea typeface="Open Sans"/>
                <a:cs typeface="Open Sans"/>
                <a:sym typeface="Open Sans"/>
              </a:defRPr>
            </a:lvl8pPr>
            <a:lvl9pPr indent="0" lvl="8" marL="0" marR="0" algn="l">
              <a:spcBef>
                <a:spcPts val="0"/>
              </a:spcBef>
              <a:buNone/>
              <a:defRPr b="0" i="0" sz="1800" u="none" cap="none" strike="noStrike">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94" name="Google Shape;94;g3c97295d29f_0_216"/>
          <p:cNvSpPr txBox="1"/>
          <p:nvPr>
            <p:ph type="title"/>
          </p:nvPr>
        </p:nvSpPr>
        <p:spPr>
          <a:xfrm>
            <a:off x="557349" y="1291726"/>
            <a:ext cx="11120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swald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g3c97295d29f_0_216"/>
          <p:cNvSpPr txBox="1"/>
          <p:nvPr>
            <p:ph idx="1" type="body"/>
          </p:nvPr>
        </p:nvSpPr>
        <p:spPr>
          <a:xfrm>
            <a:off x="557349" y="4336914"/>
            <a:ext cx="11120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6" name="Google Shape;96;g3c97295d29f_0_216"/>
          <p:cNvSpPr/>
          <p:nvPr/>
        </p:nvSpPr>
        <p:spPr>
          <a:xfrm>
            <a:off x="557349" y="961859"/>
            <a:ext cx="2614500" cy="330000"/>
          </a:xfrm>
          <a:prstGeom prst="rect">
            <a:avLst/>
          </a:prstGeom>
          <a:gradFill>
            <a:gsLst>
              <a:gs pos="0">
                <a:schemeClr val="accent1"/>
              </a:gs>
              <a:gs pos="1000">
                <a:schemeClr val="accent1"/>
              </a:gs>
              <a:gs pos="100000">
                <a:srgbClr val="07BEFF">
                  <a:alpha val="92156"/>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97" name="Google Shape;97;g3c97295d29f_0_216"/>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8" name="Shape 98"/>
        <p:cNvGrpSpPr/>
        <p:nvPr/>
      </p:nvGrpSpPr>
      <p:grpSpPr>
        <a:xfrm>
          <a:off x="0" y="0"/>
          <a:ext cx="0" cy="0"/>
          <a:chOff x="0" y="0"/>
          <a:chExt cx="0" cy="0"/>
        </a:xfrm>
      </p:grpSpPr>
      <p:sp>
        <p:nvSpPr>
          <p:cNvPr id="99" name="Google Shape;99;g3c97295d29f_0_222"/>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g3c97295d29f_0_222"/>
          <p:cNvSpPr txBox="1"/>
          <p:nvPr>
            <p:ph idx="1" type="body"/>
          </p:nvPr>
        </p:nvSpPr>
        <p:spPr>
          <a:xfrm>
            <a:off x="505097" y="2081349"/>
            <a:ext cx="11164500" cy="3916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g3c97295d29f_0_222"/>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02" name="Shape 102"/>
        <p:cNvGrpSpPr/>
        <p:nvPr/>
      </p:nvGrpSpPr>
      <p:grpSpPr>
        <a:xfrm>
          <a:off x="0" y="0"/>
          <a:ext cx="0" cy="0"/>
          <a:chOff x="0" y="0"/>
          <a:chExt cx="0" cy="0"/>
        </a:xfrm>
      </p:grpSpPr>
      <p:sp>
        <p:nvSpPr>
          <p:cNvPr id="103" name="Google Shape;103;g3c97295d29f_0_226"/>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g3c97295d29f_0_226"/>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05" name="Google Shape;105;g3c97295d29f_0_226"/>
          <p:cNvSpPr txBox="1"/>
          <p:nvPr>
            <p:ph idx="1"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6" name="Google Shape;106;g3c97295d29f_0_226"/>
          <p:cNvSpPr txBox="1"/>
          <p:nvPr>
            <p:ph idx="2" type="body"/>
          </p:nvPr>
        </p:nvSpPr>
        <p:spPr>
          <a:xfrm>
            <a:off x="4362993" y="2638607"/>
            <a:ext cx="7306800" cy="505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000"/>
              <a:buNone/>
              <a:defRPr b="1"/>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g3c97295d29f_0_226"/>
          <p:cNvSpPr txBox="1"/>
          <p:nvPr>
            <p:ph idx="3" type="body"/>
          </p:nvPr>
        </p:nvSpPr>
        <p:spPr>
          <a:xfrm>
            <a:off x="4362993" y="3409138"/>
            <a:ext cx="7306500" cy="505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8" name="Google Shape;108;g3c97295d29f_0_226"/>
          <p:cNvPicPr preferRelativeResize="0"/>
          <p:nvPr/>
        </p:nvPicPr>
        <p:blipFill rotWithShape="1">
          <a:blip r:embed="rId2">
            <a:alphaModFix/>
          </a:blip>
          <a:srcRect b="0" l="0" r="0" t="0"/>
          <a:stretch/>
        </p:blipFill>
        <p:spPr>
          <a:xfrm>
            <a:off x="3416240" y="2611737"/>
            <a:ext cx="558927" cy="558927"/>
          </a:xfrm>
          <a:prstGeom prst="rect">
            <a:avLst/>
          </a:prstGeom>
          <a:noFill/>
          <a:ln>
            <a:noFill/>
          </a:ln>
        </p:spPr>
      </p:pic>
      <p:sp>
        <p:nvSpPr>
          <p:cNvPr id="109" name="Google Shape;109;g3c97295d29f_0_226"/>
          <p:cNvSpPr/>
          <p:nvPr/>
        </p:nvSpPr>
        <p:spPr>
          <a:xfrm>
            <a:off x="3416241" y="5347063"/>
            <a:ext cx="8253300" cy="95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10" name="Google Shape;110;g3c97295d29f_0_226"/>
          <p:cNvSpPr/>
          <p:nvPr>
            <p:ph idx="4" type="pic"/>
          </p:nvPr>
        </p:nvSpPr>
        <p:spPr>
          <a:xfrm>
            <a:off x="406597" y="2638607"/>
            <a:ext cx="2037900" cy="2037900"/>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content">
  <p:cSld name="Two columns content">
    <p:spTree>
      <p:nvGrpSpPr>
        <p:cNvPr id="111" name="Shape 111"/>
        <p:cNvGrpSpPr/>
        <p:nvPr/>
      </p:nvGrpSpPr>
      <p:grpSpPr>
        <a:xfrm>
          <a:off x="0" y="0"/>
          <a:ext cx="0" cy="0"/>
          <a:chOff x="0" y="0"/>
          <a:chExt cx="0" cy="0"/>
        </a:xfrm>
      </p:grpSpPr>
      <p:sp>
        <p:nvSpPr>
          <p:cNvPr id="112" name="Google Shape;112;g3c97295d29f_0_235"/>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g3c97295d29f_0_235"/>
          <p:cNvSpPr txBox="1"/>
          <p:nvPr>
            <p:ph idx="1" type="body"/>
          </p:nvPr>
        </p:nvSpPr>
        <p:spPr>
          <a:xfrm>
            <a:off x="505098" y="3361508"/>
            <a:ext cx="5314800" cy="2515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g3c97295d29f_0_235"/>
          <p:cNvSpPr txBox="1"/>
          <p:nvPr>
            <p:ph idx="2" type="body"/>
          </p:nvPr>
        </p:nvSpPr>
        <p:spPr>
          <a:xfrm>
            <a:off x="6379842" y="3361508"/>
            <a:ext cx="5289600" cy="2515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g3c97295d29f_0_235"/>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16" name="Google Shape;116;g3c97295d29f_0_235"/>
          <p:cNvSpPr/>
          <p:nvPr/>
        </p:nvSpPr>
        <p:spPr>
          <a:xfrm rot="5400000">
            <a:off x="4337669" y="4092068"/>
            <a:ext cx="3524400" cy="45600"/>
          </a:xfrm>
          <a:prstGeom prst="rect">
            <a:avLst/>
          </a:prstGeom>
          <a:gradFill>
            <a:gsLst>
              <a:gs pos="0">
                <a:schemeClr val="accent1"/>
              </a:gs>
              <a:gs pos="1000">
                <a:schemeClr val="accent1"/>
              </a:gs>
              <a:gs pos="100000">
                <a:srgbClr val="07BEFF">
                  <a:alpha val="92156"/>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17" name="Google Shape;117;g3c97295d29f_0_235"/>
          <p:cNvSpPr txBox="1"/>
          <p:nvPr>
            <p:ph idx="3" type="body"/>
          </p:nvPr>
        </p:nvSpPr>
        <p:spPr>
          <a:xfrm>
            <a:off x="514351" y="2316144"/>
            <a:ext cx="5305500" cy="823800"/>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g3c97295d29f_0_235"/>
          <p:cNvSpPr txBox="1"/>
          <p:nvPr>
            <p:ph idx="4" type="body"/>
          </p:nvPr>
        </p:nvSpPr>
        <p:spPr>
          <a:xfrm>
            <a:off x="6379841" y="2316144"/>
            <a:ext cx="5305500" cy="823800"/>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g3c97295d29f_0_235"/>
          <p:cNvSpPr txBox="1"/>
          <p:nvPr>
            <p:ph idx="5"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content">
  <p:cSld name="Three columns content">
    <p:spTree>
      <p:nvGrpSpPr>
        <p:cNvPr id="120" name="Shape 120"/>
        <p:cNvGrpSpPr/>
        <p:nvPr/>
      </p:nvGrpSpPr>
      <p:grpSpPr>
        <a:xfrm>
          <a:off x="0" y="0"/>
          <a:ext cx="0" cy="0"/>
          <a:chOff x="0" y="0"/>
          <a:chExt cx="0" cy="0"/>
        </a:xfrm>
      </p:grpSpPr>
      <p:sp>
        <p:nvSpPr>
          <p:cNvPr id="121" name="Google Shape;121;g3c97295d29f_0_244"/>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g3c97295d29f_0_244"/>
          <p:cNvSpPr txBox="1"/>
          <p:nvPr>
            <p:ph idx="1" type="body"/>
          </p:nvPr>
        </p:nvSpPr>
        <p:spPr>
          <a:xfrm>
            <a:off x="505098" y="3361508"/>
            <a:ext cx="3457200" cy="2515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g3c97295d29f_0_244"/>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g3c97295d29f_0_244"/>
          <p:cNvSpPr/>
          <p:nvPr/>
        </p:nvSpPr>
        <p:spPr>
          <a:xfrm rot="5400000">
            <a:off x="2369531" y="4092068"/>
            <a:ext cx="3524400" cy="45600"/>
          </a:xfrm>
          <a:prstGeom prst="rect">
            <a:avLst/>
          </a:prstGeom>
          <a:gradFill>
            <a:gsLst>
              <a:gs pos="0">
                <a:schemeClr val="accent1"/>
              </a:gs>
              <a:gs pos="1000">
                <a:schemeClr val="accent1"/>
              </a:gs>
              <a:gs pos="100000">
                <a:srgbClr val="07BEFF">
                  <a:alpha val="92156"/>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25" name="Google Shape;125;g3c97295d29f_0_244"/>
          <p:cNvSpPr txBox="1"/>
          <p:nvPr>
            <p:ph idx="2" type="body"/>
          </p:nvPr>
        </p:nvSpPr>
        <p:spPr>
          <a:xfrm>
            <a:off x="514351" y="2316144"/>
            <a:ext cx="3447900" cy="823800"/>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g3c97295d29f_0_244"/>
          <p:cNvSpPr txBox="1"/>
          <p:nvPr>
            <p:ph idx="3" type="body"/>
          </p:nvPr>
        </p:nvSpPr>
        <p:spPr>
          <a:xfrm>
            <a:off x="4300942" y="3361508"/>
            <a:ext cx="3457200" cy="2515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g3c97295d29f_0_244"/>
          <p:cNvSpPr/>
          <p:nvPr/>
        </p:nvSpPr>
        <p:spPr>
          <a:xfrm rot="5400000">
            <a:off x="6165374" y="4092068"/>
            <a:ext cx="3524400" cy="45600"/>
          </a:xfrm>
          <a:prstGeom prst="rect">
            <a:avLst/>
          </a:prstGeom>
          <a:gradFill>
            <a:gsLst>
              <a:gs pos="0">
                <a:schemeClr val="accent1"/>
              </a:gs>
              <a:gs pos="1000">
                <a:schemeClr val="accent1"/>
              </a:gs>
              <a:gs pos="100000">
                <a:srgbClr val="07BEFF">
                  <a:alpha val="92156"/>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28" name="Google Shape;128;g3c97295d29f_0_244"/>
          <p:cNvSpPr txBox="1"/>
          <p:nvPr>
            <p:ph idx="4" type="body"/>
          </p:nvPr>
        </p:nvSpPr>
        <p:spPr>
          <a:xfrm>
            <a:off x="4310195" y="2316144"/>
            <a:ext cx="3447900" cy="823800"/>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g3c97295d29f_0_244"/>
          <p:cNvSpPr txBox="1"/>
          <p:nvPr>
            <p:ph idx="5" type="body"/>
          </p:nvPr>
        </p:nvSpPr>
        <p:spPr>
          <a:xfrm>
            <a:off x="8106039" y="3361508"/>
            <a:ext cx="3457200" cy="2515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g3c97295d29f_0_244"/>
          <p:cNvSpPr txBox="1"/>
          <p:nvPr>
            <p:ph idx="6" type="body"/>
          </p:nvPr>
        </p:nvSpPr>
        <p:spPr>
          <a:xfrm>
            <a:off x="8115292" y="2316144"/>
            <a:ext cx="3447900" cy="823800"/>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1" name="Google Shape;131;g3c97295d29f_0_244"/>
          <p:cNvSpPr txBox="1"/>
          <p:nvPr>
            <p:ph idx="7"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ata">
  <p:cSld name="Title and data">
    <p:spTree>
      <p:nvGrpSpPr>
        <p:cNvPr id="132" name="Shape 132"/>
        <p:cNvGrpSpPr/>
        <p:nvPr/>
      </p:nvGrpSpPr>
      <p:grpSpPr>
        <a:xfrm>
          <a:off x="0" y="0"/>
          <a:ext cx="0" cy="0"/>
          <a:chOff x="0" y="0"/>
          <a:chExt cx="0" cy="0"/>
        </a:xfrm>
      </p:grpSpPr>
      <p:sp>
        <p:nvSpPr>
          <p:cNvPr id="133" name="Google Shape;133;g3c97295d29f_0_256"/>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34" name="Google Shape;134;g3c97295d29f_0_256"/>
          <p:cNvSpPr txBox="1"/>
          <p:nvPr>
            <p:ph idx="1" type="body"/>
          </p:nvPr>
        </p:nvSpPr>
        <p:spPr>
          <a:xfrm>
            <a:off x="557349" y="4162697"/>
            <a:ext cx="11120700" cy="1718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sz="3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5" name="Google Shape;135;g3c97295d29f_0_256"/>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g3c97295d29f_0_256"/>
          <p:cNvSpPr txBox="1"/>
          <p:nvPr>
            <p:ph idx="2" type="body"/>
          </p:nvPr>
        </p:nvSpPr>
        <p:spPr>
          <a:xfrm>
            <a:off x="505097" y="2560321"/>
            <a:ext cx="11120700" cy="1311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7" name="Google Shape;137;g3c97295d29f_0_256"/>
          <p:cNvSpPr txBox="1"/>
          <p:nvPr>
            <p:ph idx="3"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data">
  <p:cSld name="Two columns data">
    <p:spTree>
      <p:nvGrpSpPr>
        <p:cNvPr id="138" name="Shape 138"/>
        <p:cNvGrpSpPr/>
        <p:nvPr/>
      </p:nvGrpSpPr>
      <p:grpSpPr>
        <a:xfrm>
          <a:off x="0" y="0"/>
          <a:ext cx="0" cy="0"/>
          <a:chOff x="0" y="0"/>
          <a:chExt cx="0" cy="0"/>
        </a:xfrm>
      </p:grpSpPr>
      <p:sp>
        <p:nvSpPr>
          <p:cNvPr id="139" name="Google Shape;139;g3c97295d29f_0_262"/>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40" name="Google Shape;140;g3c97295d29f_0_262"/>
          <p:cNvSpPr txBox="1"/>
          <p:nvPr>
            <p:ph idx="1" type="body"/>
          </p:nvPr>
        </p:nvSpPr>
        <p:spPr>
          <a:xfrm>
            <a:off x="557349" y="4406855"/>
            <a:ext cx="5373300" cy="1500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sz="3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1" name="Google Shape;141;g3c97295d29f_0_262"/>
          <p:cNvSpPr txBox="1"/>
          <p:nvPr>
            <p:ph idx="2" type="body"/>
          </p:nvPr>
        </p:nvSpPr>
        <p:spPr>
          <a:xfrm>
            <a:off x="6331131" y="4406855"/>
            <a:ext cx="5316600" cy="1500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3200"/>
              <a:buNone/>
              <a:defRPr sz="3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2" name="Google Shape;142;g3c97295d29f_0_262"/>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g3c97295d29f_0_262"/>
          <p:cNvSpPr txBox="1"/>
          <p:nvPr>
            <p:ph idx="3" type="body"/>
          </p:nvPr>
        </p:nvSpPr>
        <p:spPr>
          <a:xfrm>
            <a:off x="505098" y="2368675"/>
            <a:ext cx="5425500" cy="15027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4" name="Google Shape;144;g3c97295d29f_0_262"/>
          <p:cNvSpPr txBox="1"/>
          <p:nvPr>
            <p:ph idx="4" type="body"/>
          </p:nvPr>
        </p:nvSpPr>
        <p:spPr>
          <a:xfrm>
            <a:off x="6328582" y="2368675"/>
            <a:ext cx="5340900" cy="15027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5" name="Google Shape;145;g3c97295d29f_0_262"/>
          <p:cNvSpPr txBox="1"/>
          <p:nvPr>
            <p:ph idx="5"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data">
  <p:cSld name="Three columns data">
    <p:spTree>
      <p:nvGrpSpPr>
        <p:cNvPr id="146" name="Shape 146"/>
        <p:cNvGrpSpPr/>
        <p:nvPr/>
      </p:nvGrpSpPr>
      <p:grpSpPr>
        <a:xfrm>
          <a:off x="0" y="0"/>
          <a:ext cx="0" cy="0"/>
          <a:chOff x="0" y="0"/>
          <a:chExt cx="0" cy="0"/>
        </a:xfrm>
      </p:grpSpPr>
      <p:sp>
        <p:nvSpPr>
          <p:cNvPr id="147" name="Google Shape;147;g3c97295d29f_0_270"/>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48" name="Google Shape;148;g3c97295d29f_0_270"/>
          <p:cNvSpPr txBox="1"/>
          <p:nvPr>
            <p:ph idx="1" type="body"/>
          </p:nvPr>
        </p:nvSpPr>
        <p:spPr>
          <a:xfrm>
            <a:off x="557349" y="4424272"/>
            <a:ext cx="3309900" cy="1500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9" name="Google Shape;149;g3c97295d29f_0_270"/>
          <p:cNvSpPr txBox="1"/>
          <p:nvPr>
            <p:ph idx="2" type="body"/>
          </p:nvPr>
        </p:nvSpPr>
        <p:spPr>
          <a:xfrm>
            <a:off x="4500785" y="4424271"/>
            <a:ext cx="3309900" cy="1500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0" name="Google Shape;150;g3c97295d29f_0_270"/>
          <p:cNvSpPr txBox="1"/>
          <p:nvPr>
            <p:ph idx="3" type="body"/>
          </p:nvPr>
        </p:nvSpPr>
        <p:spPr>
          <a:xfrm>
            <a:off x="8444221" y="4424270"/>
            <a:ext cx="3225300" cy="1500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1" name="Google Shape;151;g3c97295d29f_0_270"/>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g3c97295d29f_0_270"/>
          <p:cNvSpPr txBox="1"/>
          <p:nvPr>
            <p:ph idx="4" type="body"/>
          </p:nvPr>
        </p:nvSpPr>
        <p:spPr>
          <a:xfrm>
            <a:off x="505098" y="2368675"/>
            <a:ext cx="3362100" cy="15027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3" name="Google Shape;153;g3c97295d29f_0_270"/>
          <p:cNvSpPr txBox="1"/>
          <p:nvPr>
            <p:ph idx="5" type="body"/>
          </p:nvPr>
        </p:nvSpPr>
        <p:spPr>
          <a:xfrm>
            <a:off x="4500785" y="2368675"/>
            <a:ext cx="3362100" cy="15027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4" name="Google Shape;154;g3c97295d29f_0_270"/>
          <p:cNvSpPr txBox="1"/>
          <p:nvPr>
            <p:ph idx="6" type="body"/>
          </p:nvPr>
        </p:nvSpPr>
        <p:spPr>
          <a:xfrm>
            <a:off x="8444220" y="2368675"/>
            <a:ext cx="3225300" cy="15027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5" name="Google Shape;155;g3c97295d29f_0_270"/>
          <p:cNvSpPr txBox="1"/>
          <p:nvPr>
            <p:ph idx="7"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hree items">
  <p:cSld name="Agenda three items">
    <p:spTree>
      <p:nvGrpSpPr>
        <p:cNvPr id="156" name="Shape 156"/>
        <p:cNvGrpSpPr/>
        <p:nvPr/>
      </p:nvGrpSpPr>
      <p:grpSpPr>
        <a:xfrm>
          <a:off x="0" y="0"/>
          <a:ext cx="0" cy="0"/>
          <a:chOff x="0" y="0"/>
          <a:chExt cx="0" cy="0"/>
        </a:xfrm>
      </p:grpSpPr>
      <p:sp>
        <p:nvSpPr>
          <p:cNvPr id="157" name="Google Shape;157;g3c97295d29f_0_280"/>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58" name="Google Shape;158;g3c97295d29f_0_280"/>
          <p:cNvSpPr txBox="1"/>
          <p:nvPr>
            <p:ph idx="1" type="body"/>
          </p:nvPr>
        </p:nvSpPr>
        <p:spPr>
          <a:xfrm>
            <a:off x="3082835" y="2086283"/>
            <a:ext cx="8586600" cy="515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200"/>
              <a:buNone/>
              <a:defRPr b="1" sz="3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9" name="Google Shape;159;g3c97295d29f_0_280"/>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g3c97295d29f_0_280"/>
          <p:cNvSpPr txBox="1"/>
          <p:nvPr>
            <p:ph idx="2" type="body"/>
          </p:nvPr>
        </p:nvSpPr>
        <p:spPr>
          <a:xfrm>
            <a:off x="505099" y="2094673"/>
            <a:ext cx="2151000" cy="6357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accent1"/>
              </a:buClr>
              <a:buSzPts val="3600"/>
              <a:buNone/>
              <a:defRPr sz="36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1" name="Google Shape;161;g3c97295d29f_0_280"/>
          <p:cNvSpPr txBox="1"/>
          <p:nvPr>
            <p:ph idx="3"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2" name="Google Shape;162;g3c97295d29f_0_280"/>
          <p:cNvSpPr txBox="1"/>
          <p:nvPr>
            <p:ph idx="4" type="body"/>
          </p:nvPr>
        </p:nvSpPr>
        <p:spPr>
          <a:xfrm>
            <a:off x="3082925" y="2697991"/>
            <a:ext cx="8586900" cy="488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g3c97295d29f_0_280"/>
          <p:cNvSpPr txBox="1"/>
          <p:nvPr>
            <p:ph idx="5" type="body"/>
          </p:nvPr>
        </p:nvSpPr>
        <p:spPr>
          <a:xfrm>
            <a:off x="500519" y="3391996"/>
            <a:ext cx="2155500" cy="6357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accent1"/>
              </a:buClr>
              <a:buSzPts val="3600"/>
              <a:buNone/>
              <a:defRPr sz="36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4" name="Google Shape;164;g3c97295d29f_0_280"/>
          <p:cNvSpPr txBox="1"/>
          <p:nvPr>
            <p:ph idx="6" type="body"/>
          </p:nvPr>
        </p:nvSpPr>
        <p:spPr>
          <a:xfrm>
            <a:off x="3082608" y="3397633"/>
            <a:ext cx="8586600" cy="515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200"/>
              <a:buNone/>
              <a:defRPr b="1" sz="3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5" name="Google Shape;165;g3c97295d29f_0_280"/>
          <p:cNvSpPr txBox="1"/>
          <p:nvPr>
            <p:ph idx="7" type="body"/>
          </p:nvPr>
        </p:nvSpPr>
        <p:spPr>
          <a:xfrm>
            <a:off x="3082698" y="4009341"/>
            <a:ext cx="8586900" cy="488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g3c97295d29f_0_280"/>
          <p:cNvSpPr txBox="1"/>
          <p:nvPr>
            <p:ph idx="8" type="body"/>
          </p:nvPr>
        </p:nvSpPr>
        <p:spPr>
          <a:xfrm>
            <a:off x="500292" y="4692409"/>
            <a:ext cx="2155500" cy="6357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accent1"/>
              </a:buClr>
              <a:buSzPts val="3600"/>
              <a:buNone/>
              <a:defRPr sz="36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7" name="Google Shape;167;g3c97295d29f_0_280"/>
          <p:cNvSpPr txBox="1"/>
          <p:nvPr>
            <p:ph idx="9" type="body"/>
          </p:nvPr>
        </p:nvSpPr>
        <p:spPr>
          <a:xfrm>
            <a:off x="3082381" y="4698046"/>
            <a:ext cx="8586600" cy="515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200"/>
              <a:buNone/>
              <a:defRPr b="1" sz="3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8" name="Google Shape;168;g3c97295d29f_0_280"/>
          <p:cNvSpPr txBox="1"/>
          <p:nvPr>
            <p:ph idx="13" type="body"/>
          </p:nvPr>
        </p:nvSpPr>
        <p:spPr>
          <a:xfrm>
            <a:off x="3082471" y="5309754"/>
            <a:ext cx="8586900" cy="488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ingle item with speaker/panel member">
  <p:cSld name="Agenda single item with speaker/panel member">
    <p:spTree>
      <p:nvGrpSpPr>
        <p:cNvPr id="169" name="Shape 169"/>
        <p:cNvGrpSpPr/>
        <p:nvPr/>
      </p:nvGrpSpPr>
      <p:grpSpPr>
        <a:xfrm>
          <a:off x="0" y="0"/>
          <a:ext cx="0" cy="0"/>
          <a:chOff x="0" y="0"/>
          <a:chExt cx="0" cy="0"/>
        </a:xfrm>
      </p:grpSpPr>
      <p:sp>
        <p:nvSpPr>
          <p:cNvPr id="170" name="Google Shape;170;g3c97295d29f_0_293"/>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71" name="Google Shape;171;g3c97295d29f_0_293"/>
          <p:cNvSpPr txBox="1"/>
          <p:nvPr>
            <p:ph idx="1" type="body"/>
          </p:nvPr>
        </p:nvSpPr>
        <p:spPr>
          <a:xfrm>
            <a:off x="3082835" y="2086283"/>
            <a:ext cx="8586600" cy="515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200"/>
              <a:buNone/>
              <a:defRPr b="1" sz="32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2" name="Google Shape;172;g3c97295d29f_0_293"/>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g3c97295d29f_0_293"/>
          <p:cNvSpPr txBox="1"/>
          <p:nvPr>
            <p:ph idx="2" type="body"/>
          </p:nvPr>
        </p:nvSpPr>
        <p:spPr>
          <a:xfrm>
            <a:off x="505099" y="2094673"/>
            <a:ext cx="2151000" cy="6357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accent1"/>
              </a:buClr>
              <a:buSzPts val="3600"/>
              <a:buNone/>
              <a:defRPr sz="36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4" name="Google Shape;174;g3c97295d29f_0_293"/>
          <p:cNvSpPr txBox="1"/>
          <p:nvPr>
            <p:ph idx="3"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5" name="Google Shape;175;g3c97295d29f_0_293"/>
          <p:cNvSpPr txBox="1"/>
          <p:nvPr>
            <p:ph idx="4" type="body"/>
          </p:nvPr>
        </p:nvSpPr>
        <p:spPr>
          <a:xfrm>
            <a:off x="3082925" y="2697991"/>
            <a:ext cx="8586900" cy="488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g3c97295d29f_0_293"/>
          <p:cNvSpPr/>
          <p:nvPr>
            <p:ph idx="5" type="pic"/>
          </p:nvPr>
        </p:nvSpPr>
        <p:spPr>
          <a:xfrm>
            <a:off x="3243829" y="3566748"/>
            <a:ext cx="1619700" cy="1619700"/>
          </a:xfrm>
          <a:prstGeom prst="ellipse">
            <a:avLst/>
          </a:prstGeom>
          <a:noFill/>
          <a:ln>
            <a:noFill/>
          </a:ln>
        </p:spPr>
      </p:sp>
      <p:sp>
        <p:nvSpPr>
          <p:cNvPr id="177" name="Google Shape;177;g3c97295d29f_0_293"/>
          <p:cNvSpPr txBox="1"/>
          <p:nvPr>
            <p:ph idx="6" type="body"/>
          </p:nvPr>
        </p:nvSpPr>
        <p:spPr>
          <a:xfrm>
            <a:off x="3082925" y="5369962"/>
            <a:ext cx="1941600" cy="344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g3c97295d29f_0_293"/>
          <p:cNvSpPr/>
          <p:nvPr>
            <p:ph idx="7" type="pic"/>
          </p:nvPr>
        </p:nvSpPr>
        <p:spPr>
          <a:xfrm>
            <a:off x="5756252" y="3566748"/>
            <a:ext cx="1619700" cy="1619700"/>
          </a:xfrm>
          <a:prstGeom prst="ellipse">
            <a:avLst/>
          </a:prstGeom>
          <a:noFill/>
          <a:ln>
            <a:noFill/>
          </a:ln>
        </p:spPr>
      </p:sp>
      <p:sp>
        <p:nvSpPr>
          <p:cNvPr id="179" name="Google Shape;179;g3c97295d29f_0_293"/>
          <p:cNvSpPr txBox="1"/>
          <p:nvPr>
            <p:ph idx="8" type="body"/>
          </p:nvPr>
        </p:nvSpPr>
        <p:spPr>
          <a:xfrm>
            <a:off x="5595348" y="5369962"/>
            <a:ext cx="1941600" cy="344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g3c97295d29f_0_293"/>
          <p:cNvSpPr/>
          <p:nvPr>
            <p:ph idx="9" type="pic"/>
          </p:nvPr>
        </p:nvSpPr>
        <p:spPr>
          <a:xfrm>
            <a:off x="8194652" y="3566748"/>
            <a:ext cx="1619700" cy="1619700"/>
          </a:xfrm>
          <a:prstGeom prst="ellipse">
            <a:avLst/>
          </a:prstGeom>
          <a:noFill/>
          <a:ln>
            <a:noFill/>
          </a:ln>
        </p:spPr>
      </p:sp>
      <p:sp>
        <p:nvSpPr>
          <p:cNvPr id="181" name="Google Shape;181;g3c97295d29f_0_293"/>
          <p:cNvSpPr txBox="1"/>
          <p:nvPr>
            <p:ph idx="13" type="body"/>
          </p:nvPr>
        </p:nvSpPr>
        <p:spPr>
          <a:xfrm>
            <a:off x="8033748" y="5369962"/>
            <a:ext cx="1941600" cy="344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Q/Q&amp;A">
  <p:cSld name="FAQ/Q&amp;A">
    <p:spTree>
      <p:nvGrpSpPr>
        <p:cNvPr id="182" name="Shape 182"/>
        <p:cNvGrpSpPr/>
        <p:nvPr/>
      </p:nvGrpSpPr>
      <p:grpSpPr>
        <a:xfrm>
          <a:off x="0" y="0"/>
          <a:ext cx="0" cy="0"/>
          <a:chOff x="0" y="0"/>
          <a:chExt cx="0" cy="0"/>
        </a:xfrm>
      </p:grpSpPr>
      <p:sp>
        <p:nvSpPr>
          <p:cNvPr id="183" name="Google Shape;183;g3c97295d29f_0_306"/>
          <p:cNvSpPr/>
          <p:nvPr/>
        </p:nvSpPr>
        <p:spPr>
          <a:xfrm>
            <a:off x="505097" y="2347883"/>
            <a:ext cx="860700" cy="860700"/>
          </a:xfrm>
          <a:prstGeom prst="ellipse">
            <a:avLst/>
          </a:prstGeom>
          <a:gradFill>
            <a:gsLst>
              <a:gs pos="0">
                <a:schemeClr val="accent1"/>
              </a:gs>
              <a:gs pos="1000">
                <a:schemeClr val="accent1"/>
              </a:gs>
              <a:gs pos="100000">
                <a:srgbClr val="07BEFF">
                  <a:alpha val="92156"/>
                </a:srgbClr>
              </a:gs>
            </a:gsLst>
            <a:lin ang="779990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cap="none">
              <a:solidFill>
                <a:schemeClr val="dk1"/>
              </a:solidFill>
              <a:latin typeface="Open Sans"/>
              <a:ea typeface="Open Sans"/>
              <a:cs typeface="Open Sans"/>
              <a:sym typeface="Open Sans"/>
            </a:endParaRPr>
          </a:p>
        </p:txBody>
      </p:sp>
      <p:sp>
        <p:nvSpPr>
          <p:cNvPr id="184" name="Google Shape;184;g3c97295d29f_0_306"/>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185" name="Google Shape;185;g3c97295d29f_0_306"/>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g3c97295d29f_0_306"/>
          <p:cNvSpPr txBox="1"/>
          <p:nvPr>
            <p:ph idx="1" type="body"/>
          </p:nvPr>
        </p:nvSpPr>
        <p:spPr>
          <a:xfrm>
            <a:off x="574008" y="2556496"/>
            <a:ext cx="722700" cy="443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cap="none">
                <a:solidFill>
                  <a:schemeClr val="l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7" name="Google Shape;187;g3c97295d29f_0_306"/>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8" name="Google Shape;188;g3c97295d29f_0_306"/>
          <p:cNvSpPr txBox="1"/>
          <p:nvPr>
            <p:ph idx="3" type="body"/>
          </p:nvPr>
        </p:nvSpPr>
        <p:spPr>
          <a:xfrm>
            <a:off x="1745546" y="2347883"/>
            <a:ext cx="4250100" cy="75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9" name="Google Shape;189;g3c97295d29f_0_306"/>
          <p:cNvSpPr txBox="1"/>
          <p:nvPr>
            <p:ph idx="4" type="body"/>
          </p:nvPr>
        </p:nvSpPr>
        <p:spPr>
          <a:xfrm>
            <a:off x="1745545" y="3300549"/>
            <a:ext cx="4250100" cy="687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i="1"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g3c97295d29f_0_306"/>
          <p:cNvSpPr/>
          <p:nvPr/>
        </p:nvSpPr>
        <p:spPr>
          <a:xfrm>
            <a:off x="505097" y="4287039"/>
            <a:ext cx="860700" cy="860700"/>
          </a:xfrm>
          <a:prstGeom prst="ellipse">
            <a:avLst/>
          </a:prstGeom>
          <a:gradFill>
            <a:gsLst>
              <a:gs pos="0">
                <a:schemeClr val="accent1"/>
              </a:gs>
              <a:gs pos="1000">
                <a:schemeClr val="accent1"/>
              </a:gs>
              <a:gs pos="100000">
                <a:srgbClr val="07BEFF">
                  <a:alpha val="92156"/>
                </a:srgbClr>
              </a:gs>
            </a:gsLst>
            <a:lin ang="779990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cap="none">
              <a:solidFill>
                <a:schemeClr val="dk1"/>
              </a:solidFill>
              <a:latin typeface="Open Sans"/>
              <a:ea typeface="Open Sans"/>
              <a:cs typeface="Open Sans"/>
              <a:sym typeface="Open Sans"/>
            </a:endParaRPr>
          </a:p>
        </p:txBody>
      </p:sp>
      <p:sp>
        <p:nvSpPr>
          <p:cNvPr id="191" name="Google Shape;191;g3c97295d29f_0_306"/>
          <p:cNvSpPr txBox="1"/>
          <p:nvPr>
            <p:ph idx="5" type="body"/>
          </p:nvPr>
        </p:nvSpPr>
        <p:spPr>
          <a:xfrm>
            <a:off x="574008" y="4495652"/>
            <a:ext cx="722700" cy="443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cap="none">
                <a:solidFill>
                  <a:schemeClr val="l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2" name="Google Shape;192;g3c97295d29f_0_306"/>
          <p:cNvSpPr txBox="1"/>
          <p:nvPr>
            <p:ph idx="6" type="body"/>
          </p:nvPr>
        </p:nvSpPr>
        <p:spPr>
          <a:xfrm>
            <a:off x="1745546" y="4287039"/>
            <a:ext cx="4250100" cy="75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3" name="Google Shape;193;g3c97295d29f_0_306"/>
          <p:cNvSpPr txBox="1"/>
          <p:nvPr>
            <p:ph idx="7" type="body"/>
          </p:nvPr>
        </p:nvSpPr>
        <p:spPr>
          <a:xfrm>
            <a:off x="1745545" y="5239705"/>
            <a:ext cx="4250100" cy="687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i="1"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g3c97295d29f_0_306"/>
          <p:cNvSpPr/>
          <p:nvPr/>
        </p:nvSpPr>
        <p:spPr>
          <a:xfrm>
            <a:off x="6178801" y="2347883"/>
            <a:ext cx="860700" cy="860700"/>
          </a:xfrm>
          <a:prstGeom prst="ellipse">
            <a:avLst/>
          </a:prstGeom>
          <a:gradFill>
            <a:gsLst>
              <a:gs pos="0">
                <a:schemeClr val="accent1"/>
              </a:gs>
              <a:gs pos="1000">
                <a:schemeClr val="accent1"/>
              </a:gs>
              <a:gs pos="100000">
                <a:srgbClr val="07BEFF">
                  <a:alpha val="92156"/>
                </a:srgbClr>
              </a:gs>
            </a:gsLst>
            <a:lin ang="779990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cap="none">
              <a:solidFill>
                <a:schemeClr val="dk1"/>
              </a:solidFill>
              <a:latin typeface="Open Sans"/>
              <a:ea typeface="Open Sans"/>
              <a:cs typeface="Open Sans"/>
              <a:sym typeface="Open Sans"/>
            </a:endParaRPr>
          </a:p>
        </p:txBody>
      </p:sp>
      <p:sp>
        <p:nvSpPr>
          <p:cNvPr id="195" name="Google Shape;195;g3c97295d29f_0_306"/>
          <p:cNvSpPr txBox="1"/>
          <p:nvPr>
            <p:ph idx="8" type="body"/>
          </p:nvPr>
        </p:nvSpPr>
        <p:spPr>
          <a:xfrm>
            <a:off x="6247712" y="2556496"/>
            <a:ext cx="722700" cy="443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cap="none">
                <a:solidFill>
                  <a:schemeClr val="l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6" name="Google Shape;196;g3c97295d29f_0_306"/>
          <p:cNvSpPr txBox="1"/>
          <p:nvPr>
            <p:ph idx="9" type="body"/>
          </p:nvPr>
        </p:nvSpPr>
        <p:spPr>
          <a:xfrm>
            <a:off x="7419250" y="2347883"/>
            <a:ext cx="4250100" cy="75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7" name="Google Shape;197;g3c97295d29f_0_306"/>
          <p:cNvSpPr txBox="1"/>
          <p:nvPr>
            <p:ph idx="13" type="body"/>
          </p:nvPr>
        </p:nvSpPr>
        <p:spPr>
          <a:xfrm>
            <a:off x="7419249" y="3300549"/>
            <a:ext cx="4250100" cy="687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i="1"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g3c97295d29f_0_306"/>
          <p:cNvSpPr/>
          <p:nvPr/>
        </p:nvSpPr>
        <p:spPr>
          <a:xfrm>
            <a:off x="6178801" y="4287039"/>
            <a:ext cx="860700" cy="860700"/>
          </a:xfrm>
          <a:prstGeom prst="ellipse">
            <a:avLst/>
          </a:prstGeom>
          <a:gradFill>
            <a:gsLst>
              <a:gs pos="0">
                <a:schemeClr val="accent1"/>
              </a:gs>
              <a:gs pos="1000">
                <a:schemeClr val="accent1"/>
              </a:gs>
              <a:gs pos="100000">
                <a:srgbClr val="07BEFF">
                  <a:alpha val="92156"/>
                </a:srgbClr>
              </a:gs>
            </a:gsLst>
            <a:lin ang="779990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cap="none">
              <a:solidFill>
                <a:schemeClr val="dk1"/>
              </a:solidFill>
              <a:latin typeface="Open Sans"/>
              <a:ea typeface="Open Sans"/>
              <a:cs typeface="Open Sans"/>
              <a:sym typeface="Open Sans"/>
            </a:endParaRPr>
          </a:p>
        </p:txBody>
      </p:sp>
      <p:sp>
        <p:nvSpPr>
          <p:cNvPr id="199" name="Google Shape;199;g3c97295d29f_0_306"/>
          <p:cNvSpPr txBox="1"/>
          <p:nvPr>
            <p:ph idx="14" type="body"/>
          </p:nvPr>
        </p:nvSpPr>
        <p:spPr>
          <a:xfrm>
            <a:off x="6247712" y="4495652"/>
            <a:ext cx="722700" cy="443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cap="none">
                <a:solidFill>
                  <a:schemeClr val="l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0" name="Google Shape;200;g3c97295d29f_0_306"/>
          <p:cNvSpPr txBox="1"/>
          <p:nvPr>
            <p:ph idx="15" type="body"/>
          </p:nvPr>
        </p:nvSpPr>
        <p:spPr>
          <a:xfrm>
            <a:off x="7419250" y="4287039"/>
            <a:ext cx="4250100" cy="75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1" name="Google Shape;201;g3c97295d29f_0_306"/>
          <p:cNvSpPr txBox="1"/>
          <p:nvPr>
            <p:ph idx="16" type="body"/>
          </p:nvPr>
        </p:nvSpPr>
        <p:spPr>
          <a:xfrm>
            <a:off x="7419249" y="5239705"/>
            <a:ext cx="4250100" cy="687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i="1"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02" name="Shape 202"/>
        <p:cNvGrpSpPr/>
        <p:nvPr/>
      </p:nvGrpSpPr>
      <p:grpSpPr>
        <a:xfrm>
          <a:off x="0" y="0"/>
          <a:ext cx="0" cy="0"/>
          <a:chOff x="0" y="0"/>
          <a:chExt cx="0" cy="0"/>
        </a:xfrm>
      </p:grpSpPr>
      <p:sp>
        <p:nvSpPr>
          <p:cNvPr id="203" name="Google Shape;203;g3c97295d29f_0_326"/>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g3c97295d29f_0_326"/>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205" name="Google Shape;205;g3c97295d29f_0_326"/>
          <p:cNvSpPr txBox="1"/>
          <p:nvPr>
            <p:ph idx="1"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6" name="Shape 206"/>
        <p:cNvGrpSpPr/>
        <p:nvPr/>
      </p:nvGrpSpPr>
      <p:grpSpPr>
        <a:xfrm>
          <a:off x="0" y="0"/>
          <a:ext cx="0" cy="0"/>
          <a:chOff x="0" y="0"/>
          <a:chExt cx="0" cy="0"/>
        </a:xfrm>
      </p:grpSpPr>
      <p:sp>
        <p:nvSpPr>
          <p:cNvPr id="207" name="Google Shape;207;g3c97295d29f_0_330"/>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208" name="Google Shape;208;g3c97295d29f_0_330"/>
          <p:cNvSpPr txBox="1"/>
          <p:nvPr>
            <p:ph idx="1"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09" name="Shape 209"/>
        <p:cNvGrpSpPr/>
        <p:nvPr/>
      </p:nvGrpSpPr>
      <p:grpSpPr>
        <a:xfrm>
          <a:off x="0" y="0"/>
          <a:ext cx="0" cy="0"/>
          <a:chOff x="0" y="0"/>
          <a:chExt cx="0" cy="0"/>
        </a:xfrm>
      </p:grpSpPr>
      <p:sp>
        <p:nvSpPr>
          <p:cNvPr id="210" name="Google Shape;210;g3c97295d29f_0_333"/>
          <p:cNvSpPr/>
          <p:nvPr>
            <p:ph idx="2" type="pic"/>
          </p:nvPr>
        </p:nvSpPr>
        <p:spPr>
          <a:xfrm>
            <a:off x="720001" y="1651000"/>
            <a:ext cx="10743900" cy="3873600"/>
          </a:xfrm>
          <a:prstGeom prst="rect">
            <a:avLst/>
          </a:prstGeom>
          <a:noFill/>
          <a:ln>
            <a:noFill/>
          </a:ln>
        </p:spPr>
      </p:sp>
      <p:sp>
        <p:nvSpPr>
          <p:cNvPr id="211" name="Google Shape;211;g3c97295d29f_0_333"/>
          <p:cNvSpPr txBox="1"/>
          <p:nvPr>
            <p:ph idx="1" type="body"/>
          </p:nvPr>
        </p:nvSpPr>
        <p:spPr>
          <a:xfrm>
            <a:off x="720000" y="5613400"/>
            <a:ext cx="10827600" cy="6096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606060"/>
              </a:buClr>
              <a:buSzPts val="900"/>
              <a:buNone/>
              <a:defRPr sz="900">
                <a:solidFill>
                  <a:srgbClr val="606060"/>
                </a:solidFill>
              </a:defRPr>
            </a:lvl1pPr>
            <a:lvl2pPr indent="-228600" lvl="1" marL="914400" algn="l">
              <a:lnSpc>
                <a:spcPct val="90000"/>
              </a:lnSpc>
              <a:spcBef>
                <a:spcPts val="500"/>
              </a:spcBef>
              <a:spcAft>
                <a:spcPts val="0"/>
              </a:spcAft>
              <a:buClr>
                <a:schemeClr val="dk1"/>
              </a:buClr>
              <a:buSzPts val="900"/>
              <a:buNone/>
              <a:defRPr sz="900"/>
            </a:lvl2pPr>
            <a:lvl3pPr indent="-228600" lvl="2" marL="1371600" algn="l">
              <a:lnSpc>
                <a:spcPct val="90000"/>
              </a:lnSpc>
              <a:spcBef>
                <a:spcPts val="500"/>
              </a:spcBef>
              <a:spcAft>
                <a:spcPts val="0"/>
              </a:spcAft>
              <a:buClr>
                <a:schemeClr val="dk1"/>
              </a:buClr>
              <a:buSzPts val="750"/>
              <a:buNone/>
              <a:defRPr sz="750"/>
            </a:lvl3pPr>
            <a:lvl4pPr indent="-228600" lvl="3" marL="1828800" algn="l">
              <a:lnSpc>
                <a:spcPct val="90000"/>
              </a:lnSpc>
              <a:spcBef>
                <a:spcPts val="500"/>
              </a:spcBef>
              <a:spcAft>
                <a:spcPts val="0"/>
              </a:spcAft>
              <a:buClr>
                <a:schemeClr val="dk1"/>
              </a:buClr>
              <a:buSzPts val="675"/>
              <a:buNone/>
              <a:defRPr sz="675"/>
            </a:lvl4pPr>
            <a:lvl5pPr indent="-228600" lvl="4" marL="2286000" algn="l">
              <a:lnSpc>
                <a:spcPct val="90000"/>
              </a:lnSpc>
              <a:spcBef>
                <a:spcPts val="500"/>
              </a:spcBef>
              <a:spcAft>
                <a:spcPts val="0"/>
              </a:spcAft>
              <a:buClr>
                <a:schemeClr val="dk1"/>
              </a:buClr>
              <a:buSzPts val="675"/>
              <a:buNone/>
              <a:defRPr sz="675"/>
            </a:lvl5pPr>
            <a:lvl6pPr indent="-228600" lvl="5" marL="2743200" algn="l">
              <a:lnSpc>
                <a:spcPct val="90000"/>
              </a:lnSpc>
              <a:spcBef>
                <a:spcPts val="500"/>
              </a:spcBef>
              <a:spcAft>
                <a:spcPts val="0"/>
              </a:spcAft>
              <a:buClr>
                <a:schemeClr val="dk1"/>
              </a:buClr>
              <a:buSzPts val="675"/>
              <a:buNone/>
              <a:defRPr sz="675"/>
            </a:lvl6pPr>
            <a:lvl7pPr indent="-228600" lvl="6" marL="3200400" algn="l">
              <a:lnSpc>
                <a:spcPct val="90000"/>
              </a:lnSpc>
              <a:spcBef>
                <a:spcPts val="500"/>
              </a:spcBef>
              <a:spcAft>
                <a:spcPts val="0"/>
              </a:spcAft>
              <a:buClr>
                <a:schemeClr val="dk1"/>
              </a:buClr>
              <a:buSzPts val="675"/>
              <a:buNone/>
              <a:defRPr sz="675"/>
            </a:lvl7pPr>
            <a:lvl8pPr indent="-228600" lvl="7" marL="3657600" algn="l">
              <a:lnSpc>
                <a:spcPct val="90000"/>
              </a:lnSpc>
              <a:spcBef>
                <a:spcPts val="500"/>
              </a:spcBef>
              <a:spcAft>
                <a:spcPts val="0"/>
              </a:spcAft>
              <a:buClr>
                <a:schemeClr val="dk1"/>
              </a:buClr>
              <a:buSzPts val="675"/>
              <a:buNone/>
              <a:defRPr sz="675"/>
            </a:lvl8pPr>
            <a:lvl9pPr indent="-228600" lvl="8" marL="4114800" algn="l">
              <a:lnSpc>
                <a:spcPct val="90000"/>
              </a:lnSpc>
              <a:spcBef>
                <a:spcPts val="500"/>
              </a:spcBef>
              <a:spcAft>
                <a:spcPts val="0"/>
              </a:spcAft>
              <a:buClr>
                <a:schemeClr val="dk1"/>
              </a:buClr>
              <a:buSzPts val="675"/>
              <a:buNone/>
              <a:defRPr sz="675"/>
            </a:lvl9pPr>
          </a:lstStyle>
          <a:p/>
        </p:txBody>
      </p:sp>
      <p:sp>
        <p:nvSpPr>
          <p:cNvPr id="212" name="Google Shape;212;g3c97295d29f_0_333"/>
          <p:cNvSpPr txBox="1"/>
          <p:nvPr>
            <p:ph type="title"/>
          </p:nvPr>
        </p:nvSpPr>
        <p:spPr>
          <a:xfrm>
            <a:off x="720000" y="571500"/>
            <a:ext cx="8449800" cy="7953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ABE2"/>
              </a:buClr>
              <a:buSzPts val="2250"/>
              <a:buFont typeface="Oswald Medium"/>
              <a:buNone/>
              <a:defRPr sz="2250">
                <a:solidFill>
                  <a:srgbClr val="00ABE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13" name="Google Shape;213;g3c97295d29f_0_333"/>
          <p:cNvCxnSpPr/>
          <p:nvPr/>
        </p:nvCxnSpPr>
        <p:spPr>
          <a:xfrm>
            <a:off x="720000" y="571500"/>
            <a:ext cx="7680300" cy="0"/>
          </a:xfrm>
          <a:prstGeom prst="straightConnector1">
            <a:avLst/>
          </a:prstGeom>
          <a:noFill/>
          <a:ln cap="flat" cmpd="sng" w="12700">
            <a:solidFill>
              <a:srgbClr val="00ABE2"/>
            </a:solidFill>
            <a:prstDash val="solid"/>
            <a:miter lim="800000"/>
            <a:headEnd len="sm" w="sm" type="none"/>
            <a:tailEnd len="sm" w="sm" type="none"/>
          </a:ln>
        </p:spPr>
      </p:cxnSp>
      <p:cxnSp>
        <p:nvCxnSpPr>
          <p:cNvPr id="214" name="Google Shape;214;g3c97295d29f_0_333"/>
          <p:cNvCxnSpPr/>
          <p:nvPr/>
        </p:nvCxnSpPr>
        <p:spPr>
          <a:xfrm>
            <a:off x="720000" y="1356220"/>
            <a:ext cx="7680300" cy="0"/>
          </a:xfrm>
          <a:prstGeom prst="straightConnector1">
            <a:avLst/>
          </a:prstGeom>
          <a:noFill/>
          <a:ln cap="flat" cmpd="sng" w="12700">
            <a:solidFill>
              <a:srgbClr val="00ABE2"/>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columns data">
  <p:cSld name="1_Three columns data">
    <p:spTree>
      <p:nvGrpSpPr>
        <p:cNvPr id="215" name="Shape 215"/>
        <p:cNvGrpSpPr/>
        <p:nvPr/>
      </p:nvGrpSpPr>
      <p:grpSpPr>
        <a:xfrm>
          <a:off x="0" y="0"/>
          <a:ext cx="0" cy="0"/>
          <a:chOff x="0" y="0"/>
          <a:chExt cx="0" cy="0"/>
        </a:xfrm>
      </p:grpSpPr>
      <p:sp>
        <p:nvSpPr>
          <p:cNvPr id="216" name="Google Shape;216;g3c97295d29f_0_339"/>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217" name="Google Shape;217;g3c97295d29f_0_339"/>
          <p:cNvSpPr txBox="1"/>
          <p:nvPr>
            <p:ph idx="1" type="body"/>
          </p:nvPr>
        </p:nvSpPr>
        <p:spPr>
          <a:xfrm>
            <a:off x="557352" y="4424276"/>
            <a:ext cx="3309900" cy="1500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8" name="Google Shape;218;g3c97295d29f_0_339"/>
          <p:cNvSpPr txBox="1"/>
          <p:nvPr>
            <p:ph idx="2" type="body"/>
          </p:nvPr>
        </p:nvSpPr>
        <p:spPr>
          <a:xfrm>
            <a:off x="4500788" y="4424275"/>
            <a:ext cx="3309900" cy="1500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9" name="Google Shape;219;g3c97295d29f_0_339"/>
          <p:cNvSpPr txBox="1"/>
          <p:nvPr>
            <p:ph idx="3" type="body"/>
          </p:nvPr>
        </p:nvSpPr>
        <p:spPr>
          <a:xfrm>
            <a:off x="8444221" y="4424274"/>
            <a:ext cx="3225300" cy="1500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sz="2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0" name="Google Shape;220;g3c97295d29f_0_339"/>
          <p:cNvSpPr txBox="1"/>
          <p:nvPr>
            <p:ph type="title"/>
          </p:nvPr>
        </p:nvSpPr>
        <p:spPr>
          <a:xfrm>
            <a:off x="505099" y="645152"/>
            <a:ext cx="111645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g3c97295d29f_0_339"/>
          <p:cNvSpPr txBox="1"/>
          <p:nvPr>
            <p:ph idx="4" type="body"/>
          </p:nvPr>
        </p:nvSpPr>
        <p:spPr>
          <a:xfrm>
            <a:off x="505099" y="2368675"/>
            <a:ext cx="3362100" cy="15027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2" name="Google Shape;222;g3c97295d29f_0_339"/>
          <p:cNvSpPr txBox="1"/>
          <p:nvPr>
            <p:ph idx="5" type="body"/>
          </p:nvPr>
        </p:nvSpPr>
        <p:spPr>
          <a:xfrm>
            <a:off x="4500787" y="2368675"/>
            <a:ext cx="3362100" cy="15027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3" name="Google Shape;223;g3c97295d29f_0_339"/>
          <p:cNvSpPr txBox="1"/>
          <p:nvPr>
            <p:ph idx="6" type="body"/>
          </p:nvPr>
        </p:nvSpPr>
        <p:spPr>
          <a:xfrm>
            <a:off x="8444221" y="2368675"/>
            <a:ext cx="3225300" cy="15027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8800"/>
              <a:buNone/>
              <a:defRPr sz="8800" cap="none">
                <a:solidFill>
                  <a:schemeClr val="accent1"/>
                </a:solidFill>
                <a:latin typeface="Oswald Medium"/>
                <a:ea typeface="Oswald Medium"/>
                <a:cs typeface="Oswald Medium"/>
                <a:sym typeface="Oswald Medium"/>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title">
  <p:cSld name="1_Section title">
    <p:spTree>
      <p:nvGrpSpPr>
        <p:cNvPr id="224" name="Shape 224"/>
        <p:cNvGrpSpPr/>
        <p:nvPr/>
      </p:nvGrpSpPr>
      <p:grpSpPr>
        <a:xfrm>
          <a:off x="0" y="0"/>
          <a:ext cx="0" cy="0"/>
          <a:chOff x="0" y="0"/>
          <a:chExt cx="0" cy="0"/>
        </a:xfrm>
      </p:grpSpPr>
      <p:sp>
        <p:nvSpPr>
          <p:cNvPr id="225" name="Google Shape;225;g3c97295d29f_0_348"/>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226" name="Google Shape;226;g3c97295d29f_0_348"/>
          <p:cNvSpPr txBox="1"/>
          <p:nvPr>
            <p:ph type="title"/>
          </p:nvPr>
        </p:nvSpPr>
        <p:spPr>
          <a:xfrm>
            <a:off x="557351" y="1291730"/>
            <a:ext cx="11120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swald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g3c97295d29f_0_348"/>
          <p:cNvSpPr txBox="1"/>
          <p:nvPr>
            <p:ph idx="1" type="body"/>
          </p:nvPr>
        </p:nvSpPr>
        <p:spPr>
          <a:xfrm>
            <a:off x="557351" y="4336918"/>
            <a:ext cx="11120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8" name="Google Shape;228;g3c97295d29f_0_348"/>
          <p:cNvSpPr/>
          <p:nvPr/>
        </p:nvSpPr>
        <p:spPr>
          <a:xfrm>
            <a:off x="557351" y="961863"/>
            <a:ext cx="2614500" cy="330000"/>
          </a:xfrm>
          <a:prstGeom prst="rect">
            <a:avLst/>
          </a:prstGeom>
          <a:gradFill>
            <a:gsLst>
              <a:gs pos="0">
                <a:schemeClr val="accent1"/>
              </a:gs>
              <a:gs pos="1000">
                <a:schemeClr val="accent1"/>
              </a:gs>
              <a:gs pos="100000">
                <a:srgbClr val="07BEFF">
                  <a:alpha val="92156"/>
                </a:srgbClr>
              </a:gs>
            </a:gsLst>
            <a:path path="circle">
              <a:fillToRect b="100%" l="100%" r="0%" t="0%"/>
            </a:path>
            <a:tileRect b="0%" l="0%"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9" name="Shape 229"/>
        <p:cNvGrpSpPr/>
        <p:nvPr/>
      </p:nvGrpSpPr>
      <p:grpSpPr>
        <a:xfrm>
          <a:off x="0" y="0"/>
          <a:ext cx="0" cy="0"/>
          <a:chOff x="0" y="0"/>
          <a:chExt cx="0" cy="0"/>
        </a:xfrm>
      </p:grpSpPr>
      <p:sp>
        <p:nvSpPr>
          <p:cNvPr id="230" name="Google Shape;230;g3c97295d29f_0_353"/>
          <p:cNvSpPr txBox="1"/>
          <p:nvPr>
            <p:ph type="title"/>
          </p:nvPr>
        </p:nvSpPr>
        <p:spPr>
          <a:xfrm>
            <a:off x="609600" y="274638"/>
            <a:ext cx="10972800" cy="1143000"/>
          </a:xfrm>
          <a:prstGeom prst="rect">
            <a:avLst/>
          </a:prstGeom>
          <a:noFill/>
          <a:ln>
            <a:noFill/>
          </a:ln>
        </p:spPr>
        <p:txBody>
          <a:bodyPr anchorCtr="0" anchor="ctr" bIns="32650" lIns="65300" spcFirstLastPara="1" rIns="65300" wrap="square" tIns="3265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g3c97295d29f_0_353"/>
          <p:cNvSpPr txBox="1"/>
          <p:nvPr>
            <p:ph idx="1" type="body"/>
          </p:nvPr>
        </p:nvSpPr>
        <p:spPr>
          <a:xfrm>
            <a:off x="609600" y="1600202"/>
            <a:ext cx="5384700" cy="4526100"/>
          </a:xfrm>
          <a:prstGeom prst="rect">
            <a:avLst/>
          </a:prstGeom>
          <a:noFill/>
          <a:ln>
            <a:noFill/>
          </a:ln>
        </p:spPr>
        <p:txBody>
          <a:bodyPr anchorCtr="0" anchor="t" bIns="32650" lIns="65300" spcFirstLastPara="1" rIns="65300" wrap="square" tIns="32650">
            <a:normAutofit/>
          </a:bodyPr>
          <a:lstStyle>
            <a:lvl1pPr indent="-406400" lvl="0" marL="457200" algn="l">
              <a:lnSpc>
                <a:spcPct val="90000"/>
              </a:lnSpc>
              <a:spcBef>
                <a:spcPts val="1000"/>
              </a:spcBef>
              <a:spcAft>
                <a:spcPts val="0"/>
              </a:spcAft>
              <a:buClr>
                <a:schemeClr val="dk1"/>
              </a:buClr>
              <a:buSzPts val="2800"/>
              <a:buChar char="•"/>
              <a:defRPr sz="2800"/>
            </a:lvl1pPr>
            <a:lvl2pPr indent="-381000" lvl="1" marL="914400" algn="l">
              <a:lnSpc>
                <a:spcPct val="90000"/>
              </a:lnSpc>
              <a:spcBef>
                <a:spcPts val="500"/>
              </a:spcBef>
              <a:spcAft>
                <a:spcPts val="0"/>
              </a:spcAft>
              <a:buClr>
                <a:schemeClr val="dk1"/>
              </a:buClr>
              <a:buSzPts val="2400"/>
              <a:buChar char="•"/>
              <a:defRPr sz="2400"/>
            </a:lvl2pPr>
            <a:lvl3pPr indent="-355600" lvl="2" marL="1371600" algn="l">
              <a:lnSpc>
                <a:spcPct val="90000"/>
              </a:lnSpc>
              <a:spcBef>
                <a:spcPts val="500"/>
              </a:spcBef>
              <a:spcAft>
                <a:spcPts val="0"/>
              </a:spcAft>
              <a:buClr>
                <a:schemeClr val="dk1"/>
              </a:buClr>
              <a:buSzPts val="2000"/>
              <a:buChar char="•"/>
              <a:defRPr sz="20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232" name="Google Shape;232;g3c97295d29f_0_353"/>
          <p:cNvSpPr txBox="1"/>
          <p:nvPr>
            <p:ph idx="2" type="body"/>
          </p:nvPr>
        </p:nvSpPr>
        <p:spPr>
          <a:xfrm>
            <a:off x="6197600" y="1600202"/>
            <a:ext cx="5384700" cy="4526100"/>
          </a:xfrm>
          <a:prstGeom prst="rect">
            <a:avLst/>
          </a:prstGeom>
          <a:noFill/>
          <a:ln>
            <a:noFill/>
          </a:ln>
        </p:spPr>
        <p:txBody>
          <a:bodyPr anchorCtr="0" anchor="t" bIns="32650" lIns="65300" spcFirstLastPara="1" rIns="65300" wrap="square" tIns="32650">
            <a:normAutofit/>
          </a:bodyPr>
          <a:lstStyle>
            <a:lvl1pPr indent="-406400" lvl="0" marL="457200" algn="l">
              <a:lnSpc>
                <a:spcPct val="90000"/>
              </a:lnSpc>
              <a:spcBef>
                <a:spcPts val="1000"/>
              </a:spcBef>
              <a:spcAft>
                <a:spcPts val="0"/>
              </a:spcAft>
              <a:buClr>
                <a:schemeClr val="dk1"/>
              </a:buClr>
              <a:buSzPts val="2800"/>
              <a:buChar char="•"/>
              <a:defRPr sz="2800"/>
            </a:lvl1pPr>
            <a:lvl2pPr indent="-381000" lvl="1" marL="914400" algn="l">
              <a:lnSpc>
                <a:spcPct val="90000"/>
              </a:lnSpc>
              <a:spcBef>
                <a:spcPts val="500"/>
              </a:spcBef>
              <a:spcAft>
                <a:spcPts val="0"/>
              </a:spcAft>
              <a:buClr>
                <a:schemeClr val="dk1"/>
              </a:buClr>
              <a:buSzPts val="2400"/>
              <a:buChar char="•"/>
              <a:defRPr sz="2400"/>
            </a:lvl2pPr>
            <a:lvl3pPr indent="-355600" lvl="2" marL="1371600" algn="l">
              <a:lnSpc>
                <a:spcPct val="90000"/>
              </a:lnSpc>
              <a:spcBef>
                <a:spcPts val="500"/>
              </a:spcBef>
              <a:spcAft>
                <a:spcPts val="0"/>
              </a:spcAft>
              <a:buClr>
                <a:schemeClr val="dk1"/>
              </a:buClr>
              <a:buSzPts val="2000"/>
              <a:buChar char="•"/>
              <a:defRPr sz="20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233" name="Google Shape;233;g3c97295d29f_0_353"/>
          <p:cNvSpPr txBox="1"/>
          <p:nvPr>
            <p:ph idx="10" type="dt"/>
          </p:nvPr>
        </p:nvSpPr>
        <p:spPr>
          <a:xfrm>
            <a:off x="609600" y="6356353"/>
            <a:ext cx="2844900" cy="365100"/>
          </a:xfrm>
          <a:prstGeom prst="rect">
            <a:avLst/>
          </a:prstGeom>
          <a:noFill/>
          <a:ln>
            <a:noFill/>
          </a:ln>
        </p:spPr>
        <p:txBody>
          <a:bodyPr anchorCtr="0" anchor="t" bIns="32650" lIns="65300" spcFirstLastPara="1" rIns="65300" wrap="square" tIns="32650">
            <a:noAutofit/>
          </a:bodyPr>
          <a:lstStyle>
            <a:lvl1pPr lvl="0" marR="0" algn="l">
              <a:spcBef>
                <a:spcPts val="0"/>
              </a:spcBef>
              <a:spcAft>
                <a:spcPts val="0"/>
              </a:spcAft>
              <a:buSzPts val="1400"/>
              <a:buNone/>
              <a:defRPr sz="1800">
                <a:solidFill>
                  <a:schemeClr val="dk1"/>
                </a:solidFill>
                <a:latin typeface="Open Sans"/>
                <a:ea typeface="Open Sans"/>
                <a:cs typeface="Open Sans"/>
                <a:sym typeface="Open Sans"/>
              </a:defRPr>
            </a:lvl1pPr>
            <a:lvl2pPr lvl="1"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34" name="Google Shape;234;g3c97295d29f_0_353"/>
          <p:cNvSpPr txBox="1"/>
          <p:nvPr>
            <p:ph idx="11" type="ftr"/>
          </p:nvPr>
        </p:nvSpPr>
        <p:spPr>
          <a:xfrm>
            <a:off x="4165600" y="6356353"/>
            <a:ext cx="3860700" cy="365100"/>
          </a:xfrm>
          <a:prstGeom prst="rect">
            <a:avLst/>
          </a:prstGeom>
          <a:noFill/>
          <a:ln>
            <a:noFill/>
          </a:ln>
        </p:spPr>
        <p:txBody>
          <a:bodyPr anchorCtr="0" anchor="t" bIns="32650" lIns="65300" spcFirstLastPara="1" rIns="65300" wrap="square" tIns="32650">
            <a:noAutofit/>
          </a:bodyPr>
          <a:lstStyle>
            <a:lvl1pPr lvl="0" marR="0" algn="l">
              <a:spcBef>
                <a:spcPts val="0"/>
              </a:spcBef>
              <a:spcAft>
                <a:spcPts val="0"/>
              </a:spcAft>
              <a:buSzPts val="1400"/>
              <a:buNone/>
              <a:defRPr sz="1800">
                <a:solidFill>
                  <a:schemeClr val="dk1"/>
                </a:solidFill>
                <a:latin typeface="Open Sans"/>
                <a:ea typeface="Open Sans"/>
                <a:cs typeface="Open Sans"/>
                <a:sym typeface="Open Sans"/>
              </a:defRPr>
            </a:lvl1pPr>
            <a:lvl2pPr lvl="1"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35" name="Google Shape;235;g3c97295d29f_0_353"/>
          <p:cNvSpPr txBox="1"/>
          <p:nvPr>
            <p:ph idx="12" type="sldNum"/>
          </p:nvPr>
        </p:nvSpPr>
        <p:spPr>
          <a:xfrm>
            <a:off x="8737600" y="6356353"/>
            <a:ext cx="2844900" cy="365100"/>
          </a:xfrm>
          <a:prstGeom prst="rect">
            <a:avLst/>
          </a:prstGeom>
          <a:noFill/>
          <a:ln>
            <a:noFill/>
          </a:ln>
        </p:spPr>
        <p:txBody>
          <a:bodyPr anchorCtr="0" anchor="t" bIns="32650" lIns="65300" spcFirstLastPara="1" rIns="65300" wrap="square" tIns="3265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36" name="Shape 236"/>
        <p:cNvGrpSpPr/>
        <p:nvPr/>
      </p:nvGrpSpPr>
      <p:grpSpPr>
        <a:xfrm>
          <a:off x="0" y="0"/>
          <a:ext cx="0" cy="0"/>
          <a:chOff x="0" y="0"/>
          <a:chExt cx="0" cy="0"/>
        </a:xfrm>
      </p:grpSpPr>
      <p:sp>
        <p:nvSpPr>
          <p:cNvPr id="237" name="Google Shape;237;g3c97295d29f_0_3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g3c97295d29f_0_360"/>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g3c97295d29f_0_360"/>
          <p:cNvSpPr txBox="1"/>
          <p:nvPr>
            <p:ph idx="10" type="dt"/>
          </p:nvPr>
        </p:nvSpPr>
        <p:spPr>
          <a:xfrm>
            <a:off x="609600" y="6356351"/>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Open Sans"/>
                <a:ea typeface="Open Sans"/>
                <a:cs typeface="Open Sans"/>
                <a:sym typeface="Open Sans"/>
              </a:defRPr>
            </a:lvl1pPr>
            <a:lvl2pPr lvl="1"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40" name="Google Shape;240;g3c97295d29f_0_360"/>
          <p:cNvSpPr txBox="1"/>
          <p:nvPr>
            <p:ph idx="11" type="ftr"/>
          </p:nvPr>
        </p:nvSpPr>
        <p:spPr>
          <a:xfrm>
            <a:off x="4165600" y="6356351"/>
            <a:ext cx="38607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Open Sans"/>
                <a:ea typeface="Open Sans"/>
                <a:cs typeface="Open Sans"/>
                <a:sym typeface="Open Sans"/>
              </a:defRPr>
            </a:lvl1pPr>
            <a:lvl2pPr lvl="1"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41" name="Google Shape;241;g3c97295d29f_0_360"/>
          <p:cNvSpPr txBox="1"/>
          <p:nvPr>
            <p:ph idx="12" type="sldNum"/>
          </p:nvPr>
        </p:nvSpPr>
        <p:spPr>
          <a:xfrm>
            <a:off x="8737600" y="6356351"/>
            <a:ext cx="28449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p:cSld name="Front cover">
    <p:spTree>
      <p:nvGrpSpPr>
        <p:cNvPr id="242" name="Shape 242"/>
        <p:cNvGrpSpPr/>
        <p:nvPr/>
      </p:nvGrpSpPr>
      <p:grpSpPr>
        <a:xfrm>
          <a:off x="0" y="0"/>
          <a:ext cx="0" cy="0"/>
          <a:chOff x="0" y="0"/>
          <a:chExt cx="0" cy="0"/>
        </a:xfrm>
      </p:grpSpPr>
      <p:sp>
        <p:nvSpPr>
          <p:cNvPr id="243" name="Google Shape;243;g3c97295d29f_0_366"/>
          <p:cNvSpPr/>
          <p:nvPr/>
        </p:nvSpPr>
        <p:spPr>
          <a:xfrm>
            <a:off x="505096" y="5373594"/>
            <a:ext cx="11164500" cy="8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244" name="Google Shape;244;g3c97295d29f_0_366"/>
          <p:cNvPicPr preferRelativeResize="0"/>
          <p:nvPr/>
        </p:nvPicPr>
        <p:blipFill rotWithShape="1">
          <a:blip r:embed="rId2">
            <a:alphaModFix/>
          </a:blip>
          <a:srcRect b="0" l="0" r="0" t="0"/>
          <a:stretch/>
        </p:blipFill>
        <p:spPr>
          <a:xfrm>
            <a:off x="7683583" y="6241950"/>
            <a:ext cx="407250" cy="407250"/>
          </a:xfrm>
          <a:prstGeom prst="rect">
            <a:avLst/>
          </a:prstGeom>
          <a:noFill/>
          <a:ln>
            <a:noFill/>
          </a:ln>
        </p:spPr>
      </p:pic>
      <p:sp>
        <p:nvSpPr>
          <p:cNvPr id="245" name="Google Shape;245;g3c97295d29f_0_366"/>
          <p:cNvSpPr txBox="1"/>
          <p:nvPr/>
        </p:nvSpPr>
        <p:spPr>
          <a:xfrm>
            <a:off x="8022056" y="6271957"/>
            <a:ext cx="1508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200">
                <a:solidFill>
                  <a:schemeClr val="lt1"/>
                </a:solidFill>
                <a:latin typeface="Open Sans"/>
                <a:ea typeface="Open Sans"/>
                <a:cs typeface="Open Sans"/>
                <a:sym typeface="Open Sans"/>
              </a:rPr>
              <a:t>transparency.org</a:t>
            </a:r>
            <a:endParaRPr/>
          </a:p>
        </p:txBody>
      </p:sp>
      <p:pic>
        <p:nvPicPr>
          <p:cNvPr id="246" name="Google Shape;246;g3c97295d29f_0_366"/>
          <p:cNvPicPr preferRelativeResize="0"/>
          <p:nvPr/>
        </p:nvPicPr>
        <p:blipFill rotWithShape="1">
          <a:blip r:embed="rId3">
            <a:alphaModFix/>
          </a:blip>
          <a:srcRect b="0" l="0" r="0" t="0"/>
          <a:stretch/>
        </p:blipFill>
        <p:spPr>
          <a:xfrm>
            <a:off x="9982200" y="6222259"/>
            <a:ext cx="438149" cy="438149"/>
          </a:xfrm>
          <a:prstGeom prst="rect">
            <a:avLst/>
          </a:prstGeom>
          <a:noFill/>
          <a:ln>
            <a:noFill/>
          </a:ln>
        </p:spPr>
      </p:pic>
      <p:sp>
        <p:nvSpPr>
          <p:cNvPr id="247" name="Google Shape;247;g3c97295d29f_0_366"/>
          <p:cNvSpPr txBox="1"/>
          <p:nvPr/>
        </p:nvSpPr>
        <p:spPr>
          <a:xfrm>
            <a:off x="10279470" y="6263013"/>
            <a:ext cx="1508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GB" sz="1200">
                <a:solidFill>
                  <a:schemeClr val="lt1"/>
                </a:solidFill>
                <a:latin typeface="Open Sans"/>
                <a:ea typeface="Open Sans"/>
                <a:cs typeface="Open Sans"/>
                <a:sym typeface="Open Sans"/>
              </a:rPr>
              <a:t>@anticorruption</a:t>
            </a:r>
            <a:endParaRPr/>
          </a:p>
        </p:txBody>
      </p:sp>
      <p:pic>
        <p:nvPicPr>
          <p:cNvPr id="248" name="Google Shape;248;g3c97295d29f_0_366"/>
          <p:cNvPicPr preferRelativeResize="0"/>
          <p:nvPr/>
        </p:nvPicPr>
        <p:blipFill rotWithShape="1">
          <a:blip r:embed="rId4">
            <a:alphaModFix/>
          </a:blip>
          <a:srcRect b="0" l="0" r="0" t="0"/>
          <a:stretch/>
        </p:blipFill>
        <p:spPr>
          <a:xfrm>
            <a:off x="505096" y="723256"/>
            <a:ext cx="2647407" cy="631406"/>
          </a:xfrm>
          <a:prstGeom prst="rect">
            <a:avLst/>
          </a:prstGeom>
          <a:noFill/>
          <a:ln>
            <a:noFill/>
          </a:ln>
        </p:spPr>
      </p:pic>
      <p:sp>
        <p:nvSpPr>
          <p:cNvPr id="249" name="Google Shape;249;g3c97295d29f_0_366"/>
          <p:cNvSpPr txBox="1"/>
          <p:nvPr>
            <p:ph type="title"/>
          </p:nvPr>
        </p:nvSpPr>
        <p:spPr>
          <a:xfrm>
            <a:off x="505097" y="1624613"/>
            <a:ext cx="11173200" cy="2132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Oswald Medium"/>
              <a:buNone/>
              <a:defRPr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g3c97295d29f_0_366"/>
          <p:cNvSpPr txBox="1"/>
          <p:nvPr>
            <p:ph idx="1" type="body"/>
          </p:nvPr>
        </p:nvSpPr>
        <p:spPr>
          <a:xfrm>
            <a:off x="548640" y="3932808"/>
            <a:ext cx="11120700" cy="1265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sz="32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1" name="Google Shape;251;g3c97295d29f_0_366"/>
          <p:cNvSpPr txBox="1"/>
          <p:nvPr>
            <p:ph idx="2" type="body"/>
          </p:nvPr>
        </p:nvSpPr>
        <p:spPr>
          <a:xfrm>
            <a:off x="406597" y="6246206"/>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1" sz="1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ide option ">
  <p:cSld name="Content with side option ">
    <p:spTree>
      <p:nvGrpSpPr>
        <p:cNvPr id="252" name="Shape 252"/>
        <p:cNvGrpSpPr/>
        <p:nvPr/>
      </p:nvGrpSpPr>
      <p:grpSpPr>
        <a:xfrm>
          <a:off x="0" y="0"/>
          <a:ext cx="0" cy="0"/>
          <a:chOff x="0" y="0"/>
          <a:chExt cx="0" cy="0"/>
        </a:xfrm>
      </p:grpSpPr>
      <p:sp>
        <p:nvSpPr>
          <p:cNvPr id="253" name="Google Shape;253;g3c97295d29f_0_376"/>
          <p:cNvSpPr txBox="1"/>
          <p:nvPr>
            <p:ph type="title"/>
          </p:nvPr>
        </p:nvSpPr>
        <p:spPr>
          <a:xfrm>
            <a:off x="504826" y="990600"/>
            <a:ext cx="4267200" cy="1066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swald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g3c97295d29f_0_376"/>
          <p:cNvSpPr txBox="1"/>
          <p:nvPr>
            <p:ph idx="1" type="body"/>
          </p:nvPr>
        </p:nvSpPr>
        <p:spPr>
          <a:xfrm>
            <a:off x="5183188" y="990600"/>
            <a:ext cx="6456300" cy="4870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5" name="Google Shape;255;g3c97295d29f_0_376"/>
          <p:cNvSpPr txBox="1"/>
          <p:nvPr>
            <p:ph idx="2" type="body"/>
          </p:nvPr>
        </p:nvSpPr>
        <p:spPr>
          <a:xfrm>
            <a:off x="504826" y="2390774"/>
            <a:ext cx="4267200" cy="3478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6" name="Google Shape;256;g3c97295d29f_0_376"/>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Open Sans"/>
                <a:ea typeface="Open Sans"/>
                <a:cs typeface="Open Sans"/>
                <a:sym typeface="Open Sans"/>
              </a:defRPr>
            </a:lvl1pPr>
            <a:lvl2pPr indent="0" lvl="1" marL="0" marR="0" algn="l">
              <a:spcBef>
                <a:spcPts val="0"/>
              </a:spcBef>
              <a:buNone/>
              <a:defRPr sz="1800">
                <a:solidFill>
                  <a:schemeClr val="dk1"/>
                </a:solidFill>
                <a:latin typeface="Open Sans"/>
                <a:ea typeface="Open Sans"/>
                <a:cs typeface="Open Sans"/>
                <a:sym typeface="Open Sans"/>
              </a:defRPr>
            </a:lvl2pPr>
            <a:lvl3pPr indent="0" lvl="2" marL="0" marR="0" algn="l">
              <a:spcBef>
                <a:spcPts val="0"/>
              </a:spcBef>
              <a:buNone/>
              <a:defRPr sz="1800">
                <a:solidFill>
                  <a:schemeClr val="dk1"/>
                </a:solidFill>
                <a:latin typeface="Open Sans"/>
                <a:ea typeface="Open Sans"/>
                <a:cs typeface="Open Sans"/>
                <a:sym typeface="Open Sans"/>
              </a:defRPr>
            </a:lvl3pPr>
            <a:lvl4pPr indent="0" lvl="3" marL="0" marR="0" algn="l">
              <a:spcBef>
                <a:spcPts val="0"/>
              </a:spcBef>
              <a:buNone/>
              <a:defRPr sz="1800">
                <a:solidFill>
                  <a:schemeClr val="dk1"/>
                </a:solidFill>
                <a:latin typeface="Open Sans"/>
                <a:ea typeface="Open Sans"/>
                <a:cs typeface="Open Sans"/>
                <a:sym typeface="Open Sans"/>
              </a:defRPr>
            </a:lvl4pPr>
            <a:lvl5pPr indent="0" lvl="4" marL="0" marR="0" algn="l">
              <a:spcBef>
                <a:spcPts val="0"/>
              </a:spcBef>
              <a:buNone/>
              <a:defRPr sz="1800">
                <a:solidFill>
                  <a:schemeClr val="dk1"/>
                </a:solidFill>
                <a:latin typeface="Open Sans"/>
                <a:ea typeface="Open Sans"/>
                <a:cs typeface="Open Sans"/>
                <a:sym typeface="Open Sans"/>
              </a:defRPr>
            </a:lvl5pPr>
            <a:lvl6pPr indent="0" lvl="5" marL="0" marR="0" algn="l">
              <a:spcBef>
                <a:spcPts val="0"/>
              </a:spcBef>
              <a:buNone/>
              <a:defRPr sz="1800">
                <a:solidFill>
                  <a:schemeClr val="dk1"/>
                </a:solidFill>
                <a:latin typeface="Open Sans"/>
                <a:ea typeface="Open Sans"/>
                <a:cs typeface="Open Sans"/>
                <a:sym typeface="Open Sans"/>
              </a:defRPr>
            </a:lvl6pPr>
            <a:lvl7pPr indent="0" lvl="6" marL="0" marR="0" algn="l">
              <a:spcBef>
                <a:spcPts val="0"/>
              </a:spcBef>
              <a:buNone/>
              <a:defRPr sz="1800">
                <a:solidFill>
                  <a:schemeClr val="dk1"/>
                </a:solidFill>
                <a:latin typeface="Open Sans"/>
                <a:ea typeface="Open Sans"/>
                <a:cs typeface="Open Sans"/>
                <a:sym typeface="Open Sans"/>
              </a:defRPr>
            </a:lvl7pPr>
            <a:lvl8pPr indent="0" lvl="7" marL="0" marR="0" algn="l">
              <a:spcBef>
                <a:spcPts val="0"/>
              </a:spcBef>
              <a:buNone/>
              <a:defRPr sz="1800">
                <a:solidFill>
                  <a:schemeClr val="dk1"/>
                </a:solidFill>
                <a:latin typeface="Open Sans"/>
                <a:ea typeface="Open Sans"/>
                <a:cs typeface="Open Sans"/>
                <a:sym typeface="Open Sans"/>
              </a:defRPr>
            </a:lvl8pPr>
            <a:lvl9pPr indent="0" lvl="8" marL="0" marR="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GB"/>
              <a:t>‹#›</a:t>
            </a:fld>
            <a:endParaRPr/>
          </a:p>
        </p:txBody>
      </p:sp>
      <p:sp>
        <p:nvSpPr>
          <p:cNvPr id="257" name="Google Shape;257;g3c97295d29f_0_376"/>
          <p:cNvSpPr txBox="1"/>
          <p:nvPr>
            <p:ph idx="3" type="body"/>
          </p:nvPr>
        </p:nvSpPr>
        <p:spPr>
          <a:xfrm>
            <a:off x="406597" y="6298457"/>
            <a:ext cx="3464100" cy="270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11" Type="http://schemas.openxmlformats.org/officeDocument/2006/relationships/slideLayout" Target="../slideLayouts/slideLayout20.xml"/><Relationship Id="rId22" Type="http://schemas.openxmlformats.org/officeDocument/2006/relationships/slideLayout" Target="../slideLayouts/slideLayout31.xml"/><Relationship Id="rId10" Type="http://schemas.openxmlformats.org/officeDocument/2006/relationships/slideLayout" Target="../slideLayouts/slideLayout19.xml"/><Relationship Id="rId21" Type="http://schemas.openxmlformats.org/officeDocument/2006/relationships/slideLayout" Target="../slideLayouts/slideLayout30.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23" Type="http://schemas.openxmlformats.org/officeDocument/2006/relationships/theme" Target="../theme/theme2.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3c97295d29f_0_208"/>
          <p:cNvSpPr txBox="1"/>
          <p:nvPr>
            <p:ph type="title"/>
          </p:nvPr>
        </p:nvSpPr>
        <p:spPr>
          <a:xfrm>
            <a:off x="505097" y="645148"/>
            <a:ext cx="111645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Oswald Medium"/>
              <a:buNone/>
              <a:defRPr b="0" i="0" sz="4400" u="none" cap="none" strike="noStrike">
                <a:solidFill>
                  <a:schemeClr val="dk1"/>
                </a:solidFill>
                <a:latin typeface="Oswald Medium"/>
                <a:ea typeface="Oswald Medium"/>
                <a:cs typeface="Oswald Medium"/>
                <a:sym typeface="Oswald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g3c97295d29f_0_208"/>
          <p:cNvSpPr txBox="1"/>
          <p:nvPr>
            <p:ph idx="1" type="body"/>
          </p:nvPr>
        </p:nvSpPr>
        <p:spPr>
          <a:xfrm>
            <a:off x="505097" y="2081349"/>
            <a:ext cx="11164500" cy="3916200"/>
          </a:xfrm>
          <a:prstGeom prst="rect">
            <a:avLst/>
          </a:prstGeom>
          <a:noFill/>
          <a:ln>
            <a:noFill/>
          </a:ln>
        </p:spPr>
        <p:txBody>
          <a:bodyPr anchorCtr="0" anchor="t" bIns="45700" lIns="91425" spcFirstLastPara="1" rIns="91425" wrap="square" tIns="45700">
            <a:normAutofit/>
          </a:bodyPr>
          <a:lstStyle>
            <a:lvl1pPr indent="-419100" lvl="0" marL="457200" marR="0" algn="l">
              <a:lnSpc>
                <a:spcPct val="90000"/>
              </a:lnSpc>
              <a:spcBef>
                <a:spcPts val="1000"/>
              </a:spcBef>
              <a:spcAft>
                <a:spcPts val="0"/>
              </a:spcAft>
              <a:buClr>
                <a:schemeClr val="dk1"/>
              </a:buClr>
              <a:buSzPts val="3000"/>
              <a:buFont typeface="Arial"/>
              <a:buChar char="•"/>
              <a:defRPr b="0" i="0" sz="3000" u="none" cap="none" strike="noStrike">
                <a:solidFill>
                  <a:schemeClr val="dk1"/>
                </a:solidFill>
                <a:latin typeface="Open Sans"/>
                <a:ea typeface="Open Sans"/>
                <a:cs typeface="Open Sans"/>
                <a:sym typeface="Open Sans"/>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87" name="Google Shape;87;g3c97295d29f_0_208"/>
          <p:cNvCxnSpPr/>
          <p:nvPr/>
        </p:nvCxnSpPr>
        <p:spPr>
          <a:xfrm>
            <a:off x="505097" y="6072460"/>
            <a:ext cx="11164500" cy="0"/>
          </a:xfrm>
          <a:prstGeom prst="straightConnector1">
            <a:avLst/>
          </a:prstGeom>
          <a:noFill/>
          <a:ln cap="flat" cmpd="sng" w="9525">
            <a:solidFill>
              <a:schemeClr val="dk1"/>
            </a:solidFill>
            <a:prstDash val="solid"/>
            <a:miter lim="800000"/>
            <a:headEnd len="sm" w="sm" type="none"/>
            <a:tailEnd len="sm" w="sm" type="none"/>
          </a:ln>
        </p:spPr>
      </p:cxnSp>
      <p:sp>
        <p:nvSpPr>
          <p:cNvPr id="88" name="Google Shape;88;g3c97295d29f_0_208"/>
          <p:cNvSpPr txBox="1"/>
          <p:nvPr/>
        </p:nvSpPr>
        <p:spPr>
          <a:xfrm>
            <a:off x="10279470" y="6263013"/>
            <a:ext cx="1508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GB" sz="1200" u="none" cap="none" strike="noStrike">
                <a:solidFill>
                  <a:schemeClr val="dk1"/>
                </a:solidFill>
                <a:latin typeface="Open Sans"/>
                <a:ea typeface="Open Sans"/>
                <a:cs typeface="Open Sans"/>
                <a:sym typeface="Open Sans"/>
              </a:rPr>
              <a:t>@anticorruption</a:t>
            </a:r>
            <a:endParaRPr/>
          </a:p>
        </p:txBody>
      </p:sp>
      <p:pic>
        <p:nvPicPr>
          <p:cNvPr id="89" name="Google Shape;89;g3c97295d29f_0_208"/>
          <p:cNvPicPr preferRelativeResize="0"/>
          <p:nvPr/>
        </p:nvPicPr>
        <p:blipFill rotWithShape="1">
          <a:blip r:embed="rId1">
            <a:alphaModFix/>
          </a:blip>
          <a:srcRect b="0" l="0" r="0" t="0"/>
          <a:stretch/>
        </p:blipFill>
        <p:spPr>
          <a:xfrm>
            <a:off x="9981951" y="6233179"/>
            <a:ext cx="424792" cy="424792"/>
          </a:xfrm>
          <a:prstGeom prst="rect">
            <a:avLst/>
          </a:prstGeom>
          <a:noFill/>
          <a:ln>
            <a:noFill/>
          </a:ln>
        </p:spPr>
      </p:pic>
      <p:pic>
        <p:nvPicPr>
          <p:cNvPr id="90" name="Google Shape;90;g3c97295d29f_0_208"/>
          <p:cNvPicPr preferRelativeResize="0"/>
          <p:nvPr/>
        </p:nvPicPr>
        <p:blipFill rotWithShape="1">
          <a:blip r:embed="rId2">
            <a:alphaModFix/>
          </a:blip>
          <a:srcRect b="0" l="0" r="0" t="0"/>
          <a:stretch/>
        </p:blipFill>
        <p:spPr>
          <a:xfrm>
            <a:off x="7669671" y="6241949"/>
            <a:ext cx="407251" cy="407251"/>
          </a:xfrm>
          <a:prstGeom prst="rect">
            <a:avLst/>
          </a:prstGeom>
          <a:noFill/>
          <a:ln>
            <a:noFill/>
          </a:ln>
        </p:spPr>
      </p:pic>
      <p:sp>
        <p:nvSpPr>
          <p:cNvPr id="91" name="Google Shape;91;g3c97295d29f_0_208"/>
          <p:cNvSpPr txBox="1"/>
          <p:nvPr/>
        </p:nvSpPr>
        <p:spPr>
          <a:xfrm>
            <a:off x="8022056" y="6271957"/>
            <a:ext cx="1508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GB" sz="1200" u="none" cap="none" strike="noStrike">
                <a:solidFill>
                  <a:schemeClr val="dk1"/>
                </a:solidFill>
                <a:latin typeface="Open Sans"/>
                <a:ea typeface="Open Sans"/>
                <a:cs typeface="Open Sans"/>
                <a:sym typeface="Open Sans"/>
              </a:rPr>
              <a:t>transparency.org</a:t>
            </a:r>
            <a:endParaRPr/>
          </a:p>
        </p:txBody>
      </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mailto:jvalladares@transparency.org" TargetMode="External"/><Relationship Id="rId4" Type="http://schemas.openxmlformats.org/officeDocument/2006/relationships/hyperlink" Target="mailto:jvrushi@transparency.org" TargetMode="External"/><Relationship Id="rId5"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unodc.org/corruption/en/cosp/conference/session8-resolutions.html#Res.8-12"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icj-cij.org/sites/default/files/case-related/187/187-20250723-adv-01-00-en.pdf" TargetMode="Externa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track.unodc.org/uploads/documents/cosp/workplan/UNCAC_COSP_subsidiary_bodies_workplan_2026-2027_for_circulation_revised_11Feb2026.pdf"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www.unodc.org/unodc/en/corruption/WG-Prevention/session14.html" TargetMode="Externa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www.unodc.org/documents/data-and-analysis/Corruption/Practical_Guide_for_consultation.pdf" TargetMode="External"/><Relationship Id="rId4" Type="http://schemas.openxmlformats.org/officeDocument/2006/relationships/hyperlink" Target="https://www.google.com/url?q=https://forms.cloud.microsoft/e/GhM9tR7VKr&amp;source=gmail-imap&amp;ust=1771585326000000&amp;usg=AOvVaw0TEcsLmNdu_7rtS0OAorsb" TargetMode="External"/><Relationship Id="rId5" Type="http://schemas.openxmlformats.org/officeDocument/2006/relationships/hyperlink" Target="https://uncaccoalition.org/cosp11/" TargetMode="External"/><Relationship Id="rId6"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track.unodc.org/track/uploads/res/track/resourcehub/2025/state_of_implementation_of_the_united_nations_convention_against_corruption_preventive_measures_and_asset_recovery_html/UNODC_2025_State_of_UNCAC_-_Preventive_measures_and_asset_recovery.pdf" TargetMode="Externa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mailto:yonatan.yakir@uncaccoalition.org"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rack.unodc.org/uploads/documents/UNCAC/COSP/session11/COSP11_resolutions_unedited.pdf"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uncaccoalition.org/analysis-of-cosp11-adopted-resolutions/" TargetMode="External"/><Relationship Id="rId4" Type="http://schemas.openxmlformats.org/officeDocument/2006/relationships/hyperlink" Target="https://uncaccoalition.org/analysis-of-cosp11-adopted-resolutions/" TargetMode="External"/><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be43c854c7_0_146"/>
          <p:cNvSpPr txBox="1"/>
          <p:nvPr>
            <p:ph type="ctrTitle"/>
          </p:nvPr>
        </p:nvSpPr>
        <p:spPr>
          <a:xfrm>
            <a:off x="1524000" y="1889851"/>
            <a:ext cx="9144000" cy="2026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9C0C30"/>
              </a:buClr>
              <a:buSzPct val="100000"/>
              <a:buFont typeface="Calibri"/>
              <a:buNone/>
            </a:pPr>
            <a:r>
              <a:t/>
            </a:r>
            <a:endParaRPr b="1">
              <a:solidFill>
                <a:srgbClr val="9C0C30"/>
              </a:solidFill>
            </a:endParaRPr>
          </a:p>
          <a:p>
            <a:pPr indent="0" lvl="0" marL="0" rtl="0" algn="ctr">
              <a:lnSpc>
                <a:spcPct val="90000"/>
              </a:lnSpc>
              <a:spcBef>
                <a:spcPts val="0"/>
              </a:spcBef>
              <a:spcAft>
                <a:spcPts val="0"/>
              </a:spcAft>
              <a:buClr>
                <a:srgbClr val="9C0C30"/>
              </a:buClr>
              <a:buSzPct val="100000"/>
              <a:buFont typeface="Calibri"/>
              <a:buNone/>
            </a:pPr>
            <a:r>
              <a:rPr b="1" lang="en-GB">
                <a:solidFill>
                  <a:srgbClr val="9C0C30"/>
                </a:solidFill>
              </a:rPr>
              <a:t>11th Session of the UNCAC CoSP</a:t>
            </a:r>
            <a:br>
              <a:rPr b="1" lang="en-GB">
                <a:solidFill>
                  <a:srgbClr val="9C0C30"/>
                </a:solidFill>
              </a:rPr>
            </a:br>
            <a:endParaRPr b="1">
              <a:solidFill>
                <a:srgbClr val="9C0C30"/>
              </a:solidFill>
            </a:endParaRPr>
          </a:p>
        </p:txBody>
      </p:sp>
      <p:sp>
        <p:nvSpPr>
          <p:cNvPr id="264" name="Google Shape;264;g3be43c854c7_0_146"/>
          <p:cNvSpPr txBox="1"/>
          <p:nvPr>
            <p:ph idx="1" type="subTitle"/>
          </p:nvPr>
        </p:nvSpPr>
        <p:spPr>
          <a:xfrm>
            <a:off x="575725" y="3487451"/>
            <a:ext cx="10905000" cy="2687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b="1" sz="4700"/>
          </a:p>
          <a:p>
            <a:pPr indent="0" lvl="0" marL="0" rtl="0" algn="ctr">
              <a:lnSpc>
                <a:spcPct val="90000"/>
              </a:lnSpc>
              <a:spcBef>
                <a:spcPts val="0"/>
              </a:spcBef>
              <a:spcAft>
                <a:spcPts val="0"/>
              </a:spcAft>
              <a:buClr>
                <a:schemeClr val="dk1"/>
              </a:buClr>
              <a:buSzPts val="2400"/>
              <a:buNone/>
            </a:pPr>
            <a:r>
              <a:rPr b="1" lang="en-GB" sz="4700"/>
              <a:t>Key Takeaways &amp; Follow-up </a:t>
            </a:r>
            <a:endParaRPr b="1" sz="4700"/>
          </a:p>
          <a:p>
            <a:pPr indent="0" lvl="0" marL="0" rtl="0" algn="ctr">
              <a:lnSpc>
                <a:spcPct val="90000"/>
              </a:lnSpc>
              <a:spcBef>
                <a:spcPts val="0"/>
              </a:spcBef>
              <a:spcAft>
                <a:spcPts val="0"/>
              </a:spcAft>
              <a:buClr>
                <a:schemeClr val="dk1"/>
              </a:buClr>
              <a:buSzPts val="2400"/>
              <a:buNone/>
            </a:pPr>
            <a:r>
              <a:t/>
            </a:r>
            <a:endParaRPr b="1"/>
          </a:p>
          <a:p>
            <a:pPr indent="0" lvl="0" marL="0" rtl="0" algn="ctr">
              <a:lnSpc>
                <a:spcPct val="90000"/>
              </a:lnSpc>
              <a:spcBef>
                <a:spcPts val="0"/>
              </a:spcBef>
              <a:spcAft>
                <a:spcPts val="0"/>
              </a:spcAft>
              <a:buClr>
                <a:schemeClr val="dk1"/>
              </a:buClr>
              <a:buSzPts val="2400"/>
              <a:buNone/>
            </a:pPr>
            <a:r>
              <a:rPr b="1" lang="en-GB"/>
              <a:t>18 February 2026</a:t>
            </a:r>
            <a:endParaRPr b="1"/>
          </a:p>
        </p:txBody>
      </p:sp>
      <p:sp>
        <p:nvSpPr>
          <p:cNvPr id="265" name="Google Shape;265;g3be43c854c7_0_146"/>
          <p:cNvSpPr txBox="1"/>
          <p:nvPr/>
        </p:nvSpPr>
        <p:spPr>
          <a:xfrm>
            <a:off x="3331575" y="6278650"/>
            <a:ext cx="596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9C0C30"/>
                </a:solidFill>
                <a:latin typeface="Calibri"/>
                <a:ea typeface="Calibri"/>
                <a:cs typeface="Calibri"/>
                <a:sym typeface="Calibri"/>
              </a:rPr>
              <a:t>info@uncaccoalition.org</a:t>
            </a:r>
            <a:endParaRPr b="0" i="0" sz="1400" u="none" cap="none" strike="noStrike">
              <a:solidFill>
                <a:srgbClr val="000000"/>
              </a:solidFill>
              <a:latin typeface="Arial"/>
              <a:ea typeface="Arial"/>
              <a:cs typeface="Arial"/>
              <a:sym typeface="Arial"/>
            </a:endParaRPr>
          </a:p>
        </p:txBody>
      </p:sp>
      <p:pic>
        <p:nvPicPr>
          <p:cNvPr id="266" name="Google Shape;266;g3be43c854c7_0_146"/>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be43c854c7_0_30"/>
          <p:cNvSpPr txBox="1"/>
          <p:nvPr>
            <p:ph type="title"/>
          </p:nvPr>
        </p:nvSpPr>
        <p:spPr>
          <a:xfrm>
            <a:off x="838200" y="1047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sz="3600">
                <a:solidFill>
                  <a:srgbClr val="9C0B31"/>
                </a:solidFill>
              </a:rPr>
              <a:t>Civic space, Article 13</a:t>
            </a:r>
            <a:endParaRPr b="1" sz="3600">
              <a:solidFill>
                <a:srgbClr val="9C0B31"/>
              </a:solidFill>
            </a:endParaRPr>
          </a:p>
        </p:txBody>
      </p:sp>
      <p:sp>
        <p:nvSpPr>
          <p:cNvPr id="328" name="Google Shape;328;g3be43c854c7_0_30"/>
          <p:cNvSpPr txBox="1"/>
          <p:nvPr>
            <p:ph idx="1" type="body"/>
          </p:nvPr>
        </p:nvSpPr>
        <p:spPr>
          <a:xfrm>
            <a:off x="368100" y="1334075"/>
            <a:ext cx="11455800" cy="47538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100"/>
              </a:spcBef>
              <a:spcAft>
                <a:spcPts val="0"/>
              </a:spcAft>
              <a:buSzPts val="1800"/>
              <a:buChar char="●"/>
            </a:pPr>
            <a:r>
              <a:rPr b="1" lang="en-GB" sz="2600">
                <a:solidFill>
                  <a:srgbClr val="6AA84F"/>
                </a:solidFill>
                <a:highlight>
                  <a:srgbClr val="FFFFFF"/>
                </a:highlight>
              </a:rPr>
              <a:t>More</a:t>
            </a:r>
            <a:r>
              <a:rPr b="1" lang="en-GB" sz="2600">
                <a:solidFill>
                  <a:srgbClr val="6AA84F"/>
                </a:solidFill>
                <a:highlight>
                  <a:srgbClr val="FFFFFF"/>
                </a:highlight>
              </a:rPr>
              <a:t> references </a:t>
            </a:r>
            <a:r>
              <a:rPr lang="en-GB" sz="2600">
                <a:highlight>
                  <a:srgbClr val="FFFFFF"/>
                </a:highlight>
              </a:rPr>
              <a:t>to “civil society” in CoSP11 resolutions than CoSP10 resolutions;</a:t>
            </a:r>
            <a:endParaRPr sz="2600">
              <a:highlight>
                <a:srgbClr val="FFFFFF"/>
              </a:highlight>
            </a:endParaRPr>
          </a:p>
          <a:p>
            <a:pPr indent="-342900" lvl="0" marL="457200" rtl="0" algn="l">
              <a:lnSpc>
                <a:spcPct val="115000"/>
              </a:lnSpc>
              <a:spcBef>
                <a:spcPts val="0"/>
              </a:spcBef>
              <a:spcAft>
                <a:spcPts val="0"/>
              </a:spcAft>
              <a:buSzPts val="1800"/>
              <a:buChar char="●"/>
            </a:pPr>
            <a:r>
              <a:rPr b="1" lang="en-GB" sz="2600">
                <a:solidFill>
                  <a:srgbClr val="6AA84F"/>
                </a:solidFill>
                <a:highlight>
                  <a:srgbClr val="FFFFFF"/>
                </a:highlight>
              </a:rPr>
              <a:t>First time that indigenous peoples and local communities</a:t>
            </a:r>
            <a:r>
              <a:rPr lang="en-GB" sz="2600">
                <a:highlight>
                  <a:srgbClr val="FFFFFF"/>
                </a:highlight>
              </a:rPr>
              <a:t> are included in CoSP resolutions (ECC and SIDS resolutions)</a:t>
            </a:r>
            <a:endParaRPr sz="2600">
              <a:highlight>
                <a:srgbClr val="FFFFFF"/>
              </a:highlight>
            </a:endParaRPr>
          </a:p>
          <a:p>
            <a:pPr indent="-342900" lvl="0" marL="457200" rtl="0" algn="l">
              <a:lnSpc>
                <a:spcPct val="100000"/>
              </a:lnSpc>
              <a:spcBef>
                <a:spcPts val="0"/>
              </a:spcBef>
              <a:spcAft>
                <a:spcPts val="0"/>
              </a:spcAft>
              <a:buSzPts val="1800"/>
              <a:buChar char="●"/>
            </a:pPr>
            <a:r>
              <a:rPr lang="en-GB" sz="2600">
                <a:highlight>
                  <a:schemeClr val="lt1"/>
                </a:highlight>
              </a:rPr>
              <a:t>Meaningful follow-up measures in Marrakech:</a:t>
            </a:r>
            <a:endParaRPr sz="2600">
              <a:highlight>
                <a:schemeClr val="lt1"/>
              </a:highlight>
            </a:endParaRPr>
          </a:p>
          <a:p>
            <a:pPr indent="-393700" lvl="0" marL="457200" rtl="0" algn="l">
              <a:lnSpc>
                <a:spcPct val="100000"/>
              </a:lnSpc>
              <a:spcBef>
                <a:spcPts val="0"/>
              </a:spcBef>
              <a:spcAft>
                <a:spcPts val="0"/>
              </a:spcAft>
              <a:buSzPts val="2600"/>
              <a:buChar char="-"/>
            </a:pPr>
            <a:r>
              <a:rPr b="1" lang="en-GB" sz="2600">
                <a:solidFill>
                  <a:srgbClr val="6AA84F"/>
                </a:solidFill>
                <a:highlight>
                  <a:schemeClr val="lt1"/>
                </a:highlight>
              </a:rPr>
              <a:t>Secretariat to identify practical recommendations to implement Article 13, </a:t>
            </a:r>
            <a:r>
              <a:rPr lang="en-GB" sz="2600">
                <a:highlight>
                  <a:schemeClr val="lt1"/>
                </a:highlight>
              </a:rPr>
              <a:t>publish reports on input received, Prevention WG  to discuss and consider (consulting civil society did not make it into the final resolution, no specific date on when WG on Prevention would discuss this)</a:t>
            </a:r>
            <a:endParaRPr sz="2600">
              <a:highlight>
                <a:schemeClr val="lt1"/>
              </a:highlight>
            </a:endParaRPr>
          </a:p>
          <a:p>
            <a:pPr indent="-393700" lvl="0" marL="457200" rtl="0" algn="l">
              <a:lnSpc>
                <a:spcPct val="100000"/>
              </a:lnSpc>
              <a:spcBef>
                <a:spcPts val="0"/>
              </a:spcBef>
              <a:spcAft>
                <a:spcPts val="0"/>
              </a:spcAft>
              <a:buSzPts val="2600"/>
              <a:buChar char="-"/>
            </a:pPr>
            <a:r>
              <a:rPr b="1" lang="en-GB" sz="2600">
                <a:solidFill>
                  <a:srgbClr val="6AA84F"/>
                </a:solidFill>
                <a:highlight>
                  <a:schemeClr val="lt1"/>
                </a:highlight>
              </a:rPr>
              <a:t>Prevention WG to discuss facilitating access to information</a:t>
            </a:r>
            <a:r>
              <a:rPr lang="en-GB" sz="2600">
                <a:highlight>
                  <a:schemeClr val="lt1"/>
                </a:highlight>
              </a:rPr>
              <a:t> at 17th Session (2026)</a:t>
            </a:r>
            <a:endParaRPr sz="2600">
              <a:highlight>
                <a:schemeClr val="lt1"/>
              </a:highlight>
            </a:endParaRPr>
          </a:p>
          <a:p>
            <a:pPr indent="0" lvl="0" marL="457200" rtl="0" algn="l">
              <a:lnSpc>
                <a:spcPct val="115000"/>
              </a:lnSpc>
              <a:spcBef>
                <a:spcPts val="1100"/>
              </a:spcBef>
              <a:spcAft>
                <a:spcPts val="0"/>
              </a:spcAft>
              <a:buNone/>
            </a:pPr>
            <a:r>
              <a:t/>
            </a:r>
            <a:endParaRPr sz="2600">
              <a:highlight>
                <a:srgbClr val="FFFFFF"/>
              </a:highlight>
            </a:endParaRPr>
          </a:p>
          <a:p>
            <a:pPr indent="0" lvl="0" marL="0" rtl="0" algn="l">
              <a:lnSpc>
                <a:spcPct val="115000"/>
              </a:lnSpc>
              <a:spcBef>
                <a:spcPts val="1100"/>
              </a:spcBef>
              <a:spcAft>
                <a:spcPts val="0"/>
              </a:spcAft>
              <a:buNone/>
            </a:pPr>
            <a:r>
              <a:t/>
            </a:r>
            <a:endParaRPr sz="2600">
              <a:highlight>
                <a:srgbClr val="FFFFFF"/>
              </a:highlight>
            </a:endParaRPr>
          </a:p>
          <a:p>
            <a:pPr indent="0" lvl="0" marL="0" marR="0" rtl="0" algn="l">
              <a:lnSpc>
                <a:spcPct val="150000"/>
              </a:lnSpc>
              <a:spcBef>
                <a:spcPts val="0"/>
              </a:spcBef>
              <a:spcAft>
                <a:spcPts val="0"/>
              </a:spcAft>
              <a:buSzPts val="1946"/>
              <a:buNone/>
            </a:pPr>
            <a:r>
              <a:t/>
            </a:r>
            <a:endParaRPr sz="2600"/>
          </a:p>
        </p:txBody>
      </p:sp>
      <p:pic>
        <p:nvPicPr>
          <p:cNvPr id="329" name="Google Shape;329;g3be43c854c7_0_30"/>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be43c854c7_0_36"/>
          <p:cNvSpPr txBox="1"/>
          <p:nvPr>
            <p:ph type="title"/>
          </p:nvPr>
        </p:nvSpPr>
        <p:spPr>
          <a:xfrm>
            <a:off x="838200" y="1047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Civic space, Article 13</a:t>
            </a:r>
            <a:endParaRPr b="1">
              <a:solidFill>
                <a:srgbClr val="9C0B31"/>
              </a:solidFill>
            </a:endParaRPr>
          </a:p>
        </p:txBody>
      </p:sp>
      <p:sp>
        <p:nvSpPr>
          <p:cNvPr id="335" name="Google Shape;335;g3be43c854c7_0_36"/>
          <p:cNvSpPr txBox="1"/>
          <p:nvPr>
            <p:ph idx="1" type="body"/>
          </p:nvPr>
        </p:nvSpPr>
        <p:spPr>
          <a:xfrm>
            <a:off x="368100" y="1607100"/>
            <a:ext cx="11455800" cy="47538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100"/>
              </a:spcBef>
              <a:spcAft>
                <a:spcPts val="0"/>
              </a:spcAft>
              <a:buClr>
                <a:srgbClr val="FF0000"/>
              </a:buClr>
              <a:buSzPts val="1800"/>
              <a:buChar char="●"/>
            </a:pPr>
            <a:r>
              <a:rPr b="1" lang="en-GB" sz="2600">
                <a:solidFill>
                  <a:srgbClr val="FF0000"/>
                </a:solidFill>
                <a:highlight>
                  <a:schemeClr val="lt1"/>
                </a:highlight>
              </a:rPr>
              <a:t>In</a:t>
            </a:r>
            <a:r>
              <a:rPr b="1" lang="en-GB" sz="2600">
                <a:solidFill>
                  <a:srgbClr val="FF0000"/>
                </a:solidFill>
                <a:highlight>
                  <a:schemeClr val="lt1"/>
                </a:highlight>
              </a:rPr>
              <a:t> other resolutions civil society participation language was watered down</a:t>
            </a:r>
            <a:endParaRPr b="1" sz="2600">
              <a:solidFill>
                <a:srgbClr val="FF0000"/>
              </a:solidFill>
              <a:highlight>
                <a:schemeClr val="lt1"/>
              </a:highlight>
            </a:endParaRPr>
          </a:p>
          <a:p>
            <a:pPr indent="0" lvl="0" marL="457200" rtl="0" algn="l">
              <a:lnSpc>
                <a:spcPct val="115000"/>
              </a:lnSpc>
              <a:spcBef>
                <a:spcPts val="1100"/>
              </a:spcBef>
              <a:spcAft>
                <a:spcPts val="0"/>
              </a:spcAft>
              <a:buNone/>
            </a:pPr>
            <a:r>
              <a:rPr lang="en-GB" sz="2600">
                <a:highlight>
                  <a:schemeClr val="lt1"/>
                </a:highlight>
              </a:rPr>
              <a:t>- environmental defenders did not make it in the ECC resolution; media, academia also taken out in other instances.</a:t>
            </a:r>
            <a:endParaRPr sz="2600">
              <a:highlight>
                <a:schemeClr val="lt1"/>
              </a:highlight>
            </a:endParaRPr>
          </a:p>
          <a:p>
            <a:pPr indent="-342900" lvl="0" marL="457200" rtl="0" algn="l">
              <a:lnSpc>
                <a:spcPct val="115000"/>
              </a:lnSpc>
              <a:spcBef>
                <a:spcPts val="1100"/>
              </a:spcBef>
              <a:spcAft>
                <a:spcPts val="0"/>
              </a:spcAft>
              <a:buSzPts val="1800"/>
              <a:buChar char="●"/>
            </a:pPr>
            <a:r>
              <a:rPr lang="en-GB" sz="2600">
                <a:highlight>
                  <a:schemeClr val="lt1"/>
                </a:highlight>
              </a:rPr>
              <a:t>Stronger language from UNGASS, Atlanta Declaration on civil society protection are in 3 resolutions; </a:t>
            </a:r>
            <a:r>
              <a:rPr lang="en-GB" sz="2600">
                <a:highlight>
                  <a:schemeClr val="lt1"/>
                </a:highlight>
                <a:extLst>
                  <a:ext uri="http://customooxmlschemas.google.com/">
                    <go:slidesCustomData xmlns:go="http://customooxmlschemas.google.com/" textRoundtripDataId="0"/>
                  </a:ext>
                </a:extLst>
              </a:rPr>
              <a:t>SIDS</a:t>
            </a:r>
            <a:r>
              <a:rPr lang="en-GB" sz="2600">
                <a:highlight>
                  <a:schemeClr val="lt1"/>
                </a:highlight>
              </a:rPr>
              <a:t> resolution has language on creating enabling environments for civil society, academia and the media</a:t>
            </a:r>
            <a:endParaRPr sz="2600">
              <a:highlight>
                <a:schemeClr val="lt1"/>
              </a:highlight>
            </a:endParaRPr>
          </a:p>
          <a:p>
            <a:pPr indent="-342900" lvl="0" marL="457200" rtl="0" algn="l">
              <a:lnSpc>
                <a:spcPct val="115000"/>
              </a:lnSpc>
              <a:spcBef>
                <a:spcPts val="0"/>
              </a:spcBef>
              <a:spcAft>
                <a:spcPts val="0"/>
              </a:spcAft>
              <a:buSzPts val="1800"/>
              <a:buChar char="●"/>
            </a:pPr>
            <a:r>
              <a:rPr lang="en-GB" sz="2600">
                <a:highlight>
                  <a:schemeClr val="lt1"/>
                </a:highlight>
              </a:rPr>
              <a:t>Language proposals on </a:t>
            </a:r>
            <a:r>
              <a:rPr b="1" lang="en-GB" sz="2600">
                <a:solidFill>
                  <a:srgbClr val="FF0000"/>
                </a:solidFill>
                <a:highlight>
                  <a:schemeClr val="lt1"/>
                </a:highlight>
              </a:rPr>
              <a:t>risks to civil society and developing early warning and protection mechanisms for civil society</a:t>
            </a:r>
            <a:r>
              <a:rPr lang="en-GB" sz="2600">
                <a:highlight>
                  <a:schemeClr val="lt1"/>
                </a:highlight>
              </a:rPr>
              <a:t> did not make it into the resolutions.</a:t>
            </a:r>
            <a:endParaRPr sz="2600">
              <a:highlight>
                <a:schemeClr val="lt1"/>
              </a:highlight>
            </a:endParaRPr>
          </a:p>
          <a:p>
            <a:pPr indent="0" lvl="0" marL="0" marR="0" rtl="0" algn="l">
              <a:lnSpc>
                <a:spcPct val="150000"/>
              </a:lnSpc>
              <a:spcBef>
                <a:spcPts val="0"/>
              </a:spcBef>
              <a:spcAft>
                <a:spcPts val="0"/>
              </a:spcAft>
              <a:buSzPts val="1946"/>
              <a:buNone/>
            </a:pPr>
            <a:r>
              <a:t/>
            </a:r>
            <a:endParaRPr sz="3000"/>
          </a:p>
        </p:txBody>
      </p:sp>
      <p:pic>
        <p:nvPicPr>
          <p:cNvPr id="336" name="Google Shape;336;g3be43c854c7_0_36"/>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be43c854c7_0_18"/>
          <p:cNvSpPr txBox="1"/>
          <p:nvPr>
            <p:ph type="title"/>
          </p:nvPr>
        </p:nvSpPr>
        <p:spPr>
          <a:xfrm>
            <a:off x="838200" y="183100"/>
            <a:ext cx="10515600" cy="1166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0B31"/>
              </a:buClr>
              <a:buSzPct val="1000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ct val="110000"/>
              <a:buFont typeface="Calibri"/>
              <a:buNone/>
            </a:pPr>
            <a:r>
              <a:rPr b="1" lang="en-GB" sz="4000">
                <a:solidFill>
                  <a:srgbClr val="9C0B31"/>
                </a:solidFill>
              </a:rPr>
              <a:t>Outcomes on other priority topics</a:t>
            </a:r>
            <a:endParaRPr b="1" sz="4000">
              <a:solidFill>
                <a:srgbClr val="9C0B31"/>
              </a:solidFill>
            </a:endParaRPr>
          </a:p>
        </p:txBody>
      </p:sp>
      <p:sp>
        <p:nvSpPr>
          <p:cNvPr id="342" name="Google Shape;342;g3be43c854c7_0_18"/>
          <p:cNvSpPr txBox="1"/>
          <p:nvPr>
            <p:ph idx="1" type="body"/>
          </p:nvPr>
        </p:nvSpPr>
        <p:spPr>
          <a:xfrm>
            <a:off x="322200" y="913575"/>
            <a:ext cx="11547600" cy="5359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100"/>
              </a:spcBef>
              <a:spcAft>
                <a:spcPts val="0"/>
              </a:spcAft>
              <a:buNone/>
            </a:pPr>
            <a:r>
              <a:t/>
            </a:r>
            <a:endParaRPr b="1" sz="2400">
              <a:highlight>
                <a:srgbClr val="FFFFFF"/>
              </a:highlight>
            </a:endParaRPr>
          </a:p>
          <a:p>
            <a:pPr indent="-342900" lvl="0" marL="457200" rtl="0" algn="l">
              <a:lnSpc>
                <a:spcPct val="150000"/>
              </a:lnSpc>
              <a:spcBef>
                <a:spcPts val="0"/>
              </a:spcBef>
              <a:spcAft>
                <a:spcPts val="0"/>
              </a:spcAft>
              <a:buSzPts val="1800"/>
              <a:buFont typeface="Arial"/>
              <a:buChar char="●"/>
            </a:pPr>
            <a:r>
              <a:rPr b="1" lang="en-GB" sz="2000">
                <a:highlight>
                  <a:schemeClr val="lt1"/>
                </a:highlight>
                <a:latin typeface="Arial"/>
                <a:ea typeface="Arial"/>
                <a:cs typeface="Arial"/>
                <a:sym typeface="Arial"/>
              </a:rPr>
              <a:t>P</a:t>
            </a:r>
            <a:r>
              <a:rPr b="1" lang="en-GB" sz="2000">
                <a:highlight>
                  <a:schemeClr val="lt1"/>
                </a:highlight>
              </a:rPr>
              <a:t>olitical finance transparency: </a:t>
            </a:r>
            <a:r>
              <a:rPr lang="en-GB" sz="2000"/>
              <a:t>first ever dedicated resolution with the most detailed recommendations on political finance transparency and integrity that exist globally, record number of co-sponsors (59)!</a:t>
            </a:r>
            <a:endParaRPr sz="2000">
              <a:highlight>
                <a:schemeClr val="lt1"/>
              </a:highlight>
            </a:endParaRPr>
          </a:p>
          <a:p>
            <a:pPr indent="-342900" lvl="0" marL="457200" rtl="0" algn="l">
              <a:lnSpc>
                <a:spcPct val="150000"/>
              </a:lnSpc>
              <a:spcBef>
                <a:spcPts val="0"/>
              </a:spcBef>
              <a:spcAft>
                <a:spcPts val="0"/>
              </a:spcAft>
              <a:buSzPts val="1800"/>
              <a:buFont typeface="Calibri"/>
              <a:buChar char="●"/>
            </a:pPr>
            <a:r>
              <a:rPr b="1" lang="en-GB" sz="2000">
                <a:highlight>
                  <a:schemeClr val="lt1"/>
                </a:highlight>
              </a:rPr>
              <a:t>Environmental crime and corruption/climate: </a:t>
            </a:r>
            <a:endParaRPr b="1" sz="2000">
              <a:highlight>
                <a:schemeClr val="lt1"/>
              </a:highlight>
            </a:endParaRPr>
          </a:p>
          <a:p>
            <a:pPr indent="-355600" lvl="0" marL="457200" rtl="0" algn="l">
              <a:lnSpc>
                <a:spcPct val="150000"/>
              </a:lnSpc>
              <a:spcBef>
                <a:spcPts val="0"/>
              </a:spcBef>
              <a:spcAft>
                <a:spcPts val="0"/>
              </a:spcAft>
              <a:buClr>
                <a:srgbClr val="222222"/>
              </a:buClr>
              <a:buSzPts val="2000"/>
              <a:buFont typeface="Calibri"/>
              <a:buChar char="-"/>
            </a:pPr>
            <a:r>
              <a:rPr lang="en-GB" sz="2000">
                <a:solidFill>
                  <a:srgbClr val="222222"/>
                </a:solidFill>
              </a:rPr>
              <a:t>Resolution</a:t>
            </a:r>
            <a:r>
              <a:rPr lang="en-GB" sz="2000">
                <a:solidFill>
                  <a:srgbClr val="222222"/>
                </a:solidFill>
              </a:rPr>
              <a:t> on Corruption relating to crimes that affect the environment: commitments on enforcement and international cooperation, disclosure and use of beneficial ownership, effective access to public information to help enhance public oversight, and tackling the role of enablers (new language).</a:t>
            </a:r>
            <a:endParaRPr sz="2000">
              <a:solidFill>
                <a:srgbClr val="222222"/>
              </a:solidFill>
            </a:endParaRPr>
          </a:p>
          <a:p>
            <a:pPr indent="-355600" lvl="0" marL="457200" rtl="0" algn="l">
              <a:lnSpc>
                <a:spcPct val="150000"/>
              </a:lnSpc>
              <a:spcBef>
                <a:spcPts val="0"/>
              </a:spcBef>
              <a:spcAft>
                <a:spcPts val="0"/>
              </a:spcAft>
              <a:buClr>
                <a:srgbClr val="222222"/>
              </a:buClr>
              <a:buSzPts val="2000"/>
              <a:buFont typeface="Calibri"/>
              <a:buChar char="-"/>
            </a:pPr>
            <a:r>
              <a:rPr lang="en-GB" sz="2000">
                <a:solidFill>
                  <a:srgbClr val="222222"/>
                </a:solidFill>
              </a:rPr>
              <a:t>SIDS resolution: new commitments on climate finance </a:t>
            </a:r>
            <a:r>
              <a:rPr lang="en-GB" sz="2000">
                <a:solidFill>
                  <a:srgbClr val="222222"/>
                </a:solidFill>
              </a:rPr>
              <a:t>governance</a:t>
            </a:r>
            <a:r>
              <a:rPr lang="en-GB" sz="2000">
                <a:solidFill>
                  <a:srgbClr val="222222"/>
                </a:solidFill>
              </a:rPr>
              <a:t> (but only applies to SIDS States Parties)</a:t>
            </a:r>
            <a:endParaRPr sz="2000">
              <a:highlight>
                <a:schemeClr val="lt1"/>
              </a:highlight>
            </a:endParaRPr>
          </a:p>
          <a:p>
            <a:pPr indent="-355600" lvl="0" marL="457200" rtl="0" algn="l">
              <a:lnSpc>
                <a:spcPct val="150000"/>
              </a:lnSpc>
              <a:spcBef>
                <a:spcPts val="0"/>
              </a:spcBef>
              <a:spcAft>
                <a:spcPts val="0"/>
              </a:spcAft>
              <a:buSzPts val="2000"/>
              <a:buFont typeface="Arial"/>
              <a:buChar char="●"/>
            </a:pPr>
            <a:r>
              <a:rPr b="1" lang="en-GB" sz="2000">
                <a:highlight>
                  <a:schemeClr val="lt1"/>
                </a:highlight>
              </a:rPr>
              <a:t>Human rights: </a:t>
            </a:r>
            <a:r>
              <a:rPr lang="en-GB" sz="2000">
                <a:highlight>
                  <a:schemeClr val="lt1"/>
                </a:highlight>
              </a:rPr>
              <a:t>Commitments on the interlinkages between human rights and corruption made it into the </a:t>
            </a:r>
            <a:r>
              <a:rPr lang="en-GB" sz="2000">
                <a:highlight>
                  <a:schemeClr val="lt1"/>
                </a:highlight>
              </a:rPr>
              <a:t>Marrakech follow-up resolution; also human rights references in the Doha Declaration</a:t>
            </a:r>
            <a:endParaRPr b="1" sz="2000">
              <a:highlight>
                <a:schemeClr val="lt1"/>
              </a:highlight>
            </a:endParaRPr>
          </a:p>
          <a:p>
            <a:pPr indent="0" lvl="0" marL="1371600" rtl="0" algn="l">
              <a:lnSpc>
                <a:spcPct val="115000"/>
              </a:lnSpc>
              <a:spcBef>
                <a:spcPts val="0"/>
              </a:spcBef>
              <a:spcAft>
                <a:spcPts val="0"/>
              </a:spcAft>
              <a:buNone/>
            </a:pPr>
            <a:r>
              <a:t/>
            </a:r>
            <a:endParaRPr sz="2000">
              <a:highlight>
                <a:schemeClr val="lt1"/>
              </a:highlight>
              <a:latin typeface="Arial"/>
              <a:ea typeface="Arial"/>
              <a:cs typeface="Arial"/>
              <a:sym typeface="Arial"/>
            </a:endParaRPr>
          </a:p>
          <a:p>
            <a:pPr indent="0" lvl="0" marL="0" marR="0" rtl="0" algn="l">
              <a:lnSpc>
                <a:spcPct val="150000"/>
              </a:lnSpc>
              <a:spcBef>
                <a:spcPts val="1100"/>
              </a:spcBef>
              <a:spcAft>
                <a:spcPts val="0"/>
              </a:spcAft>
              <a:buSzPts val="1946"/>
              <a:buNone/>
            </a:pPr>
            <a:r>
              <a:t/>
            </a:r>
            <a:endParaRPr sz="2000">
              <a:latin typeface="Arial"/>
              <a:ea typeface="Arial"/>
              <a:cs typeface="Arial"/>
              <a:sym typeface="Arial"/>
            </a:endParaRPr>
          </a:p>
          <a:p>
            <a:pPr indent="0" lvl="0" marL="0" marR="0" rtl="0" algn="l">
              <a:lnSpc>
                <a:spcPct val="150000"/>
              </a:lnSpc>
              <a:spcBef>
                <a:spcPts val="0"/>
              </a:spcBef>
              <a:spcAft>
                <a:spcPts val="0"/>
              </a:spcAft>
              <a:buSzPts val="1946"/>
              <a:buNone/>
            </a:pPr>
            <a:r>
              <a:t/>
            </a:r>
            <a:endParaRPr sz="2000">
              <a:latin typeface="Arial"/>
              <a:ea typeface="Arial"/>
              <a:cs typeface="Arial"/>
              <a:sym typeface="Arial"/>
            </a:endParaRPr>
          </a:p>
        </p:txBody>
      </p:sp>
      <p:pic>
        <p:nvPicPr>
          <p:cNvPr id="343" name="Google Shape;343;g3be43c854c7_0_18"/>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be43c854c7_0_42"/>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sz="4000">
                <a:solidFill>
                  <a:srgbClr val="9C0B31"/>
                </a:solidFill>
              </a:rPr>
              <a:t>What is missing</a:t>
            </a:r>
            <a:endParaRPr b="1" sz="4000">
              <a:solidFill>
                <a:srgbClr val="9C0B31"/>
              </a:solidFill>
            </a:endParaRPr>
          </a:p>
        </p:txBody>
      </p:sp>
      <p:sp>
        <p:nvSpPr>
          <p:cNvPr id="349" name="Google Shape;349;g3be43c854c7_0_42"/>
          <p:cNvSpPr txBox="1"/>
          <p:nvPr>
            <p:ph idx="1" type="body"/>
          </p:nvPr>
        </p:nvSpPr>
        <p:spPr>
          <a:xfrm>
            <a:off x="287800" y="1800325"/>
            <a:ext cx="11455800" cy="47538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100"/>
              </a:spcBef>
              <a:spcAft>
                <a:spcPts val="0"/>
              </a:spcAft>
              <a:buNone/>
            </a:pPr>
            <a:r>
              <a:t/>
            </a:r>
            <a:endParaRPr b="1" sz="2200">
              <a:highlight>
                <a:srgbClr val="FFFFFF"/>
              </a:highlight>
            </a:endParaRPr>
          </a:p>
          <a:p>
            <a:pPr indent="-342900" lvl="0" marL="457200" marR="0" rtl="0" algn="l">
              <a:lnSpc>
                <a:spcPct val="150000"/>
              </a:lnSpc>
              <a:spcBef>
                <a:spcPts val="0"/>
              </a:spcBef>
              <a:spcAft>
                <a:spcPts val="0"/>
              </a:spcAft>
              <a:buSzPts val="1800"/>
              <a:buFont typeface="Arial"/>
              <a:buChar char="●"/>
            </a:pPr>
            <a:r>
              <a:rPr b="1" lang="en-GB" sz="2200">
                <a:highlight>
                  <a:schemeClr val="lt1"/>
                </a:highlight>
              </a:rPr>
              <a:t>Victims of corruption - </a:t>
            </a:r>
            <a:r>
              <a:rPr lang="en-GB" sz="2200">
                <a:highlight>
                  <a:schemeClr val="lt1"/>
                </a:highlight>
              </a:rPr>
              <a:t>no language in any of the resolutions addressing the victims of corruption</a:t>
            </a:r>
            <a:endParaRPr sz="2200">
              <a:highlight>
                <a:schemeClr val="lt1"/>
              </a:highlight>
            </a:endParaRPr>
          </a:p>
          <a:p>
            <a:pPr indent="-342900" lvl="0" marL="457200" marR="0" rtl="0" algn="l">
              <a:lnSpc>
                <a:spcPct val="150000"/>
              </a:lnSpc>
              <a:spcBef>
                <a:spcPts val="0"/>
              </a:spcBef>
              <a:spcAft>
                <a:spcPts val="0"/>
              </a:spcAft>
              <a:buSzPts val="1800"/>
              <a:buFont typeface="Arial"/>
              <a:buChar char="●"/>
            </a:pPr>
            <a:r>
              <a:rPr b="1" lang="en-GB" sz="2200">
                <a:highlight>
                  <a:schemeClr val="lt1"/>
                </a:highlight>
              </a:rPr>
              <a:t>Gender and corruption</a:t>
            </a:r>
            <a:r>
              <a:rPr lang="en-GB" sz="2200">
                <a:highlight>
                  <a:schemeClr val="lt1"/>
                </a:highlight>
              </a:rPr>
              <a:t> - Only one mention of gender across resolutions (gender-disaggregated data in SIDS resolution, women and girls were mentioned in some other resolutions</a:t>
            </a:r>
            <a:endParaRPr sz="2200">
              <a:highlight>
                <a:schemeClr val="lt1"/>
              </a:highlight>
            </a:endParaRPr>
          </a:p>
          <a:p>
            <a:pPr indent="-342900" lvl="0" marL="457200" marR="0" rtl="0" algn="l">
              <a:lnSpc>
                <a:spcPct val="150000"/>
              </a:lnSpc>
              <a:spcBef>
                <a:spcPts val="0"/>
              </a:spcBef>
              <a:spcAft>
                <a:spcPts val="0"/>
              </a:spcAft>
              <a:buSzPts val="1800"/>
              <a:buFont typeface="Arial"/>
              <a:buChar char="●"/>
            </a:pPr>
            <a:r>
              <a:rPr b="1" lang="en-GB" sz="2200">
                <a:highlight>
                  <a:schemeClr val="lt1"/>
                </a:highlight>
              </a:rPr>
              <a:t>Linkages with other fora</a:t>
            </a:r>
            <a:r>
              <a:rPr lang="en-GB" sz="2200">
                <a:highlight>
                  <a:schemeClr val="lt1"/>
                </a:highlight>
              </a:rPr>
              <a:t> - far fewer references to the SDG Agenda in resolutions; </a:t>
            </a:r>
            <a:r>
              <a:rPr lang="en-GB" sz="2200"/>
              <a:t>recalling, reaffirming or promoting linkages with other specific UN fora  or other mechanisms didn’t make into the final resolutions.</a:t>
            </a:r>
            <a:endParaRPr sz="2200">
              <a:highlight>
                <a:schemeClr val="lt1"/>
              </a:highlight>
            </a:endParaRPr>
          </a:p>
        </p:txBody>
      </p:sp>
      <p:pic>
        <p:nvPicPr>
          <p:cNvPr id="350" name="Google Shape;350;g3be43c854c7_0_42"/>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b8a52889ac_0_43"/>
          <p:cNvSpPr txBox="1"/>
          <p:nvPr>
            <p:ph type="title"/>
          </p:nvPr>
        </p:nvSpPr>
        <p:spPr>
          <a:xfrm>
            <a:off x="838200" y="167025"/>
            <a:ext cx="10515600" cy="1268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0B31"/>
              </a:buClr>
              <a:buSzPct val="100000"/>
              <a:buFont typeface="Calibri"/>
              <a:buNone/>
            </a:pPr>
            <a:r>
              <a:t/>
            </a:r>
            <a:endParaRPr b="1">
              <a:solidFill>
                <a:srgbClr val="9C0B31"/>
              </a:solidFill>
            </a:endParaRPr>
          </a:p>
          <a:p>
            <a:pPr indent="0" lvl="0" marL="0" rtl="0" algn="ctr">
              <a:lnSpc>
                <a:spcPct val="150000"/>
              </a:lnSpc>
              <a:spcBef>
                <a:spcPts val="0"/>
              </a:spcBef>
              <a:spcAft>
                <a:spcPts val="0"/>
              </a:spcAft>
              <a:buClr>
                <a:schemeClr val="dk1"/>
              </a:buClr>
              <a:buSzPts val="990"/>
              <a:buFont typeface="Arial"/>
              <a:buNone/>
            </a:pPr>
            <a:r>
              <a:rPr b="1" lang="en-GB">
                <a:solidFill>
                  <a:srgbClr val="9C0C30"/>
                </a:solidFill>
                <a:highlight>
                  <a:schemeClr val="lt1"/>
                </a:highlight>
              </a:rPr>
              <a:t>2nd phase of IRM - Highlights</a:t>
            </a:r>
            <a:r>
              <a:rPr b="1" lang="en-GB">
                <a:solidFill>
                  <a:srgbClr val="9C0C30"/>
                </a:solidFill>
                <a:highlight>
                  <a:schemeClr val="lt1"/>
                </a:highlight>
              </a:rPr>
              <a:t>   </a:t>
            </a:r>
            <a:endParaRPr b="1">
              <a:solidFill>
                <a:srgbClr val="9C0C30"/>
              </a:solidFill>
              <a:highlight>
                <a:schemeClr val="lt1"/>
              </a:highlight>
            </a:endParaRPr>
          </a:p>
        </p:txBody>
      </p:sp>
      <p:sp>
        <p:nvSpPr>
          <p:cNvPr id="356" name="Google Shape;356;g2b8a52889ac_0_43"/>
          <p:cNvSpPr txBox="1"/>
          <p:nvPr>
            <p:ph idx="1" type="body"/>
          </p:nvPr>
        </p:nvSpPr>
        <p:spPr>
          <a:xfrm>
            <a:off x="368100" y="1043250"/>
            <a:ext cx="11455800" cy="5814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800"/>
              <a:buNone/>
            </a:pPr>
            <a:r>
              <a:t/>
            </a:r>
            <a:endParaRPr sz="2600">
              <a:solidFill>
                <a:srgbClr val="333333"/>
              </a:solidFill>
              <a:highlight>
                <a:srgbClr val="FFFFFF"/>
              </a:highlight>
            </a:endParaRPr>
          </a:p>
          <a:p>
            <a:pPr indent="-368300" lvl="0" marL="457200" rtl="0" algn="l">
              <a:lnSpc>
                <a:spcPct val="150000"/>
              </a:lnSpc>
              <a:spcBef>
                <a:spcPts val="0"/>
              </a:spcBef>
              <a:spcAft>
                <a:spcPts val="0"/>
              </a:spcAft>
              <a:buClr>
                <a:srgbClr val="333333"/>
              </a:buClr>
              <a:buSzPts val="2200"/>
              <a:buFont typeface="Arial"/>
              <a:buChar char="•"/>
            </a:pPr>
            <a:r>
              <a:rPr b="1" lang="en-GB" sz="2200">
                <a:solidFill>
                  <a:srgbClr val="333333"/>
                </a:solidFill>
                <a:highlight>
                  <a:srgbClr val="FFFFFF"/>
                </a:highlight>
              </a:rPr>
              <a:t>Improvements for civil society participation in reviews:</a:t>
            </a:r>
            <a:r>
              <a:rPr lang="en-GB" sz="2200">
                <a:solidFill>
                  <a:srgbClr val="333333"/>
                </a:solidFill>
                <a:highlight>
                  <a:srgbClr val="FFFFFF"/>
                </a:highlight>
              </a:rPr>
              <a:t> encourages considering information from civil society stakeholders in preparing review reports, reflecting civil society engagement and views in </a:t>
            </a:r>
            <a:r>
              <a:rPr lang="en-GB" sz="2200">
                <a:solidFill>
                  <a:srgbClr val="333333"/>
                </a:solidFill>
                <a:highlight>
                  <a:srgbClr val="FFFFFF"/>
                </a:highlight>
              </a:rPr>
              <a:t>the</a:t>
            </a:r>
            <a:r>
              <a:rPr lang="en-GB" sz="2200">
                <a:solidFill>
                  <a:srgbClr val="333333"/>
                </a:solidFill>
                <a:highlight>
                  <a:srgbClr val="FFFFFF"/>
                </a:highlight>
              </a:rPr>
              <a:t> full country report &amp; annex </a:t>
            </a:r>
            <a:endParaRPr sz="2200">
              <a:solidFill>
                <a:srgbClr val="333333"/>
              </a:solidFill>
              <a:highlight>
                <a:srgbClr val="FFFFFF"/>
              </a:highlight>
            </a:endParaRPr>
          </a:p>
          <a:p>
            <a:pPr indent="-368300" lvl="0" marL="457200" rtl="0" algn="l">
              <a:lnSpc>
                <a:spcPct val="150000"/>
              </a:lnSpc>
              <a:spcBef>
                <a:spcPts val="0"/>
              </a:spcBef>
              <a:spcAft>
                <a:spcPts val="0"/>
              </a:spcAft>
              <a:buClr>
                <a:srgbClr val="333333"/>
              </a:buClr>
              <a:buSzPts val="2200"/>
              <a:buFont typeface="Arial"/>
              <a:buChar char="•"/>
            </a:pPr>
            <a:r>
              <a:rPr b="1" lang="en-GB" sz="2200">
                <a:solidFill>
                  <a:srgbClr val="333333"/>
                </a:solidFill>
                <a:highlight>
                  <a:srgbClr val="FFFFFF"/>
                </a:highlight>
              </a:rPr>
              <a:t>Greater transparency of the review process</a:t>
            </a:r>
            <a:r>
              <a:rPr lang="en-GB" sz="2200">
                <a:solidFill>
                  <a:srgbClr val="333333"/>
                </a:solidFill>
                <a:highlight>
                  <a:srgbClr val="FFFFFF"/>
                </a:highlight>
              </a:rPr>
              <a:t>: publishing upcoming review visit dates, estimated dates for </a:t>
            </a:r>
            <a:r>
              <a:rPr lang="en-GB" sz="2200">
                <a:solidFill>
                  <a:srgbClr val="333333"/>
                </a:solidFill>
                <a:highlight>
                  <a:srgbClr val="FFFFFF"/>
                </a:highlight>
              </a:rPr>
              <a:t>review</a:t>
            </a:r>
            <a:r>
              <a:rPr lang="en-GB" sz="2200">
                <a:solidFill>
                  <a:srgbClr val="333333"/>
                </a:solidFill>
                <a:highlight>
                  <a:srgbClr val="FFFFFF"/>
                </a:highlight>
              </a:rPr>
              <a:t> completion, press-release, compiling information into a document for the IRG</a:t>
            </a:r>
            <a:endParaRPr sz="2200">
              <a:solidFill>
                <a:srgbClr val="333333"/>
              </a:solidFill>
              <a:highlight>
                <a:srgbClr val="FFFFFF"/>
              </a:highlight>
            </a:endParaRPr>
          </a:p>
          <a:p>
            <a:pPr indent="-368300" lvl="0" marL="457200" rtl="0" algn="l">
              <a:lnSpc>
                <a:spcPct val="150000"/>
              </a:lnSpc>
              <a:spcBef>
                <a:spcPts val="0"/>
              </a:spcBef>
              <a:spcAft>
                <a:spcPts val="0"/>
              </a:spcAft>
              <a:buClr>
                <a:srgbClr val="333333"/>
              </a:buClr>
              <a:buSzPts val="2200"/>
              <a:buFont typeface="Arial"/>
              <a:buChar char="•"/>
            </a:pPr>
            <a:r>
              <a:rPr b="1" lang="en-GB" sz="2200">
                <a:solidFill>
                  <a:srgbClr val="333333"/>
                </a:solidFill>
                <a:highlight>
                  <a:srgbClr val="FFFFFF"/>
                </a:highlight>
              </a:rPr>
              <a:t>Scope </a:t>
            </a:r>
            <a:r>
              <a:rPr lang="en-GB" sz="2200">
                <a:solidFill>
                  <a:srgbClr val="333333"/>
                </a:solidFill>
                <a:highlight>
                  <a:srgbClr val="FFFFFF"/>
                </a:highlight>
              </a:rPr>
              <a:t>includes: progress made to follow-up from previous reviews, review of technical assistance, implementation in practice, and other information on measures taken relating to UNCAC implementation as provided by State Party under </a:t>
            </a:r>
            <a:r>
              <a:rPr lang="en-GB" sz="2200">
                <a:solidFill>
                  <a:srgbClr val="333333"/>
                </a:solidFill>
                <a:highlight>
                  <a:srgbClr val="FFFFFF"/>
                </a:highlight>
              </a:rPr>
              <a:t>review</a:t>
            </a:r>
            <a:r>
              <a:rPr lang="en-GB" sz="2200">
                <a:solidFill>
                  <a:srgbClr val="333333"/>
                </a:solidFill>
                <a:highlight>
                  <a:srgbClr val="FFFFFF"/>
                </a:highlight>
              </a:rPr>
              <a:t> </a:t>
            </a:r>
            <a:endParaRPr sz="2200">
              <a:solidFill>
                <a:srgbClr val="333333"/>
              </a:solidFill>
              <a:highlight>
                <a:srgbClr val="FFFFFF"/>
              </a:highlight>
            </a:endParaRPr>
          </a:p>
          <a:p>
            <a:pPr indent="-368300" lvl="0" marL="457200" rtl="0" algn="l">
              <a:lnSpc>
                <a:spcPct val="150000"/>
              </a:lnSpc>
              <a:spcBef>
                <a:spcPts val="0"/>
              </a:spcBef>
              <a:spcAft>
                <a:spcPts val="0"/>
              </a:spcAft>
              <a:buClr>
                <a:srgbClr val="333333"/>
              </a:buClr>
              <a:buSzPts val="2200"/>
              <a:buFont typeface="Arial"/>
              <a:buChar char="•"/>
            </a:pPr>
            <a:r>
              <a:rPr b="1" lang="en-GB" sz="2200">
                <a:solidFill>
                  <a:srgbClr val="333333"/>
                </a:solidFill>
                <a:highlight>
                  <a:srgbClr val="FFFFFF"/>
                </a:highlight>
              </a:rPr>
              <a:t>Structured, public but voluntary progress reporting process </a:t>
            </a:r>
            <a:r>
              <a:rPr lang="en-GB" sz="2200">
                <a:solidFill>
                  <a:srgbClr val="333333"/>
                </a:solidFill>
                <a:highlight>
                  <a:srgbClr val="FFFFFF"/>
                </a:highlight>
              </a:rPr>
              <a:t>on measures countries have taken </a:t>
            </a:r>
            <a:r>
              <a:rPr lang="en-GB" sz="2200">
                <a:solidFill>
                  <a:srgbClr val="333333"/>
                </a:solidFill>
                <a:highlight>
                  <a:srgbClr val="FFFFFF"/>
                </a:highlight>
              </a:rPr>
              <a:t>after reviews are completed, published before each CoSP </a:t>
            </a:r>
            <a:endParaRPr sz="2200">
              <a:solidFill>
                <a:srgbClr val="333333"/>
              </a:solidFill>
              <a:highlight>
                <a:srgbClr val="FFFFFF"/>
              </a:highlight>
            </a:endParaRPr>
          </a:p>
          <a:p>
            <a:pPr indent="0" lvl="0" marL="0" marR="0" rtl="0" algn="l">
              <a:lnSpc>
                <a:spcPct val="150000"/>
              </a:lnSpc>
              <a:spcBef>
                <a:spcPts val="1100"/>
              </a:spcBef>
              <a:spcAft>
                <a:spcPts val="0"/>
              </a:spcAft>
              <a:buSzPts val="1946"/>
              <a:buNone/>
            </a:pPr>
            <a:r>
              <a:t/>
            </a:r>
            <a:endParaRPr sz="2000"/>
          </a:p>
          <a:p>
            <a:pPr indent="0" lvl="0" marL="0" marR="0" rtl="0" algn="l">
              <a:lnSpc>
                <a:spcPct val="150000"/>
              </a:lnSpc>
              <a:spcBef>
                <a:spcPts val="0"/>
              </a:spcBef>
              <a:spcAft>
                <a:spcPts val="0"/>
              </a:spcAft>
              <a:buSzPts val="1946"/>
              <a:buNone/>
            </a:pPr>
            <a:r>
              <a:t/>
            </a:r>
            <a:endParaRPr sz="2600"/>
          </a:p>
        </p:txBody>
      </p:sp>
      <p:pic>
        <p:nvPicPr>
          <p:cNvPr id="357" name="Google Shape;357;g2b8a52889ac_0_43"/>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3c97295d29f_0_197"/>
          <p:cNvPicPr preferRelativeResize="0"/>
          <p:nvPr/>
        </p:nvPicPr>
        <p:blipFill rotWithShape="1">
          <a:blip r:embed="rId3">
            <a:alphaModFix amt="21000"/>
          </a:blip>
          <a:srcRect b="28104" l="0" r="8542" t="0"/>
          <a:stretch/>
        </p:blipFill>
        <p:spPr>
          <a:xfrm>
            <a:off x="4431468" y="1679022"/>
            <a:ext cx="7221095" cy="4257648"/>
          </a:xfrm>
          <a:prstGeom prst="rect">
            <a:avLst/>
          </a:prstGeom>
          <a:noFill/>
          <a:ln>
            <a:noFill/>
          </a:ln>
        </p:spPr>
      </p:pic>
      <p:sp>
        <p:nvSpPr>
          <p:cNvPr id="364" name="Google Shape;364;g3c97295d29f_0_197"/>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Open Sans"/>
              <a:buNone/>
            </a:pPr>
            <a:fld id="{00000000-1234-1234-1234-123412341234}" type="slidenum">
              <a:rPr b="0" i="0" lang="en-GB" sz="1800" u="none" cap="none" strike="noStrike">
                <a:solidFill>
                  <a:srgbClr val="000000"/>
                </a:solidFill>
                <a:latin typeface="Open Sans"/>
                <a:ea typeface="Open Sans"/>
                <a:cs typeface="Open Sans"/>
                <a:sym typeface="Open Sans"/>
              </a:rPr>
              <a:t>‹#›</a:t>
            </a:fld>
            <a:endParaRPr b="0" i="0" sz="1800" u="none" cap="none" strike="noStrike">
              <a:solidFill>
                <a:srgbClr val="000000"/>
              </a:solidFill>
              <a:latin typeface="Open Sans"/>
              <a:ea typeface="Open Sans"/>
              <a:cs typeface="Open Sans"/>
              <a:sym typeface="Open Sans"/>
            </a:endParaRPr>
          </a:p>
        </p:txBody>
      </p:sp>
      <p:sp>
        <p:nvSpPr>
          <p:cNvPr id="365" name="Google Shape;365;g3c97295d29f_0_197"/>
          <p:cNvSpPr txBox="1"/>
          <p:nvPr>
            <p:ph type="title"/>
          </p:nvPr>
        </p:nvSpPr>
        <p:spPr>
          <a:xfrm>
            <a:off x="406597" y="849374"/>
            <a:ext cx="8900700" cy="2622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swald Medium"/>
              <a:buNone/>
            </a:pPr>
            <a:r>
              <a:rPr lang="en-GB" sz="4800"/>
              <a:t>PREVENTING AND COMBATING CORRUPTION THROUGH </a:t>
            </a:r>
            <a:br>
              <a:rPr lang="en-GB" sz="4800"/>
            </a:br>
            <a:r>
              <a:rPr lang="en-GB" sz="4800"/>
              <a:t>TRANSPARENCY IN POLITICAL FUNDING</a:t>
            </a:r>
            <a:endParaRPr/>
          </a:p>
        </p:txBody>
      </p:sp>
      <p:sp>
        <p:nvSpPr>
          <p:cNvPr id="366" name="Google Shape;366;g3c97295d29f_0_197"/>
          <p:cNvSpPr txBox="1"/>
          <p:nvPr>
            <p:ph idx="1" type="body"/>
          </p:nvPr>
        </p:nvSpPr>
        <p:spPr>
          <a:xfrm>
            <a:off x="666533" y="4405153"/>
            <a:ext cx="5816100" cy="132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i="1" lang="en-GB"/>
              <a:t>UNCAC CoSP Resolution 11/7 </a:t>
            </a:r>
            <a:endParaRPr/>
          </a:p>
          <a:p>
            <a:pPr indent="0" lvl="0" marL="0" rtl="0" algn="l">
              <a:lnSpc>
                <a:spcPct val="90000"/>
              </a:lnSpc>
              <a:spcBef>
                <a:spcPts val="1000"/>
              </a:spcBef>
              <a:spcAft>
                <a:spcPts val="0"/>
              </a:spcAft>
              <a:buClr>
                <a:schemeClr val="dk1"/>
              </a:buClr>
              <a:buSzPts val="2400"/>
              <a:buNone/>
            </a:pPr>
            <a:r>
              <a:rPr i="1" lang="en-GB"/>
              <a:t>December 2025</a:t>
            </a:r>
            <a:endParaRPr/>
          </a:p>
        </p:txBody>
      </p:sp>
      <p:sp>
        <p:nvSpPr>
          <p:cNvPr id="367" name="Google Shape;367;g3c97295d29f_0_197"/>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pic>
        <p:nvPicPr>
          <p:cNvPr id="368" name="Google Shape;368;g3c97295d29f_0_197"/>
          <p:cNvPicPr preferRelativeResize="0"/>
          <p:nvPr/>
        </p:nvPicPr>
        <p:blipFill rotWithShape="1">
          <a:blip r:embed="rId4">
            <a:alphaModFix/>
          </a:blip>
          <a:srcRect b="0" l="0" r="0" t="0"/>
          <a:stretch/>
        </p:blipFill>
        <p:spPr>
          <a:xfrm>
            <a:off x="8749876" y="863663"/>
            <a:ext cx="2902689" cy="646687"/>
          </a:xfrm>
          <a:prstGeom prst="rect">
            <a:avLst/>
          </a:prstGeom>
          <a:noFill/>
          <a:ln>
            <a:noFill/>
          </a:ln>
        </p:spPr>
      </p:pic>
      <p:sp>
        <p:nvSpPr>
          <p:cNvPr id="369" name="Google Shape;369;g3c97295d29f_0_197"/>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c97295d29f_0_382"/>
          <p:cNvSpPr txBox="1"/>
          <p:nvPr>
            <p:ph type="title"/>
          </p:nvPr>
        </p:nvSpPr>
        <p:spPr>
          <a:xfrm>
            <a:off x="557349" y="1291726"/>
            <a:ext cx="111207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376" name="Google Shape;376;g3c97295d29f_0_382"/>
          <p:cNvSpPr txBox="1"/>
          <p:nvPr>
            <p:ph idx="1" type="body"/>
          </p:nvPr>
        </p:nvSpPr>
        <p:spPr>
          <a:xfrm>
            <a:off x="557349" y="4336914"/>
            <a:ext cx="111207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377" name="Google Shape;377;g3c97295d29f_0_382"/>
          <p:cNvSpPr txBox="1"/>
          <p:nvPr>
            <p:ph idx="2" type="body"/>
          </p:nvPr>
        </p:nvSpPr>
        <p:spPr>
          <a:xfrm>
            <a:off x="406597" y="6298457"/>
            <a:ext cx="3464100" cy="270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c97295d29f_0_389"/>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383" name="Google Shape;383;g3c97295d29f_0_389"/>
          <p:cNvSpPr txBox="1"/>
          <p:nvPr>
            <p:ph idx="2" type="body"/>
          </p:nvPr>
        </p:nvSpPr>
        <p:spPr>
          <a:xfrm>
            <a:off x="147288" y="6148329"/>
            <a:ext cx="3464100" cy="270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384" name="Google Shape;384;g3c97295d29f_0_389"/>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
        <p:nvSpPr>
          <p:cNvPr id="385" name="Google Shape;385;g3c97295d29f_0_389"/>
          <p:cNvSpPr txBox="1"/>
          <p:nvPr/>
        </p:nvSpPr>
        <p:spPr>
          <a:xfrm>
            <a:off x="539436" y="1387901"/>
            <a:ext cx="13583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00B0F0"/>
                </a:solidFill>
                <a:latin typeface="Oswald Medium"/>
                <a:ea typeface="Oswald Medium"/>
                <a:cs typeface="Oswald Medium"/>
                <a:sym typeface="Oswald Medium"/>
              </a:rPr>
              <a:t>Why is Res11/7 important</a:t>
            </a:r>
            <a:r>
              <a:rPr b="1" lang="en-GB" sz="3400">
                <a:solidFill>
                  <a:srgbClr val="00B0F0"/>
                </a:solidFill>
                <a:latin typeface="Oswald Medium"/>
                <a:ea typeface="Oswald Medium"/>
                <a:cs typeface="Oswald Medium"/>
                <a:sym typeface="Oswald Medium"/>
              </a:rPr>
              <a:t>?</a:t>
            </a:r>
            <a:endParaRPr/>
          </a:p>
        </p:txBody>
      </p:sp>
      <p:sp>
        <p:nvSpPr>
          <p:cNvPr id="386" name="Google Shape;386;g3c97295d29f_0_389"/>
          <p:cNvSpPr/>
          <p:nvPr/>
        </p:nvSpPr>
        <p:spPr>
          <a:xfrm>
            <a:off x="395901" y="258837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87" name="Google Shape;387;g3c97295d29f_0_389"/>
          <p:cNvSpPr txBox="1"/>
          <p:nvPr/>
        </p:nvSpPr>
        <p:spPr>
          <a:xfrm>
            <a:off x="861840" y="2513770"/>
            <a:ext cx="4815900" cy="89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600"/>
              <a:buFont typeface="Ubuntu Medium"/>
              <a:buNone/>
            </a:pPr>
            <a:r>
              <a:rPr lang="en-GB" sz="2600">
                <a:solidFill>
                  <a:schemeClr val="dk1"/>
                </a:solidFill>
                <a:latin typeface="Ubuntu Medium"/>
                <a:ea typeface="Ubuntu Medium"/>
                <a:cs typeface="Ubuntu Medium"/>
                <a:sym typeface="Ubuntu Medium"/>
              </a:rPr>
              <a:t>First resolution on Art. 7.3 – on transparency, and beyond</a:t>
            </a:r>
            <a:endParaRPr/>
          </a:p>
        </p:txBody>
      </p:sp>
      <p:sp>
        <p:nvSpPr>
          <p:cNvPr id="388" name="Google Shape;388;g3c97295d29f_0_389"/>
          <p:cNvSpPr txBox="1"/>
          <p:nvPr/>
        </p:nvSpPr>
        <p:spPr>
          <a:xfrm>
            <a:off x="861840" y="3511539"/>
            <a:ext cx="4434900" cy="89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600"/>
              <a:buFont typeface="Ubuntu Medium"/>
              <a:buNone/>
            </a:pPr>
            <a:r>
              <a:rPr lang="en-GB" sz="2600">
                <a:solidFill>
                  <a:schemeClr val="dk1"/>
                </a:solidFill>
                <a:latin typeface="Ubuntu Medium"/>
                <a:ea typeface="Ubuntu Medium"/>
                <a:cs typeface="Ubuntu Medium"/>
                <a:sym typeface="Ubuntu Medium"/>
              </a:rPr>
              <a:t>Most comprehensive global standards</a:t>
            </a:r>
            <a:endParaRPr b="1" sz="2600">
              <a:solidFill>
                <a:schemeClr val="dk1"/>
              </a:solidFill>
              <a:latin typeface="Open Sans"/>
              <a:ea typeface="Open Sans"/>
              <a:cs typeface="Open Sans"/>
              <a:sym typeface="Open Sans"/>
            </a:endParaRPr>
          </a:p>
        </p:txBody>
      </p:sp>
      <p:sp>
        <p:nvSpPr>
          <p:cNvPr id="389" name="Google Shape;389;g3c97295d29f_0_389"/>
          <p:cNvSpPr txBox="1"/>
          <p:nvPr/>
        </p:nvSpPr>
        <p:spPr>
          <a:xfrm>
            <a:off x="861840" y="4577761"/>
            <a:ext cx="44349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600"/>
              <a:buFont typeface="Ubuntu Medium"/>
              <a:buNone/>
            </a:pPr>
            <a:r>
              <a:rPr lang="en-GB" sz="2600">
                <a:solidFill>
                  <a:schemeClr val="dk1"/>
                </a:solidFill>
                <a:latin typeface="Ubuntu Medium"/>
                <a:ea typeface="Ubuntu Medium"/>
                <a:cs typeface="Ubuntu Medium"/>
                <a:sym typeface="Ubuntu Medium"/>
              </a:rPr>
              <a:t>Follow up actions</a:t>
            </a:r>
            <a:endParaRPr b="1" sz="2600">
              <a:solidFill>
                <a:schemeClr val="dk1"/>
              </a:solidFill>
              <a:latin typeface="Open Sans"/>
              <a:ea typeface="Open Sans"/>
              <a:cs typeface="Open Sans"/>
              <a:sym typeface="Open Sans"/>
            </a:endParaRPr>
          </a:p>
        </p:txBody>
      </p:sp>
      <p:sp>
        <p:nvSpPr>
          <p:cNvPr id="390" name="Google Shape;390;g3c97295d29f_0_389"/>
          <p:cNvSpPr/>
          <p:nvPr/>
        </p:nvSpPr>
        <p:spPr>
          <a:xfrm>
            <a:off x="395901" y="3583567"/>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91" name="Google Shape;391;g3c97295d29f_0_389"/>
          <p:cNvSpPr/>
          <p:nvPr/>
        </p:nvSpPr>
        <p:spPr>
          <a:xfrm>
            <a:off x="395901" y="465312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392" name="Google Shape;392;g3c97295d29f_0_389"/>
          <p:cNvPicPr preferRelativeResize="0"/>
          <p:nvPr/>
        </p:nvPicPr>
        <p:blipFill rotWithShape="1">
          <a:blip r:embed="rId3">
            <a:alphaModFix/>
          </a:blip>
          <a:srcRect b="0" l="0" r="0" t="0"/>
          <a:stretch/>
        </p:blipFill>
        <p:spPr>
          <a:xfrm>
            <a:off x="8749876" y="863663"/>
            <a:ext cx="2902689" cy="646687"/>
          </a:xfrm>
          <a:prstGeom prst="rect">
            <a:avLst/>
          </a:prstGeom>
          <a:noFill/>
          <a:ln>
            <a:noFill/>
          </a:ln>
        </p:spPr>
      </p:pic>
      <p:graphicFrame>
        <p:nvGraphicFramePr>
          <p:cNvPr id="393" name="Google Shape;393;g3c97295d29f_0_389"/>
          <p:cNvGraphicFramePr/>
          <p:nvPr/>
        </p:nvGraphicFramePr>
        <p:xfrm>
          <a:off x="5407228" y="2285220"/>
          <a:ext cx="3000000" cy="3000000"/>
        </p:xfrm>
        <a:graphic>
          <a:graphicData uri="http://schemas.openxmlformats.org/drawingml/2006/table">
            <a:tbl>
              <a:tblPr bandRow="1" firstRow="1">
                <a:noFill/>
                <a:tableStyleId>{7AE004C6-0771-4028-8164-30112BBFF09F}</a:tableStyleId>
              </a:tblPr>
              <a:tblGrid>
                <a:gridCol w="6539100"/>
              </a:tblGrid>
              <a:tr h="3433200">
                <a:tc>
                  <a:txBody>
                    <a:bodyPr/>
                    <a:lstStyle/>
                    <a:p>
                      <a:pPr indent="0" lvl="0" marL="0" marR="0" rtl="0" algn="l">
                        <a:spcBef>
                          <a:spcPts val="0"/>
                        </a:spcBef>
                        <a:spcAft>
                          <a:spcPts val="0"/>
                        </a:spcAft>
                        <a:buNone/>
                      </a:pPr>
                      <a:r>
                        <a:t/>
                      </a:r>
                      <a:endParaRPr sz="1800"/>
                    </a:p>
                  </a:txBody>
                  <a:tcPr marT="45725" marB="45725" marR="91450" marL="91450">
                    <a:solidFill>
                      <a:schemeClr val="dk1"/>
                    </a:solidFill>
                  </a:tcPr>
                </a:tc>
              </a:tr>
            </a:tbl>
          </a:graphicData>
        </a:graphic>
      </p:graphicFrame>
      <p:pic>
        <p:nvPicPr>
          <p:cNvPr id="394" name="Google Shape;394;g3c97295d29f_0_389"/>
          <p:cNvPicPr preferRelativeResize="0"/>
          <p:nvPr/>
        </p:nvPicPr>
        <p:blipFill rotWithShape="1">
          <a:blip r:embed="rId4">
            <a:alphaModFix/>
          </a:blip>
          <a:srcRect b="0" l="0" r="0" t="0"/>
          <a:stretch/>
        </p:blipFill>
        <p:spPr>
          <a:xfrm>
            <a:off x="5705167" y="2432474"/>
            <a:ext cx="5998428" cy="30302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c97295d29f_0_405"/>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401" name="Google Shape;401;g3c97295d29f_0_405"/>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
        <p:nvSpPr>
          <p:cNvPr id="402" name="Google Shape;402;g3c97295d29f_0_405"/>
          <p:cNvSpPr txBox="1"/>
          <p:nvPr/>
        </p:nvSpPr>
        <p:spPr>
          <a:xfrm>
            <a:off x="608883" y="1592000"/>
            <a:ext cx="135834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00"/>
              <a:buFont typeface="Arial"/>
              <a:buNone/>
            </a:pPr>
            <a:r>
              <a:rPr b="1" lang="en-GB" sz="3400">
                <a:solidFill>
                  <a:srgbClr val="00B0F0"/>
                </a:solidFill>
                <a:latin typeface="Oswald Medium"/>
                <a:ea typeface="Oswald Medium"/>
                <a:cs typeface="Oswald Medium"/>
                <a:sym typeface="Oswald Medium"/>
              </a:rPr>
              <a:t>What does Resolution 11/7 call for?</a:t>
            </a:r>
            <a:endParaRPr/>
          </a:p>
        </p:txBody>
      </p:sp>
      <p:sp>
        <p:nvSpPr>
          <p:cNvPr id="403" name="Google Shape;403;g3c97295d29f_0_405"/>
          <p:cNvSpPr/>
          <p:nvPr/>
        </p:nvSpPr>
        <p:spPr>
          <a:xfrm>
            <a:off x="608883" y="2554078"/>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04" name="Google Shape;404;g3c97295d29f_0_405"/>
          <p:cNvSpPr txBox="1"/>
          <p:nvPr/>
        </p:nvSpPr>
        <p:spPr>
          <a:xfrm>
            <a:off x="1074822" y="2479478"/>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Ubuntu Medium"/>
                <a:ea typeface="Ubuntu Medium"/>
                <a:cs typeface="Ubuntu Medium"/>
                <a:sym typeface="Ubuntu Medium"/>
              </a:rPr>
              <a:t>Transparency</a:t>
            </a:r>
            <a:endParaRPr sz="2400">
              <a:solidFill>
                <a:schemeClr val="dk1"/>
              </a:solidFill>
              <a:latin typeface="Ubuntu Medium"/>
              <a:ea typeface="Ubuntu Medium"/>
              <a:cs typeface="Ubuntu Medium"/>
              <a:sym typeface="Ubuntu Medium"/>
            </a:endParaRPr>
          </a:p>
        </p:txBody>
      </p:sp>
      <p:sp>
        <p:nvSpPr>
          <p:cNvPr id="405" name="Google Shape;405;g3c97295d29f_0_405"/>
          <p:cNvSpPr txBox="1"/>
          <p:nvPr/>
        </p:nvSpPr>
        <p:spPr>
          <a:xfrm>
            <a:off x="1074822" y="3050255"/>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Clean money (or prevent bribery, undue influence)</a:t>
            </a:r>
            <a:endParaRPr sz="2400">
              <a:solidFill>
                <a:schemeClr val="dk1"/>
              </a:solidFill>
              <a:latin typeface="Ubuntu Medium"/>
              <a:ea typeface="Ubuntu Medium"/>
              <a:cs typeface="Ubuntu Medium"/>
              <a:sym typeface="Ubuntu Medium"/>
            </a:endParaRPr>
          </a:p>
        </p:txBody>
      </p:sp>
      <p:sp>
        <p:nvSpPr>
          <p:cNvPr id="406" name="Google Shape;406;g3c97295d29f_0_405"/>
          <p:cNvSpPr txBox="1"/>
          <p:nvPr/>
        </p:nvSpPr>
        <p:spPr>
          <a:xfrm>
            <a:off x="1074822" y="4990894"/>
            <a:ext cx="11221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Ubuntu Medium"/>
                <a:ea typeface="Ubuntu Medium"/>
                <a:cs typeface="Ubuntu Medium"/>
                <a:sym typeface="Ubuntu Medium"/>
              </a:rPr>
              <a:t>State neutrality</a:t>
            </a:r>
            <a:endParaRPr sz="2400">
              <a:solidFill>
                <a:schemeClr val="dk1"/>
              </a:solidFill>
              <a:latin typeface="Ubuntu Medium"/>
              <a:ea typeface="Ubuntu Medium"/>
              <a:cs typeface="Ubuntu Medium"/>
              <a:sym typeface="Ubuntu Medium"/>
            </a:endParaRPr>
          </a:p>
        </p:txBody>
      </p:sp>
      <p:sp>
        <p:nvSpPr>
          <p:cNvPr id="407" name="Google Shape;407;g3c97295d29f_0_405"/>
          <p:cNvSpPr/>
          <p:nvPr/>
        </p:nvSpPr>
        <p:spPr>
          <a:xfrm>
            <a:off x="608883" y="3122283"/>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08" name="Google Shape;408;g3c97295d29f_0_405"/>
          <p:cNvSpPr/>
          <p:nvPr/>
        </p:nvSpPr>
        <p:spPr>
          <a:xfrm>
            <a:off x="608883" y="4424807"/>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409" name="Google Shape;409;g3c97295d29f_0_405"/>
          <p:cNvPicPr preferRelativeResize="0"/>
          <p:nvPr/>
        </p:nvPicPr>
        <p:blipFill rotWithShape="1">
          <a:blip r:embed="rId3">
            <a:alphaModFix/>
          </a:blip>
          <a:srcRect b="0" l="0" r="0" t="0"/>
          <a:stretch/>
        </p:blipFill>
        <p:spPr>
          <a:xfrm>
            <a:off x="8749876" y="863663"/>
            <a:ext cx="2902689" cy="646687"/>
          </a:xfrm>
          <a:prstGeom prst="rect">
            <a:avLst/>
          </a:prstGeom>
          <a:noFill/>
          <a:ln>
            <a:noFill/>
          </a:ln>
        </p:spPr>
      </p:pic>
      <p:sp>
        <p:nvSpPr>
          <p:cNvPr id="410" name="Google Shape;410;g3c97295d29f_0_405"/>
          <p:cNvSpPr txBox="1"/>
          <p:nvPr/>
        </p:nvSpPr>
        <p:spPr>
          <a:xfrm>
            <a:off x="1074822" y="3701253"/>
            <a:ext cx="11331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Ubuntu Medium"/>
                <a:ea typeface="Ubuntu Medium"/>
                <a:cs typeface="Ubuntu Medium"/>
                <a:sym typeface="Ubuntu Medium"/>
              </a:rPr>
              <a:t>Strong oversight body</a:t>
            </a:r>
            <a:endParaRPr sz="2400">
              <a:solidFill>
                <a:schemeClr val="dk1"/>
              </a:solidFill>
              <a:latin typeface="Ubuntu Medium"/>
              <a:ea typeface="Ubuntu Medium"/>
              <a:cs typeface="Ubuntu Medium"/>
              <a:sym typeface="Ubuntu Medium"/>
            </a:endParaRPr>
          </a:p>
        </p:txBody>
      </p:sp>
      <p:sp>
        <p:nvSpPr>
          <p:cNvPr id="411" name="Google Shape;411;g3c97295d29f_0_405"/>
          <p:cNvSpPr/>
          <p:nvPr/>
        </p:nvSpPr>
        <p:spPr>
          <a:xfrm>
            <a:off x="608883" y="3749315"/>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12" name="Google Shape;412;g3c97295d29f_0_405"/>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400"/>
              <a:buNone/>
            </a:pPr>
            <a:r>
              <a:t/>
            </a:r>
            <a:endParaRPr/>
          </a:p>
        </p:txBody>
      </p:sp>
      <p:sp>
        <p:nvSpPr>
          <p:cNvPr id="413" name="Google Shape;413;g3c97295d29f_0_405"/>
          <p:cNvSpPr txBox="1"/>
          <p:nvPr/>
        </p:nvSpPr>
        <p:spPr>
          <a:xfrm>
            <a:off x="1063446" y="4331326"/>
            <a:ext cx="11331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Ubuntu Medium"/>
                <a:ea typeface="Ubuntu Medium"/>
                <a:cs typeface="Ubuntu Medium"/>
                <a:sym typeface="Ubuntu Medium"/>
              </a:rPr>
              <a:t>Civic oversight</a:t>
            </a:r>
            <a:endParaRPr sz="2400">
              <a:solidFill>
                <a:schemeClr val="dk1"/>
              </a:solidFill>
              <a:latin typeface="Ubuntu Medium"/>
              <a:ea typeface="Ubuntu Medium"/>
              <a:cs typeface="Ubuntu Medium"/>
              <a:sym typeface="Ubuntu Medium"/>
            </a:endParaRPr>
          </a:p>
        </p:txBody>
      </p:sp>
      <p:sp>
        <p:nvSpPr>
          <p:cNvPr id="414" name="Google Shape;414;g3c97295d29f_0_405"/>
          <p:cNvSpPr/>
          <p:nvPr/>
        </p:nvSpPr>
        <p:spPr>
          <a:xfrm>
            <a:off x="638451" y="4406682"/>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15" name="Google Shape;415;g3c97295d29f_0_405"/>
          <p:cNvSpPr/>
          <p:nvPr/>
        </p:nvSpPr>
        <p:spPr>
          <a:xfrm>
            <a:off x="636179" y="5024972"/>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16" name="Google Shape;416;g3c97295d29f_0_405"/>
          <p:cNvSpPr/>
          <p:nvPr/>
        </p:nvSpPr>
        <p:spPr>
          <a:xfrm>
            <a:off x="639832" y="558287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17" name="Google Shape;417;g3c97295d29f_0_405"/>
          <p:cNvSpPr txBox="1"/>
          <p:nvPr/>
        </p:nvSpPr>
        <p:spPr>
          <a:xfrm>
            <a:off x="1090742" y="5539082"/>
            <a:ext cx="11221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Ubuntu Medium"/>
                <a:ea typeface="Ubuntu Medium"/>
                <a:cs typeface="Ubuntu Medium"/>
                <a:sym typeface="Ubuntu Medium"/>
              </a:rPr>
              <a:t>Follow up to implementation</a:t>
            </a:r>
            <a:endParaRPr b="1" sz="2400">
              <a:solidFill>
                <a:schemeClr val="dk1"/>
              </a:solidFill>
              <a:latin typeface="Ubuntu Medium"/>
              <a:ea typeface="Ubuntu Medium"/>
              <a:cs typeface="Ubuntu Medium"/>
              <a:sym typeface="Ubuntu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c97295d29f_0_427"/>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424" name="Google Shape;424;g3c97295d29f_0_427"/>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
        <p:nvSpPr>
          <p:cNvPr id="425" name="Google Shape;425;g3c97295d29f_0_427"/>
          <p:cNvSpPr txBox="1"/>
          <p:nvPr/>
        </p:nvSpPr>
        <p:spPr>
          <a:xfrm>
            <a:off x="461799" y="1918132"/>
            <a:ext cx="13583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800"/>
              <a:buFont typeface="Arial"/>
              <a:buNone/>
            </a:pPr>
            <a:r>
              <a:rPr b="1" lang="en-GB" sz="2800">
                <a:solidFill>
                  <a:srgbClr val="00B0F0"/>
                </a:solidFill>
                <a:latin typeface="Oswald Medium"/>
                <a:ea typeface="Oswald Medium"/>
                <a:cs typeface="Oswald Medium"/>
                <a:sym typeface="Oswald Medium"/>
              </a:rPr>
              <a:t>TRANSPARENCY UNPACKED</a:t>
            </a:r>
            <a:endParaRPr/>
          </a:p>
        </p:txBody>
      </p:sp>
      <p:sp>
        <p:nvSpPr>
          <p:cNvPr id="426" name="Google Shape;426;g3c97295d29f_0_427"/>
          <p:cNvSpPr/>
          <p:nvPr/>
        </p:nvSpPr>
        <p:spPr>
          <a:xfrm>
            <a:off x="655210" y="2740654"/>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427" name="Google Shape;427;g3c97295d29f_0_427"/>
          <p:cNvSpPr txBox="1"/>
          <p:nvPr/>
        </p:nvSpPr>
        <p:spPr>
          <a:xfrm>
            <a:off x="1121149" y="2693732"/>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Standardised bookkeeping (OP 3)</a:t>
            </a:r>
            <a:endParaRPr b="1" sz="2400">
              <a:solidFill>
                <a:schemeClr val="dk1"/>
              </a:solidFill>
              <a:latin typeface="Open Sans"/>
              <a:ea typeface="Open Sans"/>
              <a:cs typeface="Open Sans"/>
              <a:sym typeface="Open Sans"/>
            </a:endParaRPr>
          </a:p>
        </p:txBody>
      </p:sp>
      <p:sp>
        <p:nvSpPr>
          <p:cNvPr id="428" name="Google Shape;428;g3c97295d29f_0_427"/>
          <p:cNvSpPr txBox="1"/>
          <p:nvPr/>
        </p:nvSpPr>
        <p:spPr>
          <a:xfrm>
            <a:off x="1121149" y="3919607"/>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Comprehensive reporting to oversight authority (OP 3)</a:t>
            </a:r>
            <a:endParaRPr sz="2400">
              <a:solidFill>
                <a:schemeClr val="dk1"/>
              </a:solidFill>
              <a:latin typeface="Open Sans"/>
              <a:ea typeface="Open Sans"/>
              <a:cs typeface="Open Sans"/>
              <a:sym typeface="Open Sans"/>
            </a:endParaRPr>
          </a:p>
        </p:txBody>
      </p:sp>
      <p:sp>
        <p:nvSpPr>
          <p:cNvPr id="429" name="Google Shape;429;g3c97295d29f_0_427"/>
          <p:cNvSpPr txBox="1"/>
          <p:nvPr/>
        </p:nvSpPr>
        <p:spPr>
          <a:xfrm>
            <a:off x="1121149" y="4563705"/>
            <a:ext cx="11530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b="1" lang="en-GB" sz="2400">
                <a:solidFill>
                  <a:schemeClr val="dk1"/>
                </a:solidFill>
                <a:latin typeface="Ubuntu Medium"/>
                <a:ea typeface="Ubuntu Medium"/>
                <a:cs typeface="Ubuntu Medium"/>
                <a:sym typeface="Ubuntu Medium"/>
              </a:rPr>
              <a:t>Timely</a:t>
            </a:r>
            <a:r>
              <a:rPr lang="en-GB" sz="2400">
                <a:solidFill>
                  <a:schemeClr val="dk1"/>
                </a:solidFill>
                <a:latin typeface="Ubuntu Medium"/>
                <a:ea typeface="Ubuntu Medium"/>
                <a:cs typeface="Ubuntu Medium"/>
                <a:sym typeface="Ubuntu Medium"/>
              </a:rPr>
              <a:t> publication </a:t>
            </a:r>
            <a:r>
              <a:rPr b="1" lang="en-GB" sz="2400">
                <a:solidFill>
                  <a:schemeClr val="dk1"/>
                </a:solidFill>
                <a:latin typeface="Ubuntu Medium"/>
                <a:ea typeface="Ubuntu Medium"/>
                <a:cs typeface="Ubuntu Medium"/>
                <a:sym typeface="Ubuntu Medium"/>
              </a:rPr>
              <a:t>online</a:t>
            </a:r>
            <a:r>
              <a:rPr lang="en-GB" sz="2400">
                <a:solidFill>
                  <a:schemeClr val="dk1"/>
                </a:solidFill>
                <a:latin typeface="Ubuntu Medium"/>
                <a:ea typeface="Ubuntu Medium"/>
                <a:cs typeface="Ubuntu Medium"/>
                <a:sym typeface="Ubuntu Medium"/>
              </a:rPr>
              <a:t> with </a:t>
            </a:r>
            <a:r>
              <a:rPr b="1" lang="en-GB" sz="2400">
                <a:solidFill>
                  <a:schemeClr val="dk1"/>
                </a:solidFill>
                <a:latin typeface="Ubuntu Medium"/>
                <a:ea typeface="Ubuntu Medium"/>
                <a:cs typeface="Ubuntu Medium"/>
                <a:sym typeface="Ubuntu Medium"/>
              </a:rPr>
              <a:t>donor</a:t>
            </a:r>
            <a:r>
              <a:rPr lang="en-GB" sz="2400">
                <a:solidFill>
                  <a:schemeClr val="dk1"/>
                </a:solidFill>
                <a:latin typeface="Ubuntu Medium"/>
                <a:ea typeface="Ubuntu Medium"/>
                <a:cs typeface="Ubuntu Medium"/>
                <a:sym typeface="Ubuntu Medium"/>
              </a:rPr>
              <a:t> identification, incl. </a:t>
            </a:r>
            <a:r>
              <a:rPr b="1" lang="en-GB" sz="2400">
                <a:solidFill>
                  <a:schemeClr val="dk1"/>
                </a:solidFill>
                <a:latin typeface="Ubuntu Medium"/>
                <a:ea typeface="Ubuntu Medium"/>
                <a:cs typeface="Ubuntu Medium"/>
                <a:sym typeface="Ubuntu Medium"/>
              </a:rPr>
              <a:t>before</a:t>
            </a:r>
            <a:r>
              <a:rPr lang="en-GB" sz="2400">
                <a:solidFill>
                  <a:schemeClr val="dk1"/>
                </a:solidFill>
                <a:latin typeface="Ubuntu Medium"/>
                <a:ea typeface="Ubuntu Medium"/>
                <a:cs typeface="Ubuntu Medium"/>
                <a:sym typeface="Ubuntu Medium"/>
              </a:rPr>
              <a:t> elections (OP 4)</a:t>
            </a:r>
            <a:endParaRPr b="1" sz="2400">
              <a:solidFill>
                <a:schemeClr val="dk1"/>
              </a:solidFill>
              <a:latin typeface="Open Sans"/>
              <a:ea typeface="Open Sans"/>
              <a:cs typeface="Open Sans"/>
              <a:sym typeface="Open Sans"/>
            </a:endParaRPr>
          </a:p>
        </p:txBody>
      </p:sp>
      <p:sp>
        <p:nvSpPr>
          <p:cNvPr id="430" name="Google Shape;430;g3c97295d29f_0_427"/>
          <p:cNvSpPr/>
          <p:nvPr/>
        </p:nvSpPr>
        <p:spPr>
          <a:xfrm>
            <a:off x="655210" y="3964339"/>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431" name="Google Shape;431;g3c97295d29f_0_427"/>
          <p:cNvSpPr/>
          <p:nvPr/>
        </p:nvSpPr>
        <p:spPr>
          <a:xfrm>
            <a:off x="655210" y="459812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Open Sans"/>
              <a:ea typeface="Open Sans"/>
              <a:cs typeface="Open Sans"/>
              <a:sym typeface="Open Sans"/>
            </a:endParaRPr>
          </a:p>
        </p:txBody>
      </p:sp>
      <p:pic>
        <p:nvPicPr>
          <p:cNvPr id="432" name="Google Shape;432;g3c97295d29f_0_427"/>
          <p:cNvPicPr preferRelativeResize="0"/>
          <p:nvPr/>
        </p:nvPicPr>
        <p:blipFill rotWithShape="1">
          <a:blip r:embed="rId3">
            <a:alphaModFix/>
          </a:blip>
          <a:srcRect b="0" l="0" r="0" t="0"/>
          <a:stretch/>
        </p:blipFill>
        <p:spPr>
          <a:xfrm>
            <a:off x="8749876" y="863663"/>
            <a:ext cx="2902689" cy="646687"/>
          </a:xfrm>
          <a:prstGeom prst="rect">
            <a:avLst/>
          </a:prstGeom>
          <a:noFill/>
          <a:ln>
            <a:noFill/>
          </a:ln>
        </p:spPr>
      </p:pic>
      <p:sp>
        <p:nvSpPr>
          <p:cNvPr id="433" name="Google Shape;433;g3c97295d29f_0_427"/>
          <p:cNvSpPr/>
          <p:nvPr/>
        </p:nvSpPr>
        <p:spPr>
          <a:xfrm>
            <a:off x="655210" y="336017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434" name="Google Shape;434;g3c97295d29f_0_427"/>
          <p:cNvSpPr txBox="1"/>
          <p:nvPr/>
        </p:nvSpPr>
        <p:spPr>
          <a:xfrm>
            <a:off x="1096126" y="3310159"/>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Identification of donors above thresholds, incl. sponsors of ads (OP 3 and 10)</a:t>
            </a:r>
            <a:endParaRPr b="1" sz="2400">
              <a:solidFill>
                <a:schemeClr val="dk1"/>
              </a:solidFill>
              <a:latin typeface="Open Sans"/>
              <a:ea typeface="Open Sans"/>
              <a:cs typeface="Open Sans"/>
              <a:sym typeface="Open Sans"/>
            </a:endParaRPr>
          </a:p>
        </p:txBody>
      </p:sp>
      <p:sp>
        <p:nvSpPr>
          <p:cNvPr id="435" name="Google Shape;435;g3c97295d29f_0_427"/>
          <p:cNvSpPr txBox="1"/>
          <p:nvPr/>
        </p:nvSpPr>
        <p:spPr>
          <a:xfrm>
            <a:off x="1150718" y="5125543"/>
            <a:ext cx="10356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Freedom to seek and receive political finance information (OP 13)</a:t>
            </a:r>
            <a:endParaRPr b="1" sz="2400">
              <a:solidFill>
                <a:schemeClr val="dk1"/>
              </a:solidFill>
              <a:latin typeface="Open Sans"/>
              <a:ea typeface="Open Sans"/>
              <a:cs typeface="Open Sans"/>
              <a:sym typeface="Open Sans"/>
            </a:endParaRPr>
          </a:p>
        </p:txBody>
      </p:sp>
      <p:sp>
        <p:nvSpPr>
          <p:cNvPr id="436" name="Google Shape;436;g3c97295d29f_0_427"/>
          <p:cNvSpPr/>
          <p:nvPr/>
        </p:nvSpPr>
        <p:spPr>
          <a:xfrm>
            <a:off x="657484" y="514631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437" name="Google Shape;437;g3c97295d29f_0_427"/>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be43c854c7_0_6"/>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spcBef>
                <a:spcPts val="0"/>
              </a:spcBef>
              <a:spcAft>
                <a:spcPts val="0"/>
              </a:spcAft>
              <a:buClr>
                <a:srgbClr val="9C0B31"/>
              </a:buClr>
              <a:buSzPts val="4400"/>
              <a:buFont typeface="Calibri"/>
              <a:buNone/>
            </a:pPr>
            <a:r>
              <a:rPr b="1" lang="en-GB">
                <a:solidFill>
                  <a:srgbClr val="9C0B31"/>
                </a:solidFill>
              </a:rPr>
              <a:t>Agenda of the Briefing </a:t>
            </a:r>
            <a:endParaRPr b="1">
              <a:solidFill>
                <a:srgbClr val="9C0B31"/>
              </a:solidFill>
            </a:endParaRPr>
          </a:p>
        </p:txBody>
      </p:sp>
      <p:sp>
        <p:nvSpPr>
          <p:cNvPr id="272" name="Google Shape;272;g3be43c854c7_0_6"/>
          <p:cNvSpPr txBox="1"/>
          <p:nvPr>
            <p:ph idx="1" type="body"/>
          </p:nvPr>
        </p:nvSpPr>
        <p:spPr>
          <a:xfrm>
            <a:off x="368100" y="1232650"/>
            <a:ext cx="11455800" cy="536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sz="2600"/>
          </a:p>
          <a:p>
            <a:pPr indent="-457200" lvl="0" marL="457200" marR="0" rtl="0" algn="l">
              <a:lnSpc>
                <a:spcPct val="150000"/>
              </a:lnSpc>
              <a:spcBef>
                <a:spcPts val="0"/>
              </a:spcBef>
              <a:spcAft>
                <a:spcPts val="0"/>
              </a:spcAft>
              <a:buSzPts val="3600"/>
              <a:buChar char="•"/>
            </a:pPr>
            <a:r>
              <a:rPr lang="en-GB" sz="3600"/>
              <a:t>Main </a:t>
            </a:r>
            <a:r>
              <a:rPr lang="en-GB" sz="3600"/>
              <a:t>achievements &amp; challenges for civil society</a:t>
            </a:r>
            <a:endParaRPr sz="3600"/>
          </a:p>
          <a:p>
            <a:pPr indent="-457200" lvl="0" marL="457200" marR="0" rtl="0" algn="l">
              <a:lnSpc>
                <a:spcPct val="150000"/>
              </a:lnSpc>
              <a:spcBef>
                <a:spcPts val="0"/>
              </a:spcBef>
              <a:spcAft>
                <a:spcPts val="0"/>
              </a:spcAft>
              <a:buSzPts val="3600"/>
              <a:buChar char="•"/>
            </a:pPr>
            <a:r>
              <a:rPr lang="en-GB" sz="3600">
                <a:highlight>
                  <a:srgbClr val="FFFFFF"/>
                </a:highlight>
              </a:rPr>
              <a:t>Analysis of resolutions &amp; main commitments</a:t>
            </a:r>
            <a:endParaRPr sz="3600">
              <a:highlight>
                <a:srgbClr val="FFFFFF"/>
              </a:highlight>
            </a:endParaRPr>
          </a:p>
          <a:p>
            <a:pPr indent="-457200" lvl="0" marL="457200" marR="0" rtl="0" algn="l">
              <a:lnSpc>
                <a:spcPct val="150000"/>
              </a:lnSpc>
              <a:spcBef>
                <a:spcPts val="0"/>
              </a:spcBef>
              <a:spcAft>
                <a:spcPts val="0"/>
              </a:spcAft>
              <a:buSzPts val="3600"/>
              <a:buChar char="•"/>
            </a:pPr>
            <a:r>
              <a:rPr lang="en-GB" sz="3600">
                <a:highlight>
                  <a:srgbClr val="FFFFFF"/>
                </a:highlight>
              </a:rPr>
              <a:t>Spotlight on resolutions: 11/2, 11/5, 11/9 &amp; 11/3</a:t>
            </a:r>
            <a:endParaRPr sz="3600">
              <a:highlight>
                <a:srgbClr val="FFFFFF"/>
              </a:highlight>
            </a:endParaRPr>
          </a:p>
          <a:p>
            <a:pPr indent="-457200" lvl="0" marL="457200" marR="0" rtl="0" algn="l">
              <a:lnSpc>
                <a:spcPct val="150000"/>
              </a:lnSpc>
              <a:spcBef>
                <a:spcPts val="0"/>
              </a:spcBef>
              <a:spcAft>
                <a:spcPts val="0"/>
              </a:spcAft>
              <a:buSzPts val="3600"/>
              <a:buChar char="•"/>
            </a:pPr>
            <a:r>
              <a:rPr lang="en-GB" sz="3600">
                <a:highlight>
                  <a:srgbClr val="FFFFFF"/>
                </a:highlight>
              </a:rPr>
              <a:t>Civil society feedback - main findings </a:t>
            </a:r>
            <a:endParaRPr sz="3600">
              <a:highlight>
                <a:srgbClr val="FFFFFF"/>
              </a:highlight>
            </a:endParaRPr>
          </a:p>
          <a:p>
            <a:pPr indent="-457200" lvl="0" marL="457200" marR="0" rtl="0" algn="l">
              <a:lnSpc>
                <a:spcPct val="150000"/>
              </a:lnSpc>
              <a:spcBef>
                <a:spcPts val="0"/>
              </a:spcBef>
              <a:spcAft>
                <a:spcPts val="0"/>
              </a:spcAft>
              <a:buSzPts val="3600"/>
              <a:buChar char="•"/>
            </a:pPr>
            <a:r>
              <a:rPr lang="en-GB" sz="3600">
                <a:highlight>
                  <a:srgbClr val="FFFFFF"/>
                </a:highlight>
              </a:rPr>
              <a:t>Opportunities for engagement in 2026 </a:t>
            </a:r>
            <a:endParaRPr sz="3600">
              <a:highlight>
                <a:srgbClr val="FFFFFF"/>
              </a:highlight>
            </a:endParaRPr>
          </a:p>
          <a:p>
            <a:pPr indent="-457200" lvl="0" marL="457200" marR="0" rtl="0" algn="l">
              <a:lnSpc>
                <a:spcPct val="150000"/>
              </a:lnSpc>
              <a:spcBef>
                <a:spcPts val="0"/>
              </a:spcBef>
              <a:spcAft>
                <a:spcPts val="0"/>
              </a:spcAft>
              <a:buSzPts val="3600"/>
              <a:buChar char="•"/>
            </a:pPr>
            <a:r>
              <a:rPr lang="en-GB" sz="3600">
                <a:highlight>
                  <a:srgbClr val="FFFFFF"/>
                </a:highlight>
              </a:rPr>
              <a:t>Q&amp;A </a:t>
            </a:r>
            <a:endParaRPr sz="3600">
              <a:highlight>
                <a:srgbClr val="FFFFFF"/>
              </a:highlight>
            </a:endParaRPr>
          </a:p>
          <a:p>
            <a:pPr indent="0" lvl="0" marL="0" marR="0" rtl="0" algn="l">
              <a:lnSpc>
                <a:spcPct val="150000"/>
              </a:lnSpc>
              <a:spcBef>
                <a:spcPts val="0"/>
              </a:spcBef>
              <a:spcAft>
                <a:spcPts val="0"/>
              </a:spcAft>
              <a:buSzPts val="1800"/>
              <a:buNone/>
            </a:pPr>
            <a:r>
              <a:t/>
            </a:r>
            <a:endParaRPr sz="2600">
              <a:solidFill>
                <a:srgbClr val="333333"/>
              </a:solidFill>
              <a:highlight>
                <a:srgbClr val="FFFFFF"/>
              </a:highlight>
            </a:endParaRPr>
          </a:p>
          <a:p>
            <a:pPr indent="0" lvl="0" marL="457200" rtl="0" algn="l">
              <a:lnSpc>
                <a:spcPct val="110000"/>
              </a:lnSpc>
              <a:spcBef>
                <a:spcPts val="1100"/>
              </a:spcBef>
              <a:spcAft>
                <a:spcPts val="0"/>
              </a:spcAft>
              <a:buSzPts val="1800"/>
              <a:buNone/>
            </a:pPr>
            <a:r>
              <a:t/>
            </a:r>
            <a:endParaRPr b="1" i="1" sz="26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273" name="Google Shape;273;g3be43c854c7_0_6"/>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3c97295d29f_0_446"/>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444" name="Google Shape;444;g3c97295d29f_0_446"/>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
        <p:nvSpPr>
          <p:cNvPr id="445" name="Google Shape;445;g3c97295d29f_0_446"/>
          <p:cNvSpPr txBox="1"/>
          <p:nvPr/>
        </p:nvSpPr>
        <p:spPr>
          <a:xfrm>
            <a:off x="461799" y="1563287"/>
            <a:ext cx="135834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00"/>
              <a:buFont typeface="Arial"/>
              <a:buNone/>
            </a:pPr>
            <a:r>
              <a:rPr b="1" lang="en-GB" sz="3400">
                <a:solidFill>
                  <a:srgbClr val="00B0F0"/>
                </a:solidFill>
                <a:latin typeface="Oswald Medium"/>
                <a:ea typeface="Oswald Medium"/>
                <a:cs typeface="Oswald Medium"/>
                <a:sym typeface="Oswald Medium"/>
              </a:rPr>
              <a:t>CLEAN MONEY (to PREVENT BRIBERY AND UNDUE INFLUENCE)</a:t>
            </a:r>
            <a:endParaRPr/>
          </a:p>
        </p:txBody>
      </p:sp>
      <p:sp>
        <p:nvSpPr>
          <p:cNvPr id="446" name="Google Shape;446;g3c97295d29f_0_446"/>
          <p:cNvSpPr/>
          <p:nvPr/>
        </p:nvSpPr>
        <p:spPr>
          <a:xfrm>
            <a:off x="436844" y="2533476"/>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47" name="Google Shape;447;g3c97295d29f_0_446"/>
          <p:cNvSpPr txBox="1"/>
          <p:nvPr/>
        </p:nvSpPr>
        <p:spPr>
          <a:xfrm>
            <a:off x="902783" y="2458876"/>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Restrict corporate donations with anonymous source (OP 6)</a:t>
            </a:r>
            <a:endParaRPr b="1" sz="2400">
              <a:solidFill>
                <a:schemeClr val="dk1"/>
              </a:solidFill>
              <a:latin typeface="Open Sans"/>
              <a:ea typeface="Open Sans"/>
              <a:cs typeface="Open Sans"/>
              <a:sym typeface="Open Sans"/>
            </a:endParaRPr>
          </a:p>
        </p:txBody>
      </p:sp>
      <p:sp>
        <p:nvSpPr>
          <p:cNvPr id="448" name="Google Shape;448;g3c97295d29f_0_446"/>
          <p:cNvSpPr txBox="1"/>
          <p:nvPr/>
        </p:nvSpPr>
        <p:spPr>
          <a:xfrm>
            <a:off x="902783" y="3084245"/>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Caps on donations from public contractors (OP 6)</a:t>
            </a:r>
            <a:endParaRPr b="1" sz="2400">
              <a:solidFill>
                <a:schemeClr val="dk1"/>
              </a:solidFill>
              <a:latin typeface="Open Sans"/>
              <a:ea typeface="Open Sans"/>
              <a:cs typeface="Open Sans"/>
              <a:sym typeface="Open Sans"/>
            </a:endParaRPr>
          </a:p>
        </p:txBody>
      </p:sp>
      <p:sp>
        <p:nvSpPr>
          <p:cNvPr id="449" name="Google Shape;449;g3c97295d29f_0_446"/>
          <p:cNvSpPr txBox="1"/>
          <p:nvPr/>
        </p:nvSpPr>
        <p:spPr>
          <a:xfrm>
            <a:off x="902783" y="3687401"/>
            <a:ext cx="9578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Third party activity to disclose sponsors (OP 9)</a:t>
            </a:r>
            <a:endParaRPr b="1" sz="2400">
              <a:solidFill>
                <a:schemeClr val="dk1"/>
              </a:solidFill>
              <a:latin typeface="Open Sans"/>
              <a:ea typeface="Open Sans"/>
              <a:cs typeface="Open Sans"/>
              <a:sym typeface="Open Sans"/>
            </a:endParaRPr>
          </a:p>
        </p:txBody>
      </p:sp>
      <p:sp>
        <p:nvSpPr>
          <p:cNvPr id="450" name="Google Shape;450;g3c97295d29f_0_446"/>
          <p:cNvSpPr/>
          <p:nvPr/>
        </p:nvSpPr>
        <p:spPr>
          <a:xfrm>
            <a:off x="436844" y="3156273"/>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51" name="Google Shape;451;g3c97295d29f_0_446"/>
          <p:cNvSpPr/>
          <p:nvPr/>
        </p:nvSpPr>
        <p:spPr>
          <a:xfrm>
            <a:off x="436844" y="3749112"/>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52" name="Google Shape;452;g3c97295d29f_0_446"/>
          <p:cNvSpPr txBox="1"/>
          <p:nvPr/>
        </p:nvSpPr>
        <p:spPr>
          <a:xfrm>
            <a:off x="902783" y="4289002"/>
            <a:ext cx="10095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Limits on amount of donations to prevent bribery and trading in influence (OP 8)</a:t>
            </a:r>
            <a:endParaRPr b="1" sz="2400">
              <a:solidFill>
                <a:schemeClr val="dk1"/>
              </a:solidFill>
              <a:latin typeface="Open Sans"/>
              <a:ea typeface="Open Sans"/>
              <a:cs typeface="Open Sans"/>
              <a:sym typeface="Open Sans"/>
            </a:endParaRPr>
          </a:p>
        </p:txBody>
      </p:sp>
      <p:pic>
        <p:nvPicPr>
          <p:cNvPr id="453" name="Google Shape;453;g3c97295d29f_0_446"/>
          <p:cNvPicPr preferRelativeResize="0"/>
          <p:nvPr/>
        </p:nvPicPr>
        <p:blipFill rotWithShape="1">
          <a:blip r:embed="rId3">
            <a:alphaModFix/>
          </a:blip>
          <a:srcRect b="0" l="0" r="0" t="0"/>
          <a:stretch/>
        </p:blipFill>
        <p:spPr>
          <a:xfrm>
            <a:off x="8749876" y="863663"/>
            <a:ext cx="2902689" cy="646687"/>
          </a:xfrm>
          <a:prstGeom prst="rect">
            <a:avLst/>
          </a:prstGeom>
          <a:noFill/>
          <a:ln>
            <a:noFill/>
          </a:ln>
        </p:spPr>
      </p:pic>
      <p:sp>
        <p:nvSpPr>
          <p:cNvPr id="454" name="Google Shape;454;g3c97295d29f_0_446"/>
          <p:cNvSpPr txBox="1"/>
          <p:nvPr>
            <p:ph idx="2" type="body"/>
          </p:nvPr>
        </p:nvSpPr>
        <p:spPr>
          <a:xfrm>
            <a:off x="188231" y="6298457"/>
            <a:ext cx="3464100" cy="27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400"/>
              <a:buNone/>
            </a:pPr>
            <a:r>
              <a:t/>
            </a:r>
            <a:endParaRPr/>
          </a:p>
        </p:txBody>
      </p:sp>
      <p:sp>
        <p:nvSpPr>
          <p:cNvPr id="455" name="Google Shape;455;g3c97295d29f_0_446"/>
          <p:cNvSpPr/>
          <p:nvPr/>
        </p:nvSpPr>
        <p:spPr>
          <a:xfrm>
            <a:off x="439116" y="5197066"/>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56" name="Google Shape;456;g3c97295d29f_0_446"/>
          <p:cNvSpPr txBox="1"/>
          <p:nvPr/>
        </p:nvSpPr>
        <p:spPr>
          <a:xfrm>
            <a:off x="905055" y="5136114"/>
            <a:ext cx="11117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Ubuntu Medium"/>
                <a:ea typeface="Ubuntu Medium"/>
                <a:cs typeface="Ubuntu Medium"/>
                <a:sym typeface="Ubuntu Medium"/>
              </a:rPr>
              <a:t>Restrict or ban funding by foreign entities (OP 6) and to get an undue advantage from foreign officials and parties (OP 7)</a:t>
            </a:r>
            <a:endParaRPr sz="2400">
              <a:solidFill>
                <a:schemeClr val="dk1"/>
              </a:solidFill>
              <a:latin typeface="Ubuntu Medium"/>
              <a:ea typeface="Ubuntu Medium"/>
              <a:cs typeface="Ubuntu Medium"/>
              <a:sym typeface="Ubuntu Medium"/>
            </a:endParaRPr>
          </a:p>
        </p:txBody>
      </p:sp>
      <p:sp>
        <p:nvSpPr>
          <p:cNvPr id="457" name="Google Shape;457;g3c97295d29f_0_446"/>
          <p:cNvSpPr/>
          <p:nvPr/>
        </p:nvSpPr>
        <p:spPr>
          <a:xfrm>
            <a:off x="440617" y="4419716"/>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c97295d29f_0_465"/>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463" name="Google Shape;463;g3c97295d29f_0_465"/>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464" name="Google Shape;464;g3c97295d29f_0_465"/>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
        <p:nvSpPr>
          <p:cNvPr id="465" name="Google Shape;465;g3c97295d29f_0_465"/>
          <p:cNvSpPr txBox="1"/>
          <p:nvPr/>
        </p:nvSpPr>
        <p:spPr>
          <a:xfrm>
            <a:off x="461799" y="1702374"/>
            <a:ext cx="135834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00"/>
              <a:buFont typeface="Arial"/>
              <a:buNone/>
            </a:pPr>
            <a:r>
              <a:rPr b="1" lang="en-GB" sz="3400">
                <a:solidFill>
                  <a:srgbClr val="00B0F0"/>
                </a:solidFill>
                <a:latin typeface="Oswald Medium"/>
                <a:ea typeface="Oswald Medium"/>
                <a:cs typeface="Oswald Medium"/>
                <a:sym typeface="Oswald Medium"/>
              </a:rPr>
              <a:t>EFFECTIVE OVERSIGHT BODY</a:t>
            </a:r>
            <a:endParaRPr/>
          </a:p>
        </p:txBody>
      </p:sp>
      <p:sp>
        <p:nvSpPr>
          <p:cNvPr id="466" name="Google Shape;466;g3c97295d29f_0_465"/>
          <p:cNvSpPr/>
          <p:nvPr/>
        </p:nvSpPr>
        <p:spPr>
          <a:xfrm>
            <a:off x="706173" y="2815882"/>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Open Sans"/>
              <a:ea typeface="Open Sans"/>
              <a:cs typeface="Open Sans"/>
              <a:sym typeface="Open Sans"/>
            </a:endParaRPr>
          </a:p>
        </p:txBody>
      </p:sp>
      <p:sp>
        <p:nvSpPr>
          <p:cNvPr id="467" name="Google Shape;467;g3c97295d29f_0_465"/>
          <p:cNvSpPr txBox="1"/>
          <p:nvPr/>
        </p:nvSpPr>
        <p:spPr>
          <a:xfrm>
            <a:off x="1172112" y="2741282"/>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Oversight body with necessary independence, staff and resources (OP 2)</a:t>
            </a:r>
            <a:endParaRPr b="1" sz="2400">
              <a:solidFill>
                <a:schemeClr val="dk1"/>
              </a:solidFill>
              <a:latin typeface="Open Sans"/>
              <a:ea typeface="Open Sans"/>
              <a:cs typeface="Open Sans"/>
              <a:sym typeface="Open Sans"/>
            </a:endParaRPr>
          </a:p>
        </p:txBody>
      </p:sp>
      <p:sp>
        <p:nvSpPr>
          <p:cNvPr id="468" name="Google Shape;468;g3c97295d29f_0_465"/>
          <p:cNvSpPr txBox="1"/>
          <p:nvPr/>
        </p:nvSpPr>
        <p:spPr>
          <a:xfrm>
            <a:off x="1172112" y="3612315"/>
            <a:ext cx="11117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Ubuntu Medium"/>
              <a:buNone/>
            </a:pPr>
            <a:r>
              <a:rPr lang="en-GB" sz="2400">
                <a:solidFill>
                  <a:schemeClr val="dk1"/>
                </a:solidFill>
                <a:latin typeface="Ubuntu Medium"/>
                <a:ea typeface="Ubuntu Medium"/>
                <a:cs typeface="Ubuntu Medium"/>
                <a:sym typeface="Ubuntu Medium"/>
              </a:rPr>
              <a:t>Inter-agency cooperation, incl. election authorities, cross-border (OP15)</a:t>
            </a:r>
            <a:endParaRPr b="1" sz="2400">
              <a:solidFill>
                <a:schemeClr val="dk1"/>
              </a:solidFill>
              <a:latin typeface="Open Sans"/>
              <a:ea typeface="Open Sans"/>
              <a:cs typeface="Open Sans"/>
              <a:sym typeface="Open Sans"/>
            </a:endParaRPr>
          </a:p>
        </p:txBody>
      </p:sp>
      <p:sp>
        <p:nvSpPr>
          <p:cNvPr id="469" name="Google Shape;469;g3c97295d29f_0_465"/>
          <p:cNvSpPr txBox="1"/>
          <p:nvPr/>
        </p:nvSpPr>
        <p:spPr>
          <a:xfrm>
            <a:off x="1172112" y="4502078"/>
            <a:ext cx="9555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Ubuntu Medium"/>
                <a:ea typeface="Ubuntu Medium"/>
                <a:cs typeface="Ubuntu Medium"/>
                <a:sym typeface="Ubuntu Medium"/>
              </a:rPr>
              <a:t>Authority to monitor compliance, refer to law enforcement, and impose sanctions (OP 12)</a:t>
            </a:r>
            <a:endParaRPr b="1" sz="2400">
              <a:solidFill>
                <a:schemeClr val="dk1"/>
              </a:solidFill>
              <a:latin typeface="Open Sans"/>
              <a:ea typeface="Open Sans"/>
              <a:cs typeface="Open Sans"/>
              <a:sym typeface="Open Sans"/>
            </a:endParaRPr>
          </a:p>
        </p:txBody>
      </p:sp>
      <p:sp>
        <p:nvSpPr>
          <p:cNvPr id="470" name="Google Shape;470;g3c97295d29f_0_465"/>
          <p:cNvSpPr/>
          <p:nvPr/>
        </p:nvSpPr>
        <p:spPr>
          <a:xfrm>
            <a:off x="706173" y="3684343"/>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Open Sans"/>
              <a:ea typeface="Open Sans"/>
              <a:cs typeface="Open Sans"/>
              <a:sym typeface="Open Sans"/>
            </a:endParaRPr>
          </a:p>
        </p:txBody>
      </p:sp>
      <p:sp>
        <p:nvSpPr>
          <p:cNvPr id="471" name="Google Shape;471;g3c97295d29f_0_465"/>
          <p:cNvSpPr/>
          <p:nvPr/>
        </p:nvSpPr>
        <p:spPr>
          <a:xfrm>
            <a:off x="706173" y="4563789"/>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Open Sans"/>
              <a:ea typeface="Open Sans"/>
              <a:cs typeface="Open Sans"/>
              <a:sym typeface="Open Sans"/>
            </a:endParaRPr>
          </a:p>
        </p:txBody>
      </p:sp>
      <p:pic>
        <p:nvPicPr>
          <p:cNvPr id="472" name="Google Shape;472;g3c97295d29f_0_465"/>
          <p:cNvPicPr preferRelativeResize="0"/>
          <p:nvPr/>
        </p:nvPicPr>
        <p:blipFill rotWithShape="1">
          <a:blip r:embed="rId3">
            <a:alphaModFix/>
          </a:blip>
          <a:srcRect b="0" l="0" r="0" t="0"/>
          <a:stretch/>
        </p:blipFill>
        <p:spPr>
          <a:xfrm>
            <a:off x="8749876" y="863663"/>
            <a:ext cx="2902689" cy="6466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3c97295d29f_0_479"/>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478" name="Google Shape;478;g3c97295d29f_0_479"/>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479" name="Google Shape;479;g3c97295d29f_0_479"/>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
        <p:nvSpPr>
          <p:cNvPr id="480" name="Google Shape;480;g3c97295d29f_0_479"/>
          <p:cNvSpPr txBox="1"/>
          <p:nvPr/>
        </p:nvSpPr>
        <p:spPr>
          <a:xfrm>
            <a:off x="461799" y="1593196"/>
            <a:ext cx="135834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00"/>
              <a:buFont typeface="Arial"/>
              <a:buNone/>
            </a:pPr>
            <a:r>
              <a:rPr b="1" lang="en-GB" sz="3400">
                <a:solidFill>
                  <a:srgbClr val="00B0F0"/>
                </a:solidFill>
                <a:latin typeface="Oswald Medium"/>
                <a:ea typeface="Oswald Medium"/>
                <a:cs typeface="Oswald Medium"/>
                <a:sym typeface="Oswald Medium"/>
              </a:rPr>
              <a:t>CIVIC OVERSIGHT</a:t>
            </a:r>
            <a:endParaRPr/>
          </a:p>
        </p:txBody>
      </p:sp>
      <p:sp>
        <p:nvSpPr>
          <p:cNvPr id="481" name="Google Shape;481;g3c97295d29f_0_479"/>
          <p:cNvSpPr/>
          <p:nvPr/>
        </p:nvSpPr>
        <p:spPr>
          <a:xfrm>
            <a:off x="706173" y="289777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Open Sans"/>
              <a:ea typeface="Open Sans"/>
              <a:cs typeface="Open Sans"/>
              <a:sym typeface="Open Sans"/>
            </a:endParaRPr>
          </a:p>
        </p:txBody>
      </p:sp>
      <p:sp>
        <p:nvSpPr>
          <p:cNvPr id="482" name="Google Shape;482;g3c97295d29f_0_479"/>
          <p:cNvSpPr txBox="1"/>
          <p:nvPr/>
        </p:nvSpPr>
        <p:spPr>
          <a:xfrm>
            <a:off x="1172112" y="2823170"/>
            <a:ext cx="11117100" cy="89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600"/>
              <a:buFont typeface="Ubuntu Medium"/>
              <a:buNone/>
            </a:pPr>
            <a:r>
              <a:rPr lang="en-GB" sz="2600">
                <a:solidFill>
                  <a:schemeClr val="dk1"/>
                </a:solidFill>
                <a:latin typeface="Ubuntu Medium"/>
                <a:ea typeface="Ubuntu Medium"/>
                <a:cs typeface="Ubuntu Medium"/>
                <a:sym typeface="Ubuntu Medium"/>
              </a:rPr>
              <a:t>Participation of groups outside society, </a:t>
            </a:r>
            <a:r>
              <a:rPr b="1" lang="en-GB" sz="2600">
                <a:solidFill>
                  <a:schemeClr val="dk1"/>
                </a:solidFill>
                <a:latin typeface="Ubuntu Medium"/>
                <a:ea typeface="Ubuntu Medium"/>
                <a:cs typeface="Ubuntu Medium"/>
                <a:sym typeface="Ubuntu Medium"/>
              </a:rPr>
              <a:t>including election monitoring mechanisms, </a:t>
            </a:r>
            <a:r>
              <a:rPr lang="en-GB" sz="2600">
                <a:solidFill>
                  <a:schemeClr val="dk1"/>
                </a:solidFill>
                <a:latin typeface="Ubuntu Medium"/>
                <a:ea typeface="Ubuntu Medium"/>
                <a:cs typeface="Ubuntu Medium"/>
                <a:sym typeface="Ubuntu Medium"/>
              </a:rPr>
              <a:t>to support political finance transparency (OP 13)</a:t>
            </a:r>
            <a:endParaRPr b="1" sz="2600">
              <a:solidFill>
                <a:schemeClr val="dk1"/>
              </a:solidFill>
              <a:latin typeface="Open Sans"/>
              <a:ea typeface="Open Sans"/>
              <a:cs typeface="Open Sans"/>
              <a:sym typeface="Open Sans"/>
            </a:endParaRPr>
          </a:p>
        </p:txBody>
      </p:sp>
      <p:sp>
        <p:nvSpPr>
          <p:cNvPr id="483" name="Google Shape;483;g3c97295d29f_0_479"/>
          <p:cNvSpPr txBox="1"/>
          <p:nvPr/>
        </p:nvSpPr>
        <p:spPr>
          <a:xfrm>
            <a:off x="1172112" y="4349298"/>
            <a:ext cx="11117100" cy="89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600"/>
              <a:buFont typeface="Ubuntu Medium"/>
              <a:buNone/>
            </a:pPr>
            <a:r>
              <a:rPr lang="en-GB" sz="2600">
                <a:solidFill>
                  <a:schemeClr val="dk1"/>
                </a:solidFill>
                <a:latin typeface="Ubuntu Medium"/>
                <a:ea typeface="Ubuntu Medium"/>
                <a:cs typeface="Ubuntu Medium"/>
                <a:sym typeface="Ubuntu Medium"/>
              </a:rPr>
              <a:t>Confidential, safe and secure reporting of corruption offences related to political finance (OP14)</a:t>
            </a:r>
            <a:endParaRPr b="1" sz="2600">
              <a:solidFill>
                <a:schemeClr val="dk1"/>
              </a:solidFill>
              <a:latin typeface="Open Sans"/>
              <a:ea typeface="Open Sans"/>
              <a:cs typeface="Open Sans"/>
              <a:sym typeface="Open Sans"/>
            </a:endParaRPr>
          </a:p>
        </p:txBody>
      </p:sp>
      <p:sp>
        <p:nvSpPr>
          <p:cNvPr id="484" name="Google Shape;484;g3c97295d29f_0_479"/>
          <p:cNvSpPr/>
          <p:nvPr/>
        </p:nvSpPr>
        <p:spPr>
          <a:xfrm>
            <a:off x="706173" y="4421326"/>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Open Sans"/>
              <a:ea typeface="Open Sans"/>
              <a:cs typeface="Open Sans"/>
              <a:sym typeface="Open Sans"/>
            </a:endParaRPr>
          </a:p>
        </p:txBody>
      </p:sp>
      <p:pic>
        <p:nvPicPr>
          <p:cNvPr id="485" name="Google Shape;485;g3c97295d29f_0_479"/>
          <p:cNvPicPr preferRelativeResize="0"/>
          <p:nvPr/>
        </p:nvPicPr>
        <p:blipFill rotWithShape="1">
          <a:blip r:embed="rId3">
            <a:alphaModFix/>
          </a:blip>
          <a:srcRect b="0" l="0" r="0" t="0"/>
          <a:stretch/>
        </p:blipFill>
        <p:spPr>
          <a:xfrm>
            <a:off x="8749876" y="863663"/>
            <a:ext cx="2902689" cy="6466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3c97295d29f_0_491"/>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492" name="Google Shape;492;g3c97295d29f_0_491"/>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493" name="Google Shape;493;g3c97295d29f_0_491"/>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
        <p:nvSpPr>
          <p:cNvPr id="494" name="Google Shape;494;g3c97295d29f_0_491"/>
          <p:cNvSpPr txBox="1"/>
          <p:nvPr/>
        </p:nvSpPr>
        <p:spPr>
          <a:xfrm>
            <a:off x="461799" y="1972724"/>
            <a:ext cx="135834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00"/>
              <a:buFont typeface="Arial"/>
              <a:buNone/>
            </a:pPr>
            <a:r>
              <a:rPr b="1" lang="en-GB" sz="3400">
                <a:solidFill>
                  <a:srgbClr val="00B0F0"/>
                </a:solidFill>
                <a:latin typeface="Oswald Medium"/>
                <a:ea typeface="Oswald Medium"/>
                <a:cs typeface="Oswald Medium"/>
                <a:sym typeface="Oswald Medium"/>
              </a:rPr>
              <a:t>STATE NEUTRALITY</a:t>
            </a:r>
            <a:endParaRPr/>
          </a:p>
        </p:txBody>
      </p:sp>
      <p:sp>
        <p:nvSpPr>
          <p:cNvPr id="495" name="Google Shape;495;g3c97295d29f_0_491"/>
          <p:cNvSpPr/>
          <p:nvPr/>
        </p:nvSpPr>
        <p:spPr>
          <a:xfrm>
            <a:off x="706173" y="3143431"/>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96" name="Google Shape;496;g3c97295d29f_0_491"/>
          <p:cNvSpPr txBox="1"/>
          <p:nvPr/>
        </p:nvSpPr>
        <p:spPr>
          <a:xfrm>
            <a:off x="1172112" y="3068831"/>
            <a:ext cx="111171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600"/>
              <a:buFont typeface="Ubuntu Medium"/>
              <a:buNone/>
            </a:pPr>
            <a:r>
              <a:rPr lang="en-GB" sz="2600">
                <a:solidFill>
                  <a:schemeClr val="dk1"/>
                </a:solidFill>
                <a:latin typeface="Ubuntu Medium"/>
                <a:ea typeface="Ubuntu Medium"/>
                <a:cs typeface="Ubuntu Medium"/>
                <a:sym typeface="Ubuntu Medium"/>
              </a:rPr>
              <a:t>Prohibit misuse of state resources (OP 11)</a:t>
            </a:r>
            <a:endParaRPr/>
          </a:p>
        </p:txBody>
      </p:sp>
      <p:sp>
        <p:nvSpPr>
          <p:cNvPr id="497" name="Google Shape;497;g3c97295d29f_0_491"/>
          <p:cNvSpPr txBox="1"/>
          <p:nvPr/>
        </p:nvSpPr>
        <p:spPr>
          <a:xfrm>
            <a:off x="1172112" y="4826962"/>
            <a:ext cx="11117100" cy="89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600"/>
              <a:buFont typeface="Ubuntu Medium"/>
              <a:buNone/>
            </a:pPr>
            <a:r>
              <a:rPr lang="en-GB" sz="2600">
                <a:solidFill>
                  <a:schemeClr val="dk1"/>
                </a:solidFill>
                <a:latin typeface="Ubuntu Medium"/>
                <a:ea typeface="Ubuntu Medium"/>
                <a:cs typeface="Ubuntu Medium"/>
                <a:sym typeface="Ubuntu Medium"/>
              </a:rPr>
              <a:t>Public funding must be allocated and disbursed with fair and objective criteria (OP 5)</a:t>
            </a:r>
            <a:endParaRPr b="1" sz="2600">
              <a:solidFill>
                <a:schemeClr val="dk1"/>
              </a:solidFill>
              <a:latin typeface="Open Sans"/>
              <a:ea typeface="Open Sans"/>
              <a:cs typeface="Open Sans"/>
              <a:sym typeface="Open Sans"/>
            </a:endParaRPr>
          </a:p>
        </p:txBody>
      </p:sp>
      <p:sp>
        <p:nvSpPr>
          <p:cNvPr id="498" name="Google Shape;498;g3c97295d29f_0_491"/>
          <p:cNvSpPr txBox="1"/>
          <p:nvPr/>
        </p:nvSpPr>
        <p:spPr>
          <a:xfrm>
            <a:off x="1172112" y="3778743"/>
            <a:ext cx="10210200" cy="89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600"/>
              <a:buFont typeface="Ubuntu Medium"/>
              <a:buNone/>
            </a:pPr>
            <a:r>
              <a:rPr lang="en-GB" sz="2600">
                <a:solidFill>
                  <a:schemeClr val="dk1"/>
                </a:solidFill>
                <a:latin typeface="Ubuntu Medium"/>
                <a:ea typeface="Ubuntu Medium"/>
                <a:cs typeface="Ubuntu Medium"/>
                <a:sym typeface="Ubuntu Medium"/>
              </a:rPr>
              <a:t>Empower authorities to monitor and detect misuse of state resources (OP 11)</a:t>
            </a:r>
            <a:endParaRPr b="1" sz="2600">
              <a:solidFill>
                <a:schemeClr val="dk1"/>
              </a:solidFill>
              <a:latin typeface="Open Sans"/>
              <a:ea typeface="Open Sans"/>
              <a:cs typeface="Open Sans"/>
              <a:sym typeface="Open Sans"/>
            </a:endParaRPr>
          </a:p>
        </p:txBody>
      </p:sp>
      <p:sp>
        <p:nvSpPr>
          <p:cNvPr id="499" name="Google Shape;499;g3c97295d29f_0_491"/>
          <p:cNvSpPr/>
          <p:nvPr/>
        </p:nvSpPr>
        <p:spPr>
          <a:xfrm>
            <a:off x="706173" y="489899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00" name="Google Shape;500;g3c97295d29f_0_491"/>
          <p:cNvSpPr/>
          <p:nvPr/>
        </p:nvSpPr>
        <p:spPr>
          <a:xfrm>
            <a:off x="706173" y="3840454"/>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501" name="Google Shape;501;g3c97295d29f_0_491"/>
          <p:cNvPicPr preferRelativeResize="0"/>
          <p:nvPr/>
        </p:nvPicPr>
        <p:blipFill rotWithShape="1">
          <a:blip r:embed="rId3">
            <a:alphaModFix/>
          </a:blip>
          <a:srcRect b="0" l="0" r="0" t="0"/>
          <a:stretch/>
        </p:blipFill>
        <p:spPr>
          <a:xfrm>
            <a:off x="8749876" y="863663"/>
            <a:ext cx="2902689" cy="6466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3c97295d29f_0_506"/>
          <p:cNvSpPr txBox="1"/>
          <p:nvPr>
            <p:ph idx="12" type="sldNum"/>
          </p:nvPr>
        </p:nvSpPr>
        <p:spPr>
          <a:xfrm>
            <a:off x="10998553" y="329867"/>
            <a:ext cx="755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508" name="Google Shape;508;g3c97295d29f_0_506"/>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509" name="Google Shape;509;g3c97295d29f_0_506"/>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sp>
        <p:nvSpPr>
          <p:cNvPr id="510" name="Google Shape;510;g3c97295d29f_0_506"/>
          <p:cNvSpPr txBox="1"/>
          <p:nvPr/>
        </p:nvSpPr>
        <p:spPr>
          <a:xfrm>
            <a:off x="499153" y="1512554"/>
            <a:ext cx="135834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00"/>
              <a:buFont typeface="Arial"/>
              <a:buNone/>
            </a:pPr>
            <a:r>
              <a:rPr b="1" lang="en-GB" sz="3400">
                <a:solidFill>
                  <a:srgbClr val="00B0F0"/>
                </a:solidFill>
                <a:latin typeface="Oswald Medium"/>
                <a:ea typeface="Oswald Medium"/>
                <a:cs typeface="Oswald Medium"/>
                <a:sym typeface="Oswald Medium"/>
              </a:rPr>
              <a:t>FOLLOW UP. We intend to influence:</a:t>
            </a:r>
            <a:endParaRPr/>
          </a:p>
        </p:txBody>
      </p:sp>
      <p:sp>
        <p:nvSpPr>
          <p:cNvPr id="511" name="Google Shape;511;g3c97295d29f_0_506"/>
          <p:cNvSpPr/>
          <p:nvPr/>
        </p:nvSpPr>
        <p:spPr>
          <a:xfrm>
            <a:off x="706173" y="2215374"/>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12" name="Google Shape;512;g3c97295d29f_0_506"/>
          <p:cNvSpPr/>
          <p:nvPr/>
        </p:nvSpPr>
        <p:spPr>
          <a:xfrm>
            <a:off x="706173" y="4680622"/>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Ubuntu Medium"/>
              <a:ea typeface="Ubuntu Medium"/>
              <a:cs typeface="Ubuntu Medium"/>
              <a:sym typeface="Ubuntu Medium"/>
            </a:endParaRPr>
          </a:p>
        </p:txBody>
      </p:sp>
      <p:sp>
        <p:nvSpPr>
          <p:cNvPr id="513" name="Google Shape;513;g3c97295d29f_0_506"/>
          <p:cNvSpPr/>
          <p:nvPr/>
        </p:nvSpPr>
        <p:spPr>
          <a:xfrm>
            <a:off x="706173" y="3826806"/>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Ubuntu Medium"/>
              <a:ea typeface="Ubuntu Medium"/>
              <a:cs typeface="Ubuntu Medium"/>
              <a:sym typeface="Ubuntu Medium"/>
            </a:endParaRPr>
          </a:p>
        </p:txBody>
      </p:sp>
      <p:pic>
        <p:nvPicPr>
          <p:cNvPr id="514" name="Google Shape;514;g3c97295d29f_0_506"/>
          <p:cNvPicPr preferRelativeResize="0"/>
          <p:nvPr/>
        </p:nvPicPr>
        <p:blipFill rotWithShape="1">
          <a:blip r:embed="rId3">
            <a:alphaModFix/>
          </a:blip>
          <a:srcRect b="0" l="0" r="0" t="0"/>
          <a:stretch/>
        </p:blipFill>
        <p:spPr>
          <a:xfrm>
            <a:off x="8749876" y="863663"/>
            <a:ext cx="2902689" cy="646687"/>
          </a:xfrm>
          <a:prstGeom prst="rect">
            <a:avLst/>
          </a:prstGeom>
          <a:noFill/>
          <a:ln>
            <a:noFill/>
          </a:ln>
        </p:spPr>
      </p:pic>
      <p:sp>
        <p:nvSpPr>
          <p:cNvPr id="515" name="Google Shape;515;g3c97295d29f_0_506"/>
          <p:cNvSpPr/>
          <p:nvPr/>
        </p:nvSpPr>
        <p:spPr>
          <a:xfrm>
            <a:off x="706173" y="3047890"/>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Ubuntu Medium"/>
              <a:ea typeface="Ubuntu Medium"/>
              <a:cs typeface="Ubuntu Medium"/>
              <a:sym typeface="Ubuntu Medium"/>
            </a:endParaRPr>
          </a:p>
        </p:txBody>
      </p:sp>
      <p:sp>
        <p:nvSpPr>
          <p:cNvPr id="516" name="Google Shape;516;g3c97295d29f_0_506"/>
          <p:cNvSpPr txBox="1"/>
          <p:nvPr/>
        </p:nvSpPr>
        <p:spPr>
          <a:xfrm>
            <a:off x="1172112" y="3041530"/>
            <a:ext cx="111171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200">
                <a:solidFill>
                  <a:schemeClr val="dk1"/>
                </a:solidFill>
                <a:latin typeface="Ubuntu Medium"/>
                <a:ea typeface="Ubuntu Medium"/>
                <a:cs typeface="Ubuntu Medium"/>
                <a:sym typeface="Ubuntu Medium"/>
              </a:rPr>
              <a:t>UNODC to develop materials </a:t>
            </a:r>
            <a:r>
              <a:rPr lang="en-GB" sz="2200">
                <a:solidFill>
                  <a:schemeClr val="dk1"/>
                </a:solidFill>
                <a:latin typeface="Ubuntu Medium"/>
                <a:ea typeface="Ubuntu Medium"/>
                <a:cs typeface="Ubuntu Medium"/>
                <a:sym typeface="Ubuntu Medium"/>
              </a:rPr>
              <a:t>to promote effective implementation of Resolution (OP 17) – </a:t>
            </a:r>
            <a:r>
              <a:rPr lang="en-GB" sz="2200">
                <a:solidFill>
                  <a:schemeClr val="dk1"/>
                </a:solidFill>
                <a:highlight>
                  <a:srgbClr val="FFFF00"/>
                </a:highlight>
                <a:latin typeface="Ubuntu Medium"/>
                <a:ea typeface="Ubuntu Medium"/>
                <a:cs typeface="Ubuntu Medium"/>
                <a:sym typeface="Ubuntu Medium"/>
              </a:rPr>
              <a:t>any time</a:t>
            </a:r>
            <a:endParaRPr sz="2200">
              <a:solidFill>
                <a:schemeClr val="dk1"/>
              </a:solidFill>
              <a:highlight>
                <a:srgbClr val="FFFF00"/>
              </a:highlight>
              <a:latin typeface="Ubuntu Medium"/>
              <a:ea typeface="Ubuntu Medium"/>
              <a:cs typeface="Ubuntu Medium"/>
              <a:sym typeface="Ubuntu Medium"/>
            </a:endParaRPr>
          </a:p>
        </p:txBody>
      </p:sp>
      <p:sp>
        <p:nvSpPr>
          <p:cNvPr id="517" name="Google Shape;517;g3c97295d29f_0_506"/>
          <p:cNvSpPr txBox="1"/>
          <p:nvPr/>
        </p:nvSpPr>
        <p:spPr>
          <a:xfrm>
            <a:off x="1172111" y="2166022"/>
            <a:ext cx="103137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200">
                <a:solidFill>
                  <a:schemeClr val="dk1"/>
                </a:solidFill>
                <a:latin typeface="Ubuntu Medium"/>
                <a:ea typeface="Ubuntu Medium"/>
                <a:cs typeface="Ubuntu Medium"/>
                <a:sym typeface="Ubuntu Medium"/>
              </a:rPr>
              <a:t>UNODC to collect information</a:t>
            </a:r>
            <a:r>
              <a:rPr lang="en-GB" sz="2200">
                <a:solidFill>
                  <a:schemeClr val="dk1"/>
                </a:solidFill>
                <a:latin typeface="Ubuntu Medium"/>
                <a:ea typeface="Ubuntu Medium"/>
                <a:cs typeface="Ubuntu Medium"/>
                <a:sym typeface="Ubuntu Medium"/>
              </a:rPr>
              <a:t> on good practices, challenges and lessons learned (OP 16) </a:t>
            </a:r>
            <a:r>
              <a:rPr i="0" lang="en-GB" sz="2200" u="none" strike="noStrike">
                <a:solidFill>
                  <a:srgbClr val="000000"/>
                </a:solidFill>
                <a:latin typeface="Ubuntu Medium"/>
                <a:ea typeface="Ubuntu Medium"/>
                <a:cs typeface="Ubuntu Medium"/>
                <a:sym typeface="Ubuntu Medium"/>
              </a:rPr>
              <a:t>– </a:t>
            </a:r>
            <a:r>
              <a:rPr i="0" lang="en-GB" sz="2200" u="none" strike="noStrike">
                <a:solidFill>
                  <a:srgbClr val="000000"/>
                </a:solidFill>
                <a:highlight>
                  <a:srgbClr val="FFFF00"/>
                </a:highlight>
                <a:latin typeface="Ubuntu Medium"/>
                <a:ea typeface="Ubuntu Medium"/>
                <a:cs typeface="Ubuntu Medium"/>
                <a:sym typeface="Ubuntu Medium"/>
              </a:rPr>
              <a:t>early 2027</a:t>
            </a:r>
            <a:r>
              <a:rPr i="0" lang="en-GB" sz="2200" u="none" strike="noStrike">
                <a:solidFill>
                  <a:srgbClr val="000000"/>
                </a:solidFill>
                <a:latin typeface="Ubuntu Medium"/>
                <a:ea typeface="Ubuntu Medium"/>
                <a:cs typeface="Ubuntu Medium"/>
                <a:sym typeface="Ubuntu Medium"/>
              </a:rPr>
              <a:t>? </a:t>
            </a:r>
            <a:endParaRPr/>
          </a:p>
        </p:txBody>
      </p:sp>
      <p:sp>
        <p:nvSpPr>
          <p:cNvPr id="518" name="Google Shape;518;g3c97295d29f_0_506"/>
          <p:cNvSpPr txBox="1"/>
          <p:nvPr/>
        </p:nvSpPr>
        <p:spPr>
          <a:xfrm>
            <a:off x="1215328" y="3821728"/>
            <a:ext cx="100170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200">
                <a:solidFill>
                  <a:schemeClr val="dk1"/>
                </a:solidFill>
                <a:latin typeface="Ubuntu Medium"/>
                <a:ea typeface="Ubuntu Medium"/>
                <a:cs typeface="Ubuntu Medium"/>
                <a:sym typeface="Ubuntu Medium"/>
              </a:rPr>
              <a:t>Working Group on Prevention </a:t>
            </a:r>
            <a:r>
              <a:rPr lang="en-GB" sz="2200">
                <a:solidFill>
                  <a:schemeClr val="dk1"/>
                </a:solidFill>
                <a:latin typeface="Ubuntu Medium"/>
                <a:ea typeface="Ubuntu Medium"/>
                <a:cs typeface="Ubuntu Medium"/>
                <a:sym typeface="Ubuntu Medium"/>
              </a:rPr>
              <a:t>to discuss good practices and challenges at 18th meeting (OP 18) – </a:t>
            </a:r>
            <a:r>
              <a:rPr lang="en-GB" sz="2200">
                <a:solidFill>
                  <a:schemeClr val="dk1"/>
                </a:solidFill>
                <a:highlight>
                  <a:srgbClr val="FFFF00"/>
                </a:highlight>
                <a:latin typeface="Ubuntu Medium"/>
                <a:ea typeface="Ubuntu Medium"/>
                <a:cs typeface="Ubuntu Medium"/>
                <a:sym typeface="Ubuntu Medium"/>
              </a:rPr>
              <a:t>May or June 2027?</a:t>
            </a:r>
            <a:endParaRPr sz="2200">
              <a:solidFill>
                <a:schemeClr val="dk1"/>
              </a:solidFill>
              <a:highlight>
                <a:srgbClr val="FFFF00"/>
              </a:highlight>
              <a:latin typeface="Ubuntu Medium"/>
              <a:ea typeface="Ubuntu Medium"/>
              <a:cs typeface="Ubuntu Medium"/>
              <a:sym typeface="Ubuntu Medium"/>
            </a:endParaRPr>
          </a:p>
        </p:txBody>
      </p:sp>
      <p:sp>
        <p:nvSpPr>
          <p:cNvPr id="519" name="Google Shape;519;g3c97295d29f_0_506"/>
          <p:cNvSpPr txBox="1"/>
          <p:nvPr/>
        </p:nvSpPr>
        <p:spPr>
          <a:xfrm>
            <a:off x="1215328" y="4691070"/>
            <a:ext cx="102705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200">
                <a:solidFill>
                  <a:srgbClr val="000000"/>
                </a:solidFill>
                <a:latin typeface="Ubuntu Medium"/>
                <a:ea typeface="Ubuntu Medium"/>
                <a:cs typeface="Ubuntu Medium"/>
                <a:sym typeface="Ubuntu Medium"/>
              </a:rPr>
              <a:t>UNODC to report on implementation </a:t>
            </a:r>
            <a:r>
              <a:rPr lang="en-GB" sz="2200">
                <a:solidFill>
                  <a:srgbClr val="000000"/>
                </a:solidFill>
                <a:latin typeface="Ubuntu Medium"/>
                <a:ea typeface="Ubuntu Medium"/>
                <a:cs typeface="Ubuntu Medium"/>
                <a:sym typeface="Ubuntu Medium"/>
              </a:rPr>
              <a:t>of Res. to CoSP 12 (OP 19) </a:t>
            </a:r>
            <a:r>
              <a:rPr lang="en-GB" sz="2200">
                <a:solidFill>
                  <a:srgbClr val="000000"/>
                </a:solidFill>
                <a:highlight>
                  <a:srgbClr val="FFFF00"/>
                </a:highlight>
                <a:latin typeface="Ubuntu Medium"/>
                <a:ea typeface="Ubuntu Medium"/>
                <a:cs typeface="Ubuntu Medium"/>
                <a:sym typeface="Ubuntu Medium"/>
              </a:rPr>
              <a:t>– Dec 2027 </a:t>
            </a:r>
            <a:endParaRPr sz="2200">
              <a:solidFill>
                <a:schemeClr val="dk1"/>
              </a:solidFill>
              <a:highlight>
                <a:srgbClr val="FFFF00"/>
              </a:highlight>
              <a:latin typeface="Ubuntu Medium"/>
              <a:ea typeface="Ubuntu Medium"/>
              <a:cs typeface="Ubuntu Medium"/>
              <a:sym typeface="Ubuntu Medium"/>
            </a:endParaRPr>
          </a:p>
        </p:txBody>
      </p:sp>
      <p:sp>
        <p:nvSpPr>
          <p:cNvPr id="520" name="Google Shape;520;g3c97295d29f_0_506"/>
          <p:cNvSpPr/>
          <p:nvPr/>
        </p:nvSpPr>
        <p:spPr>
          <a:xfrm>
            <a:off x="722093" y="5297049"/>
            <a:ext cx="369000" cy="369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Ubuntu Medium"/>
              <a:ea typeface="Ubuntu Medium"/>
              <a:cs typeface="Ubuntu Medium"/>
              <a:sym typeface="Ubuntu Medium"/>
            </a:endParaRPr>
          </a:p>
        </p:txBody>
      </p:sp>
      <p:sp>
        <p:nvSpPr>
          <p:cNvPr id="521" name="Google Shape;521;g3c97295d29f_0_506"/>
          <p:cNvSpPr txBox="1"/>
          <p:nvPr/>
        </p:nvSpPr>
        <p:spPr>
          <a:xfrm>
            <a:off x="1231248" y="5225609"/>
            <a:ext cx="10270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200">
                <a:solidFill>
                  <a:srgbClr val="000000"/>
                </a:solidFill>
                <a:latin typeface="Ubuntu Medium"/>
                <a:ea typeface="Ubuntu Medium"/>
                <a:cs typeface="Ubuntu Medium"/>
                <a:sym typeface="Ubuntu Medium"/>
              </a:rPr>
              <a:t>UNODC to provide technical assistance </a:t>
            </a:r>
            <a:r>
              <a:rPr lang="en-GB" sz="2200">
                <a:solidFill>
                  <a:srgbClr val="000000"/>
                </a:solidFill>
                <a:latin typeface="Ubuntu Medium"/>
                <a:ea typeface="Ubuntu Medium"/>
                <a:cs typeface="Ubuntu Medium"/>
                <a:sym typeface="Ubuntu Medium"/>
              </a:rPr>
              <a:t>in cooperation with other multilateral bodies (OP 20) – </a:t>
            </a:r>
            <a:r>
              <a:rPr lang="en-GB" sz="2200">
                <a:solidFill>
                  <a:srgbClr val="000000"/>
                </a:solidFill>
                <a:highlight>
                  <a:srgbClr val="FFFF00"/>
                </a:highlight>
                <a:latin typeface="Ubuntu Medium"/>
                <a:ea typeface="Ubuntu Medium"/>
                <a:cs typeface="Ubuntu Medium"/>
                <a:sym typeface="Ubuntu Medium"/>
              </a:rPr>
              <a:t>any time</a:t>
            </a:r>
            <a:endParaRPr sz="2200">
              <a:solidFill>
                <a:schemeClr val="dk1"/>
              </a:solidFill>
              <a:highlight>
                <a:srgbClr val="FFFF00"/>
              </a:highlight>
              <a:latin typeface="Ubuntu Medium"/>
              <a:ea typeface="Ubuntu Medium"/>
              <a:cs typeface="Ubuntu Medium"/>
              <a:sym typeface="Ubuntu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3c97295d29f_0_525"/>
          <p:cNvSpPr txBox="1"/>
          <p:nvPr>
            <p:ph type="title"/>
          </p:nvPr>
        </p:nvSpPr>
        <p:spPr>
          <a:xfrm>
            <a:off x="539436" y="2260853"/>
            <a:ext cx="11196600" cy="2852700"/>
          </a:xfrm>
          <a:prstGeom prst="rect">
            <a:avLst/>
          </a:prstGeom>
          <a:noFill/>
          <a:ln>
            <a:noFill/>
          </a:ln>
        </p:spPr>
        <p:txBody>
          <a:bodyPr anchorCtr="0" anchor="b" bIns="45700" lIns="91425" spcFirstLastPara="1" rIns="91425" wrap="square" tIns="45700">
            <a:normAutofit/>
          </a:bodyPr>
          <a:lstStyle/>
          <a:p>
            <a:pPr indent="0" lvl="0" marL="0" rtl="0" algn="l">
              <a:lnSpc>
                <a:spcPct val="150000"/>
              </a:lnSpc>
              <a:spcBef>
                <a:spcPts val="0"/>
              </a:spcBef>
              <a:spcAft>
                <a:spcPts val="0"/>
              </a:spcAft>
              <a:buClr>
                <a:schemeClr val="dk1"/>
              </a:buClr>
              <a:buSzPts val="6200"/>
              <a:buFont typeface="Oswald Medium"/>
              <a:buNone/>
            </a:pPr>
            <a:r>
              <a:rPr b="1" lang="en-GB" sz="6200"/>
              <a:t>REACH OUT! </a:t>
            </a:r>
            <a:br>
              <a:rPr b="1" lang="en-GB" sz="4400"/>
            </a:br>
            <a:r>
              <a:rPr b="1" lang="en-GB" sz="2900" u="sng" cap="none">
                <a:solidFill>
                  <a:schemeClr val="hlink"/>
                </a:solidFill>
                <a:latin typeface="Arial"/>
                <a:ea typeface="Arial"/>
                <a:cs typeface="Arial"/>
                <a:sym typeface="Arial"/>
                <a:hlinkClick r:id="rId3"/>
              </a:rPr>
              <a:t>jvalladares@transparency.org</a:t>
            </a:r>
            <a:r>
              <a:rPr b="1" lang="en-GB" sz="2900" cap="none">
                <a:latin typeface="Arial"/>
                <a:ea typeface="Arial"/>
                <a:cs typeface="Arial"/>
                <a:sym typeface="Arial"/>
              </a:rPr>
              <a:t> | </a:t>
            </a:r>
            <a:r>
              <a:rPr b="1" lang="en-GB" sz="2900" u="sng" cap="none">
                <a:solidFill>
                  <a:schemeClr val="hlink"/>
                </a:solidFill>
                <a:latin typeface="Arial"/>
                <a:ea typeface="Arial"/>
                <a:cs typeface="Arial"/>
                <a:sym typeface="Arial"/>
                <a:hlinkClick r:id="rId4"/>
              </a:rPr>
              <a:t>jvrushi@transparency.org</a:t>
            </a:r>
            <a:r>
              <a:rPr b="1" lang="en-GB" sz="2900" cap="none">
                <a:latin typeface="Arial"/>
                <a:ea typeface="Arial"/>
                <a:cs typeface="Arial"/>
                <a:sym typeface="Arial"/>
              </a:rPr>
              <a:t> </a:t>
            </a:r>
            <a:endParaRPr b="1" sz="2900" cap="none">
              <a:latin typeface="Arial"/>
              <a:ea typeface="Arial"/>
              <a:cs typeface="Arial"/>
              <a:sym typeface="Arial"/>
            </a:endParaRPr>
          </a:p>
        </p:txBody>
      </p:sp>
      <p:sp>
        <p:nvSpPr>
          <p:cNvPr id="527" name="Google Shape;527;g3c97295d29f_0_525"/>
          <p:cNvSpPr txBox="1"/>
          <p:nvPr>
            <p:ph idx="2" type="body"/>
          </p:nvPr>
        </p:nvSpPr>
        <p:spPr>
          <a:xfrm>
            <a:off x="406597" y="6298457"/>
            <a:ext cx="3464100" cy="270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528" name="Google Shape;528;g3c97295d29f_0_525"/>
          <p:cNvSpPr/>
          <p:nvPr/>
        </p:nvSpPr>
        <p:spPr>
          <a:xfrm>
            <a:off x="10998553" y="329867"/>
            <a:ext cx="234000" cy="531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pen Sans"/>
              <a:buNone/>
            </a:pPr>
            <a:r>
              <a:t/>
            </a:r>
            <a:endParaRPr b="0" i="0" sz="1800" u="none" cap="none" strike="noStrike">
              <a:solidFill>
                <a:srgbClr val="FFFFFF"/>
              </a:solidFill>
              <a:latin typeface="Open Sans"/>
              <a:ea typeface="Open Sans"/>
              <a:cs typeface="Open Sans"/>
              <a:sym typeface="Open Sans"/>
            </a:endParaRPr>
          </a:p>
        </p:txBody>
      </p:sp>
      <p:pic>
        <p:nvPicPr>
          <p:cNvPr id="529" name="Google Shape;529;g3c97295d29f_0_525"/>
          <p:cNvPicPr preferRelativeResize="0"/>
          <p:nvPr/>
        </p:nvPicPr>
        <p:blipFill rotWithShape="1">
          <a:blip r:embed="rId5">
            <a:alphaModFix/>
          </a:blip>
          <a:srcRect b="0" l="0" r="0" t="0"/>
          <a:stretch/>
        </p:blipFill>
        <p:spPr>
          <a:xfrm>
            <a:off x="8749876" y="863663"/>
            <a:ext cx="2902689" cy="6466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3c795ca8fd2_0_123"/>
          <p:cNvSpPr txBox="1"/>
          <p:nvPr>
            <p:ph type="title"/>
          </p:nvPr>
        </p:nvSpPr>
        <p:spPr>
          <a:xfrm>
            <a:off x="368100" y="-250539"/>
            <a:ext cx="10985700" cy="240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sz="3500">
              <a:solidFill>
                <a:srgbClr val="9C0B31"/>
              </a:solidFill>
            </a:endParaRPr>
          </a:p>
          <a:p>
            <a:pPr indent="0" lvl="0" marL="0" rtl="0" algn="ctr">
              <a:lnSpc>
                <a:spcPct val="150000"/>
              </a:lnSpc>
              <a:spcBef>
                <a:spcPts val="0"/>
              </a:spcBef>
              <a:spcAft>
                <a:spcPts val="0"/>
              </a:spcAft>
              <a:buClr>
                <a:schemeClr val="dk1"/>
              </a:buClr>
              <a:buSzPts val="1100"/>
              <a:buFont typeface="Arial"/>
              <a:buNone/>
            </a:pPr>
            <a:r>
              <a:rPr b="1" lang="en-GB" sz="3500">
                <a:solidFill>
                  <a:srgbClr val="9C0C30"/>
                </a:solidFill>
                <a:highlight>
                  <a:schemeClr val="lt1"/>
                </a:highlight>
              </a:rPr>
              <a:t>Res. 11/9 Corruption and the environment</a:t>
            </a:r>
            <a:r>
              <a:rPr b="1" lang="en-GB" sz="4000">
                <a:solidFill>
                  <a:srgbClr val="9C0C30"/>
                </a:solidFill>
                <a:highlight>
                  <a:schemeClr val="lt1"/>
                </a:highlight>
              </a:rPr>
              <a:t> </a:t>
            </a:r>
            <a:r>
              <a:rPr b="1" lang="en-GB">
                <a:solidFill>
                  <a:srgbClr val="9C0C30"/>
                </a:solidFill>
                <a:highlight>
                  <a:schemeClr val="lt1"/>
                </a:highlight>
              </a:rPr>
              <a:t>   </a:t>
            </a:r>
            <a:endParaRPr b="1">
              <a:solidFill>
                <a:srgbClr val="9C0C30"/>
              </a:solidFill>
              <a:highlight>
                <a:schemeClr val="lt1"/>
              </a:highlight>
            </a:endParaRPr>
          </a:p>
        </p:txBody>
      </p:sp>
      <p:sp>
        <p:nvSpPr>
          <p:cNvPr id="535" name="Google Shape;535;g3c795ca8fd2_0_123"/>
          <p:cNvSpPr txBox="1"/>
          <p:nvPr>
            <p:ph idx="1" type="body"/>
          </p:nvPr>
        </p:nvSpPr>
        <p:spPr>
          <a:xfrm>
            <a:off x="368100" y="761175"/>
            <a:ext cx="11455800" cy="5814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2200">
              <a:solidFill>
                <a:srgbClr val="333333"/>
              </a:solidFill>
              <a:highlight>
                <a:srgbClr val="FFFFFF"/>
              </a:highlight>
            </a:endParaRPr>
          </a:p>
          <a:p>
            <a:pPr indent="0" lvl="0" marL="0" rtl="0" algn="just">
              <a:lnSpc>
                <a:spcPct val="115000"/>
              </a:lnSpc>
              <a:spcBef>
                <a:spcPts val="0"/>
              </a:spcBef>
              <a:spcAft>
                <a:spcPts val="0"/>
              </a:spcAft>
              <a:buNone/>
            </a:pPr>
            <a:r>
              <a:t/>
            </a:r>
            <a:endParaRPr sz="2200">
              <a:solidFill>
                <a:srgbClr val="333333"/>
              </a:solidFill>
              <a:highlight>
                <a:srgbClr val="FFFFFF"/>
              </a:highlight>
            </a:endParaRPr>
          </a:p>
          <a:p>
            <a:pPr indent="-368300" lvl="0" marL="457200" rtl="0" algn="just">
              <a:lnSpc>
                <a:spcPct val="115000"/>
              </a:lnSpc>
              <a:spcBef>
                <a:spcPts val="0"/>
              </a:spcBef>
              <a:spcAft>
                <a:spcPts val="0"/>
              </a:spcAft>
              <a:buSzPts val="2200"/>
              <a:buChar char="•"/>
            </a:pPr>
            <a:r>
              <a:rPr lang="en-GB" sz="2200"/>
              <a:t>Builds upon </a:t>
            </a:r>
            <a:r>
              <a:rPr lang="en-GB" sz="2200" u="sng">
                <a:solidFill>
                  <a:srgbClr val="1155CC"/>
                </a:solidFill>
                <a:hlinkClick r:id="rId3">
                  <a:extLst>
                    <a:ext uri="{A12FA001-AC4F-418D-AE19-62706E023703}">
                      <ahyp:hlinkClr val="tx"/>
                    </a:ext>
                  </a:extLst>
                </a:hlinkClick>
              </a:rPr>
              <a:t>Resolution 8/12</a:t>
            </a:r>
            <a:r>
              <a:rPr lang="en-GB" sz="2200"/>
              <a:t>, </a:t>
            </a:r>
            <a:r>
              <a:rPr b="1" lang="en-GB" sz="2200"/>
              <a:t>lays out many new commitments to help address important gaps and challenges</a:t>
            </a:r>
            <a:r>
              <a:rPr lang="en-GB" sz="2200"/>
              <a:t> in tackling corruption as it relates to CAE, combating organized crime, money laundering and illicit financial flows.</a:t>
            </a:r>
            <a:endParaRPr sz="2200"/>
          </a:p>
          <a:p>
            <a:pPr indent="-368300" lvl="0" marL="457200" rtl="0" algn="just">
              <a:lnSpc>
                <a:spcPct val="115000"/>
              </a:lnSpc>
              <a:spcBef>
                <a:spcPts val="0"/>
              </a:spcBef>
              <a:spcAft>
                <a:spcPts val="0"/>
              </a:spcAft>
              <a:buSzPts val="2200"/>
              <a:buChar char="•"/>
            </a:pPr>
            <a:r>
              <a:rPr b="1" lang="en-GB" sz="2200"/>
              <a:t>Strengthens enforcement and (cross-border) cooperation</a:t>
            </a:r>
            <a:r>
              <a:rPr lang="en-GB" sz="2200"/>
              <a:t>, among authorities and other stakeholders, Articles 49 &amp; 50, (joint investigations and special investigative techniques), asset seizure and recovery, the use of technology, mutual legal assistance.</a:t>
            </a:r>
            <a:endParaRPr sz="2200"/>
          </a:p>
          <a:p>
            <a:pPr indent="-368300" lvl="0" marL="457200" rtl="0" algn="just">
              <a:lnSpc>
                <a:spcPct val="115000"/>
              </a:lnSpc>
              <a:spcBef>
                <a:spcPts val="0"/>
              </a:spcBef>
              <a:spcAft>
                <a:spcPts val="0"/>
              </a:spcAft>
              <a:buSzPts val="2200"/>
              <a:buChar char="•"/>
            </a:pPr>
            <a:r>
              <a:rPr b="1" lang="en-GB" sz="2200"/>
              <a:t>Applying other anti-corruption tools measures</a:t>
            </a:r>
            <a:r>
              <a:rPr lang="en-GB" sz="2200"/>
              <a:t>: use and sharing of beneficial ownership information, tackling the role of service providers (enablers), access to information to enhance public oversight, transparency and integrity of public-private sector relationships, procurement</a:t>
            </a:r>
            <a:endParaRPr sz="2200"/>
          </a:p>
          <a:p>
            <a:pPr indent="-368300" lvl="0" marL="457200" rtl="0" algn="just">
              <a:lnSpc>
                <a:spcPct val="115000"/>
              </a:lnSpc>
              <a:spcBef>
                <a:spcPts val="0"/>
              </a:spcBef>
              <a:spcAft>
                <a:spcPts val="0"/>
              </a:spcAft>
              <a:buSzPts val="2200"/>
              <a:buChar char="•"/>
            </a:pPr>
            <a:r>
              <a:rPr b="1" lang="en-GB" sz="2200"/>
              <a:t>Civil society participation:</a:t>
            </a:r>
            <a:r>
              <a:rPr lang="en-GB" sz="2200"/>
              <a:t> Recognizes the vital role of “indigenous peoples” and “local communities”, the first time these terms have been explicitly referenced in a CoSP resolution (along with Resolution 11/3). </a:t>
            </a:r>
            <a:endParaRPr sz="2200"/>
          </a:p>
          <a:p>
            <a:pPr indent="0" lvl="0" marL="0" marR="0" rtl="0" algn="l">
              <a:lnSpc>
                <a:spcPct val="150000"/>
              </a:lnSpc>
              <a:spcBef>
                <a:spcPts val="0"/>
              </a:spcBef>
              <a:spcAft>
                <a:spcPts val="0"/>
              </a:spcAft>
              <a:buSzPts val="1946"/>
              <a:buNone/>
            </a:pPr>
            <a:r>
              <a:t/>
            </a:r>
            <a:endParaRPr sz="2600"/>
          </a:p>
        </p:txBody>
      </p:sp>
      <p:pic>
        <p:nvPicPr>
          <p:cNvPr id="536" name="Google Shape;536;g3c795ca8fd2_0_123"/>
          <p:cNvPicPr preferRelativeResize="0"/>
          <p:nvPr/>
        </p:nvPicPr>
        <p:blipFill>
          <a:blip r:embed="rId4">
            <a:alphaModFix/>
          </a:blip>
          <a:stretch>
            <a:fillRect/>
          </a:stretch>
        </p:blipFill>
        <p:spPr>
          <a:xfrm>
            <a:off x="10064675" y="362850"/>
            <a:ext cx="1449575" cy="398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3c8b7aef91f_0_0"/>
          <p:cNvSpPr txBox="1"/>
          <p:nvPr>
            <p:ph type="title"/>
          </p:nvPr>
        </p:nvSpPr>
        <p:spPr>
          <a:xfrm>
            <a:off x="368100" y="-266600"/>
            <a:ext cx="10985700" cy="240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sz="3500">
              <a:solidFill>
                <a:srgbClr val="9C0B31"/>
              </a:solidFill>
            </a:endParaRPr>
          </a:p>
          <a:p>
            <a:pPr indent="0" lvl="0" marL="0" rtl="0" algn="ctr">
              <a:lnSpc>
                <a:spcPct val="150000"/>
              </a:lnSpc>
              <a:spcBef>
                <a:spcPts val="0"/>
              </a:spcBef>
              <a:spcAft>
                <a:spcPts val="0"/>
              </a:spcAft>
              <a:buClr>
                <a:schemeClr val="dk1"/>
              </a:buClr>
              <a:buSzPts val="1100"/>
              <a:buFont typeface="Arial"/>
              <a:buNone/>
            </a:pPr>
            <a:r>
              <a:rPr b="1" lang="en-GB" sz="3500">
                <a:solidFill>
                  <a:srgbClr val="9C0C30"/>
                </a:solidFill>
                <a:highlight>
                  <a:schemeClr val="lt1"/>
                </a:highlight>
              </a:rPr>
              <a:t>Res. 11/3: SIDS</a:t>
            </a:r>
            <a:r>
              <a:rPr b="1" lang="en-GB" sz="4000">
                <a:solidFill>
                  <a:srgbClr val="9C0C30"/>
                </a:solidFill>
                <a:highlight>
                  <a:schemeClr val="lt1"/>
                </a:highlight>
              </a:rPr>
              <a:t> </a:t>
            </a:r>
            <a:r>
              <a:rPr b="1" lang="en-GB">
                <a:solidFill>
                  <a:srgbClr val="9C0C30"/>
                </a:solidFill>
                <a:highlight>
                  <a:schemeClr val="lt1"/>
                </a:highlight>
              </a:rPr>
              <a:t>   </a:t>
            </a:r>
            <a:endParaRPr b="1">
              <a:solidFill>
                <a:srgbClr val="9C0C30"/>
              </a:solidFill>
              <a:highlight>
                <a:schemeClr val="lt1"/>
              </a:highlight>
            </a:endParaRPr>
          </a:p>
        </p:txBody>
      </p:sp>
      <p:sp>
        <p:nvSpPr>
          <p:cNvPr id="542" name="Google Shape;542;g3c8b7aef91f_0_0"/>
          <p:cNvSpPr txBox="1"/>
          <p:nvPr>
            <p:ph idx="1" type="body"/>
          </p:nvPr>
        </p:nvSpPr>
        <p:spPr>
          <a:xfrm>
            <a:off x="368100" y="761175"/>
            <a:ext cx="11455800" cy="5814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2200">
              <a:solidFill>
                <a:srgbClr val="333333"/>
              </a:solidFill>
              <a:highlight>
                <a:srgbClr val="FFFFFF"/>
              </a:highlight>
            </a:endParaRPr>
          </a:p>
          <a:p>
            <a:pPr indent="0" lvl="0" marL="0" rtl="0" algn="just">
              <a:lnSpc>
                <a:spcPct val="115000"/>
              </a:lnSpc>
              <a:spcBef>
                <a:spcPts val="0"/>
              </a:spcBef>
              <a:spcAft>
                <a:spcPts val="0"/>
              </a:spcAft>
              <a:buNone/>
            </a:pPr>
            <a:r>
              <a:t/>
            </a:r>
            <a:endParaRPr sz="2200"/>
          </a:p>
          <a:p>
            <a:pPr indent="-368300" lvl="0" marL="457200" rtl="0" algn="just">
              <a:lnSpc>
                <a:spcPct val="115000"/>
              </a:lnSpc>
              <a:spcBef>
                <a:spcPts val="0"/>
              </a:spcBef>
              <a:spcAft>
                <a:spcPts val="0"/>
              </a:spcAft>
              <a:buSzPts val="2200"/>
              <a:buChar char="•"/>
            </a:pPr>
            <a:r>
              <a:rPr b="1" lang="en-GB" sz="2200"/>
              <a:t>Climate change: </a:t>
            </a:r>
            <a:r>
              <a:rPr lang="en-GB" sz="2200"/>
              <a:t>Preamble acknowledges that climate change poses an </a:t>
            </a:r>
            <a:r>
              <a:rPr lang="en-GB" sz="2200" u="sng">
                <a:solidFill>
                  <a:srgbClr val="1155CC"/>
                </a:solidFill>
                <a:hlinkClick r:id="rId3">
                  <a:extLst>
                    <a:ext uri="{A12FA001-AC4F-418D-AE19-62706E023703}">
                      <ahyp:hlinkClr val="tx"/>
                    </a:ext>
                  </a:extLst>
                </a:hlinkClick>
              </a:rPr>
              <a:t>existential threat</a:t>
            </a:r>
            <a:r>
              <a:rPr lang="en-GB" sz="2200"/>
              <a:t> to SIDS and that integrity, transparency and accountability are essential for the effective use of climate finance and environmental resources; recognizes the linkages between corruption, , CAE and the mismanagement of </a:t>
            </a:r>
            <a:r>
              <a:rPr lang="en-GB" sz="2200"/>
              <a:t>sustainability</a:t>
            </a:r>
            <a:r>
              <a:rPr lang="en-GB" sz="2200"/>
              <a:t> finance.</a:t>
            </a:r>
            <a:endParaRPr sz="2200"/>
          </a:p>
          <a:p>
            <a:pPr indent="-368300" lvl="0" marL="457200" rtl="0" algn="just">
              <a:lnSpc>
                <a:spcPct val="115000"/>
              </a:lnSpc>
              <a:spcBef>
                <a:spcPts val="0"/>
              </a:spcBef>
              <a:spcAft>
                <a:spcPts val="0"/>
              </a:spcAft>
              <a:buSzPts val="2200"/>
              <a:buChar char="•"/>
            </a:pPr>
            <a:r>
              <a:rPr b="1" lang="en-GB" sz="2200"/>
              <a:t>Climate governance:</a:t>
            </a:r>
            <a:r>
              <a:rPr lang="en-GB" sz="2200"/>
              <a:t> E</a:t>
            </a:r>
            <a:r>
              <a:rPr lang="en-GB" sz="2200"/>
              <a:t>nhance transparency, integrity and accountability mechanisms, including in the planning, disbursement and oversight of funds, </a:t>
            </a:r>
            <a:r>
              <a:rPr lang="en-GB" sz="2200"/>
              <a:t>in climate finance and natural resources management.</a:t>
            </a:r>
            <a:endParaRPr sz="2200"/>
          </a:p>
          <a:p>
            <a:pPr indent="-368300" lvl="0" marL="457200" rtl="0" algn="just">
              <a:lnSpc>
                <a:spcPct val="115000"/>
              </a:lnSpc>
              <a:spcBef>
                <a:spcPts val="0"/>
              </a:spcBef>
              <a:spcAft>
                <a:spcPts val="0"/>
              </a:spcAft>
              <a:buSzPts val="2200"/>
              <a:buChar char="•"/>
            </a:pPr>
            <a:r>
              <a:rPr b="1" lang="en-GB" sz="2200"/>
              <a:t>Gender and social inclusion: </a:t>
            </a:r>
            <a:r>
              <a:rPr lang="en-GB" sz="2200"/>
              <a:t>C</a:t>
            </a:r>
            <a:r>
              <a:rPr lang="en-GB" sz="2200"/>
              <a:t>ollection</a:t>
            </a:r>
            <a:r>
              <a:rPr lang="en-GB" sz="2200"/>
              <a:t> of </a:t>
            </a:r>
            <a:r>
              <a:rPr lang="en-GB" sz="2200"/>
              <a:t>gender disaggregated data on the impact of corruption on people in vulnerable situations; take into account social inclusion</a:t>
            </a:r>
            <a:r>
              <a:rPr b="1" lang="en-GB" sz="2200"/>
              <a:t> </a:t>
            </a:r>
            <a:r>
              <a:rPr lang="en-GB" sz="2200"/>
              <a:t>considerations when developing and implementing anti-corruption strategies and policies, with the special nature of small island developing States (SIDS), with </a:t>
            </a:r>
            <a:r>
              <a:rPr b="1" lang="en-GB" sz="2200"/>
              <a:t>Indigenous Peoples,  local communities and community-based groups.</a:t>
            </a:r>
            <a:endParaRPr b="1" sz="2200"/>
          </a:p>
          <a:p>
            <a:pPr indent="0" lvl="0" marL="457200" rtl="0" algn="just">
              <a:lnSpc>
                <a:spcPct val="115000"/>
              </a:lnSpc>
              <a:spcBef>
                <a:spcPts val="0"/>
              </a:spcBef>
              <a:spcAft>
                <a:spcPts val="0"/>
              </a:spcAft>
              <a:buNone/>
            </a:pPr>
            <a:r>
              <a:t/>
            </a:r>
            <a:endParaRPr sz="2200"/>
          </a:p>
          <a:p>
            <a:pPr indent="0" lvl="0" marL="0" rtl="0" algn="just">
              <a:lnSpc>
                <a:spcPct val="115000"/>
              </a:lnSpc>
              <a:spcBef>
                <a:spcPts val="0"/>
              </a:spcBef>
              <a:spcAft>
                <a:spcPts val="0"/>
              </a:spcAft>
              <a:buNone/>
            </a:pPr>
            <a:r>
              <a:t/>
            </a:r>
            <a:endParaRPr sz="2200"/>
          </a:p>
          <a:p>
            <a:pPr indent="0" lvl="0" marL="0" marR="0" rtl="0" algn="l">
              <a:lnSpc>
                <a:spcPct val="150000"/>
              </a:lnSpc>
              <a:spcBef>
                <a:spcPts val="1100"/>
              </a:spcBef>
              <a:spcAft>
                <a:spcPts val="0"/>
              </a:spcAft>
              <a:buSzPts val="1946"/>
              <a:buNone/>
            </a:pPr>
            <a:r>
              <a:t/>
            </a:r>
            <a:endParaRPr sz="2200"/>
          </a:p>
          <a:p>
            <a:pPr indent="0" lvl="0" marL="0" marR="0" rtl="0" algn="l">
              <a:lnSpc>
                <a:spcPct val="150000"/>
              </a:lnSpc>
              <a:spcBef>
                <a:spcPts val="0"/>
              </a:spcBef>
              <a:spcAft>
                <a:spcPts val="0"/>
              </a:spcAft>
              <a:buSzPts val="1946"/>
              <a:buNone/>
            </a:pPr>
            <a:r>
              <a:t/>
            </a:r>
            <a:endParaRPr sz="2600"/>
          </a:p>
        </p:txBody>
      </p:sp>
      <p:pic>
        <p:nvPicPr>
          <p:cNvPr id="543" name="Google Shape;543;g3c8b7aef91f_0_0"/>
          <p:cNvPicPr preferRelativeResize="0"/>
          <p:nvPr/>
        </p:nvPicPr>
        <p:blipFill>
          <a:blip r:embed="rId4">
            <a:alphaModFix/>
          </a:blip>
          <a:stretch>
            <a:fillRect/>
          </a:stretch>
        </p:blipFill>
        <p:spPr>
          <a:xfrm>
            <a:off x="10064675" y="362850"/>
            <a:ext cx="1449575" cy="398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547" name="Shape 547"/>
        <p:cNvGrpSpPr/>
        <p:nvPr/>
      </p:nvGrpSpPr>
      <p:grpSpPr>
        <a:xfrm>
          <a:off x="0" y="0"/>
          <a:ext cx="0" cy="0"/>
          <a:chOff x="0" y="0"/>
          <a:chExt cx="0" cy="0"/>
        </a:xfrm>
      </p:grpSpPr>
      <p:sp>
        <p:nvSpPr>
          <p:cNvPr id="548" name="Google Shape;548;g3c89aadcfff_0_6"/>
          <p:cNvSpPr txBox="1"/>
          <p:nvPr/>
        </p:nvSpPr>
        <p:spPr>
          <a:xfrm>
            <a:off x="771441" y="1736774"/>
            <a:ext cx="10649100" cy="3298800"/>
          </a:xfrm>
          <a:prstGeom prst="rect">
            <a:avLst/>
          </a:prstGeom>
          <a:noFill/>
          <a:ln>
            <a:noFill/>
          </a:ln>
        </p:spPr>
        <p:txBody>
          <a:bodyPr anchorCtr="0" anchor="t" bIns="0" lIns="0" spcFirstLastPara="1" rIns="0" wrap="square" tIns="0">
            <a:spAutoFit/>
          </a:bodyPr>
          <a:lstStyle/>
          <a:p>
            <a:pPr indent="0" lvl="0" marL="0" marR="0" rtl="0" algn="ctr">
              <a:lnSpc>
                <a:spcPct val="128002"/>
              </a:lnSpc>
              <a:spcBef>
                <a:spcPts val="0"/>
              </a:spcBef>
              <a:spcAft>
                <a:spcPts val="0"/>
              </a:spcAft>
              <a:buNone/>
            </a:pPr>
            <a:r>
              <a:rPr b="1" i="0" lang="en-GB" sz="9400" u="none" cap="none" strike="noStrike">
                <a:solidFill>
                  <a:srgbClr val="9C0B31"/>
                </a:solidFill>
                <a:latin typeface="Calibri"/>
                <a:ea typeface="Calibri"/>
                <a:cs typeface="Calibri"/>
                <a:sym typeface="Calibri"/>
              </a:rPr>
              <a:t>CoSP11 </a:t>
            </a:r>
            <a:endParaRPr sz="900">
              <a:solidFill>
                <a:srgbClr val="9C0B31"/>
              </a:solidFill>
              <a:latin typeface="Calibri"/>
              <a:ea typeface="Calibri"/>
              <a:cs typeface="Calibri"/>
              <a:sym typeface="Calibri"/>
            </a:endParaRPr>
          </a:p>
          <a:p>
            <a:pPr indent="0" lvl="0" marL="0" marR="0" rtl="0" algn="ctr">
              <a:lnSpc>
                <a:spcPct val="128002"/>
              </a:lnSpc>
              <a:spcBef>
                <a:spcPts val="0"/>
              </a:spcBef>
              <a:spcAft>
                <a:spcPts val="0"/>
              </a:spcAft>
              <a:buNone/>
            </a:pPr>
            <a:r>
              <a:rPr b="1" i="0" lang="en-GB" sz="9400" u="none" cap="none" strike="noStrike">
                <a:solidFill>
                  <a:srgbClr val="9C0B31"/>
                </a:solidFill>
                <a:latin typeface="Calibri"/>
                <a:ea typeface="Calibri"/>
                <a:cs typeface="Calibri"/>
                <a:sym typeface="Calibri"/>
              </a:rPr>
              <a:t>CSO Feedback</a:t>
            </a:r>
            <a:endParaRPr sz="900">
              <a:solidFill>
                <a:srgbClr val="9C0B31"/>
              </a:solidFill>
              <a:latin typeface="Calibri"/>
              <a:ea typeface="Calibri"/>
              <a:cs typeface="Calibri"/>
              <a:sym typeface="Calibri"/>
            </a:endParaRPr>
          </a:p>
        </p:txBody>
      </p:sp>
      <p:pic>
        <p:nvPicPr>
          <p:cNvPr id="549" name="Google Shape;549;g3c89aadcfff_0_6"/>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553" name="Shape 553"/>
        <p:cNvGrpSpPr/>
        <p:nvPr/>
      </p:nvGrpSpPr>
      <p:grpSpPr>
        <a:xfrm>
          <a:off x="0" y="0"/>
          <a:ext cx="0" cy="0"/>
          <a:chOff x="0" y="0"/>
          <a:chExt cx="0" cy="0"/>
        </a:xfrm>
      </p:grpSpPr>
      <p:graphicFrame>
        <p:nvGraphicFramePr>
          <p:cNvPr id="554" name="Google Shape;554;g3c89aadcfff_0_12"/>
          <p:cNvGraphicFramePr/>
          <p:nvPr/>
        </p:nvGraphicFramePr>
        <p:xfrm>
          <a:off x="698500" y="1847733"/>
          <a:ext cx="3000000" cy="3000000"/>
        </p:xfrm>
        <a:graphic>
          <a:graphicData uri="http://schemas.openxmlformats.org/drawingml/2006/table">
            <a:tbl>
              <a:tblPr>
                <a:noFill/>
                <a:tableStyleId>{DD94E869-C4DC-4D7D-BE1B-0B19DDA83C8F}</a:tableStyleId>
              </a:tblPr>
              <a:tblGrid>
                <a:gridCol w="833375"/>
                <a:gridCol w="9961625"/>
              </a:tblGrid>
              <a:tr h="2436100">
                <a:tc>
                  <a:txBody>
                    <a:bodyPr/>
                    <a:lstStyle/>
                    <a:p>
                      <a:pPr indent="0" lvl="0" marL="0" marR="0" rtl="0" algn="ctr">
                        <a:lnSpc>
                          <a:spcPct val="115000"/>
                        </a:lnSpc>
                        <a:spcBef>
                          <a:spcPts val="0"/>
                        </a:spcBef>
                        <a:spcAft>
                          <a:spcPts val="0"/>
                        </a:spcAft>
                        <a:buNone/>
                      </a:pPr>
                      <a:r>
                        <a:t/>
                      </a:r>
                      <a:endParaRPr sz="2000" u="none" cap="none" strike="noStrike">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9BDEAC"/>
                    </a:solidFill>
                  </a:tcPr>
                </a:tc>
                <a:tc>
                  <a:txBody>
                    <a:bodyPr/>
                    <a:lstStyle/>
                    <a:p>
                      <a:pPr indent="-355600" lvl="0" marL="457200" marR="0" rtl="0" algn="l">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Great space for networking and </a:t>
                      </a:r>
                      <a:r>
                        <a:rPr lang="en-GB" sz="2000">
                          <a:latin typeface="Calibri"/>
                          <a:ea typeface="Calibri"/>
                          <a:cs typeface="Calibri"/>
                          <a:sym typeface="Calibri"/>
                        </a:rPr>
                        <a:t>stakeholder engagement</a:t>
                      </a:r>
                      <a:r>
                        <a:rPr lang="en-GB" sz="2000" u="none" cap="none" strike="noStrike">
                          <a:solidFill>
                            <a:srgbClr val="000000"/>
                          </a:solidFill>
                          <a:latin typeface="Calibri"/>
                          <a:ea typeface="Calibri"/>
                          <a:cs typeface="Calibri"/>
                          <a:sym typeface="Calibri"/>
                        </a:rPr>
                        <a:t>.</a:t>
                      </a:r>
                      <a:endParaRPr sz="2000" u="none" cap="none" strike="noStrike">
                        <a:latin typeface="Calibri"/>
                        <a:ea typeface="Calibri"/>
                        <a:cs typeface="Calibri"/>
                        <a:sym typeface="Calibri"/>
                      </a:endParaRPr>
                    </a:p>
                    <a:p>
                      <a:pPr indent="-355600" lvl="0" marL="457200" marR="0" rtl="0" algn="l">
                        <a:lnSpc>
                          <a:spcPct val="115000"/>
                        </a:lnSpc>
                        <a:spcBef>
                          <a:spcPts val="0"/>
                        </a:spcBef>
                        <a:spcAft>
                          <a:spcPts val="0"/>
                        </a:spcAft>
                        <a:buSzPts val="2000"/>
                        <a:buFont typeface="Calibri"/>
                        <a:buChar char="●"/>
                      </a:pPr>
                      <a:r>
                        <a:rPr lang="en-GB" sz="2000">
                          <a:latin typeface="Calibri"/>
                          <a:ea typeface="Calibri"/>
                          <a:cs typeface="Calibri"/>
                          <a:sym typeface="Calibri"/>
                        </a:rPr>
                        <a:t>Useful for</a:t>
                      </a:r>
                      <a:r>
                        <a:rPr lang="en-GB" sz="2000" u="none" cap="none" strike="noStrike">
                          <a:solidFill>
                            <a:srgbClr val="000000"/>
                          </a:solidFill>
                          <a:latin typeface="Calibri"/>
                          <a:ea typeface="Calibri"/>
                          <a:cs typeface="Calibri"/>
                          <a:sym typeface="Calibri"/>
                        </a:rPr>
                        <a:t> understanding current priorities and </a:t>
                      </a:r>
                      <a:r>
                        <a:rPr lang="en-GB" sz="2000">
                          <a:latin typeface="Calibri"/>
                          <a:ea typeface="Calibri"/>
                          <a:cs typeface="Calibri"/>
                          <a:sym typeface="Calibri"/>
                        </a:rPr>
                        <a:t>learning best practices</a:t>
                      </a:r>
                      <a:r>
                        <a:rPr lang="en-GB" sz="2000" u="none" cap="none" strike="noStrike">
                          <a:solidFill>
                            <a:srgbClr val="000000"/>
                          </a:solidFill>
                          <a:latin typeface="Calibri"/>
                          <a:ea typeface="Calibri"/>
                          <a:cs typeface="Calibri"/>
                          <a:sym typeface="Calibri"/>
                        </a:rPr>
                        <a:t>.</a:t>
                      </a:r>
                      <a:endParaRPr sz="2000">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Opportunity to showcase work and conduct advocacy with governments.</a:t>
                      </a:r>
                      <a:endParaRPr sz="2000">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Insightful discussions around relevant themes at side events.</a:t>
                      </a:r>
                      <a:endParaRPr sz="2000">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2F4DB"/>
                    </a:solidFill>
                  </a:tcPr>
                </a:tc>
              </a:tr>
              <a:tr h="726450">
                <a:tc>
                  <a:txBody>
                    <a:bodyPr/>
                    <a:lstStyle/>
                    <a:p>
                      <a:pPr indent="0" lvl="0" marL="0" marR="0" rtl="0" algn="ctr">
                        <a:lnSpc>
                          <a:spcPct val="115000"/>
                        </a:lnSpc>
                        <a:spcBef>
                          <a:spcPts val="0"/>
                        </a:spcBef>
                        <a:spcAft>
                          <a:spcPts val="0"/>
                        </a:spcAft>
                        <a:buNone/>
                      </a:pPr>
                      <a:r>
                        <a:t/>
                      </a:r>
                      <a:endParaRPr sz="2000" u="none" cap="none" strike="noStrike">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CDCD"/>
                    </a:solidFill>
                  </a:tcPr>
                </a:tc>
                <a:tc>
                  <a:txBody>
                    <a:bodyPr/>
                    <a:lstStyle/>
                    <a:p>
                      <a:pPr indent="-355600" lvl="0" marL="457200" marR="0" rtl="0" algn="l">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Ability to have an impact felt limited for those </a:t>
                      </a:r>
                      <a:r>
                        <a:rPr lang="en-GB" sz="2000">
                          <a:latin typeface="Calibri"/>
                          <a:ea typeface="Calibri"/>
                          <a:cs typeface="Calibri"/>
                          <a:sym typeface="Calibri"/>
                        </a:rPr>
                        <a:t>with less access to delegations</a:t>
                      </a:r>
                      <a:r>
                        <a:rPr lang="en-GB" sz="2000" u="none" cap="none" strike="noStrike">
                          <a:solidFill>
                            <a:srgbClr val="000000"/>
                          </a:solidFill>
                          <a:latin typeface="Calibri"/>
                          <a:ea typeface="Calibri"/>
                          <a:cs typeface="Calibri"/>
                          <a:sym typeface="Calibri"/>
                        </a:rPr>
                        <a:t>.</a:t>
                      </a:r>
                      <a:endParaRPr sz="2000" u="none" cap="none" strike="noStrike">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E3E3"/>
                    </a:solidFill>
                  </a:tcPr>
                </a:tc>
              </a:tr>
            </a:tbl>
          </a:graphicData>
        </a:graphic>
      </p:graphicFrame>
      <p:sp>
        <p:nvSpPr>
          <p:cNvPr id="555" name="Google Shape;555;g3c89aadcfff_0_12"/>
          <p:cNvSpPr txBox="1"/>
          <p:nvPr/>
        </p:nvSpPr>
        <p:spPr>
          <a:xfrm>
            <a:off x="1367250" y="632425"/>
            <a:ext cx="9457500" cy="431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GB" sz="2800">
                <a:solidFill>
                  <a:srgbClr val="333231"/>
                </a:solidFill>
                <a:latin typeface="Calibri"/>
                <a:ea typeface="Calibri"/>
                <a:cs typeface="Calibri"/>
                <a:sym typeface="Calibri"/>
              </a:rPr>
              <a:t>Relevance</a:t>
            </a:r>
            <a:r>
              <a:rPr b="1" i="0" lang="en-GB" sz="2800" u="none" cap="none" strike="noStrike">
                <a:solidFill>
                  <a:srgbClr val="333231"/>
                </a:solidFill>
                <a:latin typeface="Calibri"/>
                <a:ea typeface="Calibri"/>
                <a:cs typeface="Calibri"/>
                <a:sym typeface="Calibri"/>
              </a:rPr>
              <a:t> and </a:t>
            </a:r>
            <a:r>
              <a:rPr b="1" lang="en-GB" sz="2800">
                <a:solidFill>
                  <a:srgbClr val="333231"/>
                </a:solidFill>
                <a:latin typeface="Calibri"/>
                <a:ea typeface="Calibri"/>
                <a:cs typeface="Calibri"/>
                <a:sym typeface="Calibri"/>
              </a:rPr>
              <a:t>usefulness</a:t>
            </a:r>
            <a:r>
              <a:rPr b="1" i="0" lang="en-GB" sz="2800" u="none" cap="none" strike="noStrike">
                <a:solidFill>
                  <a:srgbClr val="333231"/>
                </a:solidFill>
                <a:latin typeface="Calibri"/>
                <a:ea typeface="Calibri"/>
                <a:cs typeface="Calibri"/>
                <a:sym typeface="Calibri"/>
              </a:rPr>
              <a:t> of CoSP11 for civil society participants</a:t>
            </a:r>
            <a:endParaRPr sz="900">
              <a:latin typeface="Calibri"/>
              <a:ea typeface="Calibri"/>
              <a:cs typeface="Calibri"/>
              <a:sym typeface="Calibri"/>
            </a:endParaRPr>
          </a:p>
        </p:txBody>
      </p:sp>
      <p:pic>
        <p:nvPicPr>
          <p:cNvPr id="556" name="Google Shape;556;g3c89aadcfff_0_12"/>
          <p:cNvPicPr preferRelativeResize="0"/>
          <p:nvPr/>
        </p:nvPicPr>
        <p:blipFill>
          <a:blip r:embed="rId3">
            <a:alphaModFix amt="31000"/>
          </a:blip>
          <a:stretch>
            <a:fillRect/>
          </a:stretch>
        </p:blipFill>
        <p:spPr>
          <a:xfrm>
            <a:off x="10922247" y="157178"/>
            <a:ext cx="1136274" cy="39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c795ca8fd2_0_0"/>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Backdrop to CoSP11</a:t>
            </a:r>
            <a:endParaRPr b="1">
              <a:solidFill>
                <a:srgbClr val="9C0B31"/>
              </a:solidFill>
            </a:endParaRPr>
          </a:p>
        </p:txBody>
      </p:sp>
      <p:sp>
        <p:nvSpPr>
          <p:cNvPr id="279" name="Google Shape;279;g3c795ca8fd2_0_0"/>
          <p:cNvSpPr txBox="1"/>
          <p:nvPr>
            <p:ph idx="1" type="body"/>
          </p:nvPr>
        </p:nvSpPr>
        <p:spPr>
          <a:xfrm>
            <a:off x="368100" y="1232650"/>
            <a:ext cx="11455800" cy="5366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sz="2600"/>
          </a:p>
          <a:p>
            <a:pPr indent="-457200" lvl="0" marL="457200" marR="0" rtl="0" algn="l">
              <a:lnSpc>
                <a:spcPct val="150000"/>
              </a:lnSpc>
              <a:spcBef>
                <a:spcPts val="0"/>
              </a:spcBef>
              <a:spcAft>
                <a:spcPts val="0"/>
              </a:spcAft>
              <a:buSzPts val="3600"/>
              <a:buChar char="•"/>
            </a:pPr>
            <a:r>
              <a:rPr lang="en-GB" sz="3600"/>
              <a:t>An extremely challenging, rapidly evolving geopolitical context; an expectation for 1st time vote on resolutions</a:t>
            </a:r>
            <a:endParaRPr sz="3600"/>
          </a:p>
          <a:p>
            <a:pPr indent="-457200" lvl="0" marL="457200" marR="0" rtl="0" algn="l">
              <a:lnSpc>
                <a:spcPct val="150000"/>
              </a:lnSpc>
              <a:spcBef>
                <a:spcPts val="0"/>
              </a:spcBef>
              <a:spcAft>
                <a:spcPts val="0"/>
              </a:spcAft>
              <a:buSzPts val="3600"/>
              <a:buChar char="•"/>
            </a:pPr>
            <a:r>
              <a:rPr lang="en-GB" sz="3600"/>
              <a:t>Immense challenges for NGOs with severe funding cuts and shrinking civic space across the globe</a:t>
            </a:r>
            <a:endParaRPr sz="3600"/>
          </a:p>
          <a:p>
            <a:pPr indent="-457200" lvl="0" marL="457200" marR="0" rtl="0" algn="l">
              <a:lnSpc>
                <a:spcPct val="150000"/>
              </a:lnSpc>
              <a:spcBef>
                <a:spcPts val="0"/>
              </a:spcBef>
              <a:spcAft>
                <a:spcPts val="0"/>
              </a:spcAft>
              <a:buSzPts val="3600"/>
              <a:buChar char="•"/>
            </a:pPr>
            <a:r>
              <a:rPr lang="en-GB" sz="3600"/>
              <a:t>Qatar as the host of the Conference</a:t>
            </a:r>
            <a:endParaRPr sz="3600"/>
          </a:p>
          <a:p>
            <a:pPr indent="0" lvl="0" marL="0" marR="0" rtl="0" algn="l">
              <a:lnSpc>
                <a:spcPct val="150000"/>
              </a:lnSpc>
              <a:spcBef>
                <a:spcPts val="0"/>
              </a:spcBef>
              <a:spcAft>
                <a:spcPts val="0"/>
              </a:spcAft>
              <a:buSzPts val="1800"/>
              <a:buNone/>
            </a:pPr>
            <a:r>
              <a:t/>
            </a:r>
            <a:endParaRPr sz="2600">
              <a:solidFill>
                <a:srgbClr val="333333"/>
              </a:solidFill>
              <a:highlight>
                <a:srgbClr val="FFFFFF"/>
              </a:highlight>
            </a:endParaRPr>
          </a:p>
          <a:p>
            <a:pPr indent="0" lvl="0" marL="457200" rtl="0" algn="l">
              <a:lnSpc>
                <a:spcPct val="110000"/>
              </a:lnSpc>
              <a:spcBef>
                <a:spcPts val="1100"/>
              </a:spcBef>
              <a:spcAft>
                <a:spcPts val="0"/>
              </a:spcAft>
              <a:buSzPts val="1800"/>
              <a:buNone/>
            </a:pPr>
            <a:r>
              <a:t/>
            </a:r>
            <a:endParaRPr b="1" i="1" sz="26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280" name="Google Shape;280;g3c795ca8fd2_0_0"/>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560" name="Shape 560"/>
        <p:cNvGrpSpPr/>
        <p:nvPr/>
      </p:nvGrpSpPr>
      <p:grpSpPr>
        <a:xfrm>
          <a:off x="0" y="0"/>
          <a:ext cx="0" cy="0"/>
          <a:chOff x="0" y="0"/>
          <a:chExt cx="0" cy="0"/>
        </a:xfrm>
      </p:grpSpPr>
      <p:graphicFrame>
        <p:nvGraphicFramePr>
          <p:cNvPr id="561" name="Google Shape;561;g3c89aadcfff_0_17"/>
          <p:cNvGraphicFramePr/>
          <p:nvPr/>
        </p:nvGraphicFramePr>
        <p:xfrm>
          <a:off x="632750" y="1820291"/>
          <a:ext cx="3000000" cy="3000000"/>
        </p:xfrm>
        <a:graphic>
          <a:graphicData uri="http://schemas.openxmlformats.org/drawingml/2006/table">
            <a:tbl>
              <a:tblPr>
                <a:noFill/>
                <a:tableStyleId>{DD94E869-C4DC-4D7D-BE1B-0B19DDA83C8F}</a:tableStyleId>
              </a:tblPr>
              <a:tblGrid>
                <a:gridCol w="695950"/>
                <a:gridCol w="10230525"/>
              </a:tblGrid>
              <a:tr h="1069375">
                <a:tc>
                  <a:txBody>
                    <a:bodyPr/>
                    <a:lstStyle/>
                    <a:p>
                      <a:pPr indent="0" lvl="0" marL="0" marR="0" rtl="0" algn="ctr">
                        <a:lnSpc>
                          <a:spcPct val="318090"/>
                        </a:lnSpc>
                        <a:spcBef>
                          <a:spcPts val="0"/>
                        </a:spcBef>
                        <a:spcAft>
                          <a:spcPts val="0"/>
                        </a:spcAft>
                        <a:buNone/>
                      </a:pPr>
                      <a:r>
                        <a:t/>
                      </a:r>
                      <a:endParaRPr sz="1800" u="none" cap="none" strike="noStrike">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9BDEAC"/>
                    </a:solidFill>
                  </a:tcPr>
                </a:tc>
                <a:tc>
                  <a:txBody>
                    <a:bodyPr/>
                    <a:lstStyle/>
                    <a:p>
                      <a:pPr indent="-355600" lvl="0" marL="457200" marR="0" rtl="0" algn="just">
                        <a:lnSpc>
                          <a:spcPct val="115000"/>
                        </a:lnSpc>
                        <a:spcBef>
                          <a:spcPts val="0"/>
                        </a:spcBef>
                        <a:spcAft>
                          <a:spcPts val="0"/>
                        </a:spcAft>
                        <a:buSzPts val="2000"/>
                        <a:buFont typeface="Calibri"/>
                        <a:buChar char="●"/>
                      </a:pPr>
                      <a:r>
                        <a:rPr lang="en-GB" sz="2000">
                          <a:solidFill>
                            <a:schemeClr val="dk1"/>
                          </a:solidFill>
                          <a:latin typeface="Calibri"/>
                          <a:ea typeface="Calibri"/>
                          <a:cs typeface="Calibri"/>
                          <a:sym typeface="Calibri"/>
                        </a:rPr>
                        <a:t>Key resolutions were positively impacted by civil society outputs and sustained advocacy. </a:t>
                      </a:r>
                      <a:endParaRPr sz="2000">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2F4DB"/>
                    </a:solidFill>
                  </a:tcPr>
                </a:tc>
              </a:tr>
              <a:tr h="1728625">
                <a:tc>
                  <a:txBody>
                    <a:bodyPr/>
                    <a:lstStyle/>
                    <a:p>
                      <a:pPr indent="0" lvl="0" marL="0" marR="0" rtl="0" algn="ctr">
                        <a:lnSpc>
                          <a:spcPct val="254545"/>
                        </a:lnSpc>
                        <a:spcBef>
                          <a:spcPts val="0"/>
                        </a:spcBef>
                        <a:spcAft>
                          <a:spcPts val="0"/>
                        </a:spcAft>
                        <a:buNone/>
                      </a:pPr>
                      <a:r>
                        <a:t/>
                      </a:r>
                      <a:endParaRPr sz="1800" u="none" cap="none" strike="noStrike">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CDCD"/>
                    </a:solidFill>
                  </a:tcPr>
                </a:tc>
                <a:tc>
                  <a:txBody>
                    <a:bodyPr/>
                    <a:lstStyle/>
                    <a:p>
                      <a:pPr indent="-355600" lvl="0" marL="457200" marR="0" rtl="0" algn="l">
                        <a:lnSpc>
                          <a:spcPct val="115000"/>
                        </a:lnSpc>
                        <a:spcBef>
                          <a:spcPts val="0"/>
                        </a:spcBef>
                        <a:spcAft>
                          <a:spcPts val="0"/>
                        </a:spcAft>
                        <a:buClr>
                          <a:srgbClr val="000000"/>
                        </a:buClr>
                        <a:buSzPts val="2000"/>
                        <a:buFont typeface="Calibri"/>
                        <a:buChar char="●"/>
                      </a:pPr>
                      <a:r>
                        <a:rPr lang="en-GB" sz="2000">
                          <a:latin typeface="Calibri"/>
                          <a:ea typeface="Calibri"/>
                          <a:cs typeface="Calibri"/>
                          <a:sym typeface="Calibri"/>
                        </a:rPr>
                        <a:t>L</a:t>
                      </a:r>
                      <a:r>
                        <a:rPr lang="en-GB" sz="2000" u="none" cap="none" strike="noStrike">
                          <a:solidFill>
                            <a:srgbClr val="000000"/>
                          </a:solidFill>
                          <a:latin typeface="Calibri"/>
                          <a:ea typeface="Calibri"/>
                          <a:cs typeface="Calibri"/>
                          <a:sym typeface="Calibri"/>
                        </a:rPr>
                        <a:t>ack of political will in some areas.</a:t>
                      </a:r>
                      <a:endParaRPr sz="2000" u="none" cap="none" strike="noStrike">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Calibri"/>
                        <a:buChar char="●"/>
                      </a:pPr>
                      <a:r>
                        <a:rPr lang="en-GB" sz="2000">
                          <a:latin typeface="Calibri"/>
                          <a:ea typeface="Calibri"/>
                          <a:cs typeface="Calibri"/>
                          <a:sym typeface="Calibri"/>
                        </a:rPr>
                        <a:t>Sometimes d</a:t>
                      </a:r>
                      <a:r>
                        <a:rPr lang="en-GB" sz="2000" u="none" cap="none" strike="noStrike">
                          <a:solidFill>
                            <a:srgbClr val="000000"/>
                          </a:solidFill>
                          <a:latin typeface="Calibri"/>
                          <a:ea typeface="Calibri"/>
                          <a:cs typeface="Calibri"/>
                          <a:sym typeface="Calibri"/>
                        </a:rPr>
                        <a:t>ifficult to gauge the impact of civil society</a:t>
                      </a:r>
                      <a:r>
                        <a:rPr lang="en-GB" sz="2000">
                          <a:latin typeface="Calibri"/>
                          <a:ea typeface="Calibri"/>
                          <a:cs typeface="Calibri"/>
                          <a:sym typeface="Calibri"/>
                        </a:rPr>
                        <a:t>’s</a:t>
                      </a:r>
                      <a:r>
                        <a:rPr lang="en-GB" sz="2000" u="none" cap="none" strike="noStrike">
                          <a:solidFill>
                            <a:srgbClr val="000000"/>
                          </a:solidFill>
                          <a:latin typeface="Calibri"/>
                          <a:ea typeface="Calibri"/>
                          <a:cs typeface="Calibri"/>
                          <a:sym typeface="Calibri"/>
                        </a:rPr>
                        <a:t> contributions to </a:t>
                      </a:r>
                      <a:r>
                        <a:rPr lang="en-GB" sz="2000" u="none" cap="none" strike="noStrike">
                          <a:solidFill>
                            <a:srgbClr val="000000"/>
                          </a:solidFill>
                          <a:latin typeface="Calibri"/>
                          <a:ea typeface="Calibri"/>
                          <a:cs typeface="Calibri"/>
                          <a:sym typeface="Calibri"/>
                        </a:rPr>
                        <a:t>the discussions</a:t>
                      </a:r>
                      <a:r>
                        <a:rPr lang="en-GB" sz="2000" u="none" cap="none" strike="noStrike">
                          <a:solidFill>
                            <a:srgbClr val="000000"/>
                          </a:solidFill>
                          <a:latin typeface="Calibri"/>
                          <a:ea typeface="Calibri"/>
                          <a:cs typeface="Calibri"/>
                          <a:sym typeface="Calibri"/>
                        </a:rPr>
                        <a:t>.</a:t>
                      </a:r>
                      <a:endParaRPr sz="2000">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Difficult to navigate the many events and figure out who were the right people to meet with.</a:t>
                      </a:r>
                      <a:endParaRPr sz="2000">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E3E3"/>
                    </a:solidFill>
                  </a:tcPr>
                </a:tc>
              </a:tr>
              <a:tr h="1346250">
                <a:tc>
                  <a:txBody>
                    <a:bodyPr/>
                    <a:lstStyle/>
                    <a:p>
                      <a:pPr indent="0" lvl="0" marL="0" marR="0" rtl="0" algn="ctr">
                        <a:lnSpc>
                          <a:spcPct val="254545"/>
                        </a:lnSpc>
                        <a:spcBef>
                          <a:spcPts val="0"/>
                        </a:spcBef>
                        <a:spcAft>
                          <a:spcPts val="0"/>
                        </a:spcAft>
                        <a:buNone/>
                      </a:pPr>
                      <a:r>
                        <a:t/>
                      </a:r>
                      <a:endParaRPr sz="1800" u="none" cap="none" strike="noStrike">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6AE9FF"/>
                    </a:solidFill>
                  </a:tcPr>
                </a:tc>
                <a:tc>
                  <a:txBody>
                    <a:bodyPr/>
                    <a:lstStyle/>
                    <a:p>
                      <a:pPr indent="-355600" lvl="0" marL="457200" marR="0" rtl="0" algn="l">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Increase the capacity of CSOs who are </a:t>
                      </a:r>
                      <a:r>
                        <a:rPr lang="en-GB" sz="2000">
                          <a:latin typeface="Calibri"/>
                          <a:ea typeface="Calibri"/>
                          <a:cs typeface="Calibri"/>
                          <a:sym typeface="Calibri"/>
                        </a:rPr>
                        <a:t>l</a:t>
                      </a:r>
                      <a:r>
                        <a:rPr lang="en-GB" sz="2000" u="none" cap="none" strike="noStrike">
                          <a:solidFill>
                            <a:srgbClr val="000000"/>
                          </a:solidFill>
                          <a:latin typeface="Calibri"/>
                          <a:ea typeface="Calibri"/>
                          <a:cs typeface="Calibri"/>
                          <a:sym typeface="Calibri"/>
                        </a:rPr>
                        <a:t>ess familiar with the CoSP.</a:t>
                      </a:r>
                      <a:endParaRPr sz="2000">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Improve on how inclusive parts of the CoSP are for CSOs.</a:t>
                      </a:r>
                      <a:endParaRPr sz="2000">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BEF5FF"/>
                    </a:solidFill>
                  </a:tcPr>
                </a:tc>
              </a:tr>
            </a:tbl>
          </a:graphicData>
        </a:graphic>
      </p:graphicFrame>
      <p:sp>
        <p:nvSpPr>
          <p:cNvPr id="562" name="Google Shape;562;g3c89aadcfff_0_17"/>
          <p:cNvSpPr txBox="1"/>
          <p:nvPr/>
        </p:nvSpPr>
        <p:spPr>
          <a:xfrm>
            <a:off x="1075350" y="554875"/>
            <a:ext cx="100413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GB" sz="2800" u="none" cap="none" strike="noStrike">
                <a:solidFill>
                  <a:srgbClr val="333231"/>
                </a:solidFill>
                <a:latin typeface="Calibri"/>
                <a:ea typeface="Calibri"/>
                <a:cs typeface="Calibri"/>
                <a:sym typeface="Calibri"/>
              </a:rPr>
              <a:t>Impact of the collective civil society community on shaping the CoSP11 agenda, discussions and resolutions</a:t>
            </a:r>
            <a:endParaRPr sz="900">
              <a:latin typeface="Calibri"/>
              <a:ea typeface="Calibri"/>
              <a:cs typeface="Calibri"/>
              <a:sym typeface="Calibri"/>
            </a:endParaRPr>
          </a:p>
        </p:txBody>
      </p:sp>
      <p:pic>
        <p:nvPicPr>
          <p:cNvPr id="563" name="Google Shape;563;g3c89aadcfff_0_17"/>
          <p:cNvPicPr preferRelativeResize="0"/>
          <p:nvPr/>
        </p:nvPicPr>
        <p:blipFill>
          <a:blip r:embed="rId3">
            <a:alphaModFix amt="31000"/>
          </a:blip>
          <a:stretch>
            <a:fillRect/>
          </a:stretch>
        </p:blipFill>
        <p:spPr>
          <a:xfrm>
            <a:off x="10922247" y="157178"/>
            <a:ext cx="1136274" cy="397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567" name="Shape 567"/>
        <p:cNvGrpSpPr/>
        <p:nvPr/>
      </p:nvGrpSpPr>
      <p:grpSpPr>
        <a:xfrm>
          <a:off x="0" y="0"/>
          <a:ext cx="0" cy="0"/>
          <a:chOff x="0" y="0"/>
          <a:chExt cx="0" cy="0"/>
        </a:xfrm>
      </p:grpSpPr>
      <p:sp>
        <p:nvSpPr>
          <p:cNvPr id="568" name="Google Shape;568;g3c89aadcfff_0_38"/>
          <p:cNvSpPr txBox="1"/>
          <p:nvPr/>
        </p:nvSpPr>
        <p:spPr>
          <a:xfrm>
            <a:off x="1142245" y="1683436"/>
            <a:ext cx="3199200" cy="307800"/>
          </a:xfrm>
          <a:prstGeom prst="rect">
            <a:avLst/>
          </a:prstGeom>
          <a:noFill/>
          <a:ln>
            <a:noFill/>
          </a:ln>
        </p:spPr>
        <p:txBody>
          <a:bodyPr anchorCtr="0" anchor="t" bIns="0" lIns="0" spcFirstLastPara="1" rIns="0" wrap="square" tIns="0">
            <a:spAutoFit/>
          </a:bodyPr>
          <a:lstStyle/>
          <a:p>
            <a:pPr indent="0" lvl="1" marL="0" marR="0" rtl="0" algn="l">
              <a:lnSpc>
                <a:spcPct val="140014"/>
              </a:lnSpc>
              <a:spcBef>
                <a:spcPts val="0"/>
              </a:spcBef>
              <a:spcAft>
                <a:spcPts val="0"/>
              </a:spcAft>
              <a:buNone/>
            </a:pPr>
            <a:r>
              <a:rPr b="1" i="0" lang="en-GB" sz="2000" u="none" cap="none" strike="noStrike">
                <a:solidFill>
                  <a:srgbClr val="9C0B31"/>
                </a:solidFill>
                <a:latin typeface="Calibri"/>
                <a:ea typeface="Calibri"/>
                <a:cs typeface="Calibri"/>
                <a:sym typeface="Calibri"/>
              </a:rPr>
              <a:t>Resolutions</a:t>
            </a:r>
            <a:endParaRPr sz="2000">
              <a:solidFill>
                <a:srgbClr val="9C0B31"/>
              </a:solidFill>
              <a:latin typeface="Calibri"/>
              <a:ea typeface="Calibri"/>
              <a:cs typeface="Calibri"/>
              <a:sym typeface="Calibri"/>
            </a:endParaRPr>
          </a:p>
        </p:txBody>
      </p:sp>
      <p:sp>
        <p:nvSpPr>
          <p:cNvPr id="569" name="Google Shape;569;g3c89aadcfff_0_38"/>
          <p:cNvSpPr txBox="1"/>
          <p:nvPr/>
        </p:nvSpPr>
        <p:spPr>
          <a:xfrm>
            <a:off x="1142238" y="2034463"/>
            <a:ext cx="9907500" cy="3140100"/>
          </a:xfrm>
          <a:prstGeom prst="rect">
            <a:avLst/>
          </a:prstGeom>
          <a:noFill/>
          <a:ln>
            <a:noFill/>
          </a:ln>
        </p:spPr>
        <p:txBody>
          <a:bodyPr anchorCtr="0" anchor="t" bIns="0" lIns="0" spcFirstLastPara="1" rIns="0" wrap="square" tIns="0">
            <a:spAutoFit/>
          </a:bodyPr>
          <a:lstStyle/>
          <a:p>
            <a:pPr indent="-355600" lvl="0" marL="457200" marR="0" rtl="0" algn="just">
              <a:lnSpc>
                <a:spcPct val="115000"/>
              </a:lnSpc>
              <a:spcBef>
                <a:spcPts val="0"/>
              </a:spcBef>
              <a:spcAft>
                <a:spcPts val="0"/>
              </a:spcAft>
              <a:buClr>
                <a:srgbClr val="000000"/>
              </a:buClr>
              <a:buSzPts val="2000"/>
              <a:buFont typeface="Calibri"/>
              <a:buChar char="●"/>
            </a:pPr>
            <a:r>
              <a:rPr lang="en-GB" sz="2000">
                <a:latin typeface="Calibri"/>
                <a:ea typeface="Calibri"/>
                <a:cs typeface="Calibri"/>
                <a:sym typeface="Calibri"/>
              </a:rPr>
              <a:t>I</a:t>
            </a:r>
            <a:r>
              <a:rPr i="0" lang="en-GB" sz="2000" u="none" cap="none" strike="noStrike">
                <a:solidFill>
                  <a:srgbClr val="000000"/>
                </a:solidFill>
                <a:latin typeface="Calibri"/>
                <a:ea typeface="Calibri"/>
                <a:cs typeface="Calibri"/>
                <a:sym typeface="Calibri"/>
              </a:rPr>
              <a:t>nformation on </a:t>
            </a:r>
            <a:r>
              <a:rPr lang="en-GB" sz="2000">
                <a:latin typeface="Calibri"/>
                <a:ea typeface="Calibri"/>
                <a:cs typeface="Calibri"/>
                <a:sym typeface="Calibri"/>
              </a:rPr>
              <a:t>resolution follow-up</a:t>
            </a:r>
            <a:r>
              <a:rPr i="0" lang="en-GB" sz="2000" u="none" cap="none" strike="noStrike">
                <a:solidFill>
                  <a:srgbClr val="000000"/>
                </a:solidFill>
                <a:latin typeface="Calibri"/>
                <a:ea typeface="Calibri"/>
                <a:cs typeface="Calibri"/>
                <a:sym typeface="Calibri"/>
              </a:rPr>
              <a:t> and the role of CSOs in monitoring and supporting resolution implementation at the national level.</a:t>
            </a:r>
            <a:endParaRPr sz="2000">
              <a:latin typeface="Calibri"/>
              <a:ea typeface="Calibri"/>
              <a:cs typeface="Calibri"/>
              <a:sym typeface="Calibri"/>
            </a:endParaRPr>
          </a:p>
          <a:p>
            <a:pPr indent="-355600" lvl="1" marL="914400" marR="0" rtl="0" algn="just">
              <a:lnSpc>
                <a:spcPct val="115000"/>
              </a:lnSpc>
              <a:spcBef>
                <a:spcPts val="0"/>
              </a:spcBef>
              <a:spcAft>
                <a:spcPts val="0"/>
              </a:spcAft>
              <a:buClr>
                <a:srgbClr val="000000"/>
              </a:buClr>
              <a:buSzPts val="2000"/>
              <a:buFont typeface="Calibri"/>
              <a:buChar char="○"/>
            </a:pPr>
            <a:r>
              <a:rPr lang="en-GB" sz="2000">
                <a:solidFill>
                  <a:schemeClr val="dk1"/>
                </a:solidFill>
                <a:latin typeface="Calibri"/>
                <a:ea typeface="Calibri"/>
                <a:cs typeface="Calibri"/>
                <a:sym typeface="Calibri"/>
              </a:rPr>
              <a:t>D</a:t>
            </a:r>
            <a:r>
              <a:rPr lang="en-GB" sz="2000">
                <a:solidFill>
                  <a:schemeClr val="dk1"/>
                </a:solidFill>
                <a:latin typeface="Calibri"/>
                <a:ea typeface="Calibri"/>
                <a:cs typeface="Calibri"/>
                <a:sym typeface="Calibri"/>
              </a:rPr>
              <a:t>etailed analysis of resolutions.</a:t>
            </a:r>
            <a:endParaRPr sz="2000">
              <a:solidFill>
                <a:schemeClr val="dk1"/>
              </a:solidFill>
              <a:latin typeface="Calibri"/>
              <a:ea typeface="Calibri"/>
              <a:cs typeface="Calibri"/>
              <a:sym typeface="Calibri"/>
            </a:endParaRPr>
          </a:p>
          <a:p>
            <a:pPr indent="-355600" lvl="1" marL="914400" marR="0" rtl="0" algn="just">
              <a:lnSpc>
                <a:spcPct val="115000"/>
              </a:lnSpc>
              <a:spcBef>
                <a:spcPts val="0"/>
              </a:spcBef>
              <a:spcAft>
                <a:spcPts val="0"/>
              </a:spcAft>
              <a:buClr>
                <a:srgbClr val="000000"/>
              </a:buClr>
              <a:buSzPts val="2000"/>
              <a:buFont typeface="Calibri"/>
              <a:buChar char="○"/>
            </a:pPr>
            <a:r>
              <a:rPr lang="en-GB" sz="2000">
                <a:solidFill>
                  <a:schemeClr val="dk1"/>
                </a:solidFill>
                <a:latin typeface="Calibri"/>
                <a:ea typeface="Calibri"/>
                <a:cs typeface="Calibri"/>
                <a:sym typeface="Calibri"/>
              </a:rPr>
              <a:t>Progress of resolution implementation and </a:t>
            </a:r>
            <a:r>
              <a:rPr lang="en-GB" sz="2000">
                <a:latin typeface="Calibri"/>
                <a:ea typeface="Calibri"/>
                <a:cs typeface="Calibri"/>
                <a:sym typeface="Calibri"/>
              </a:rPr>
              <a:t>the</a:t>
            </a:r>
            <a:r>
              <a:rPr i="0" lang="en-GB" sz="2000" u="none" cap="none" strike="noStrike">
                <a:solidFill>
                  <a:srgbClr val="000000"/>
                </a:solidFill>
                <a:latin typeface="Calibri"/>
                <a:ea typeface="Calibri"/>
                <a:cs typeface="Calibri"/>
                <a:sym typeface="Calibri"/>
              </a:rPr>
              <a:t> impact of </a:t>
            </a:r>
            <a:r>
              <a:rPr lang="en-GB" sz="2000">
                <a:latin typeface="Calibri"/>
                <a:ea typeface="Calibri"/>
                <a:cs typeface="Calibri"/>
                <a:sym typeface="Calibri"/>
              </a:rPr>
              <a:t>resolutions</a:t>
            </a:r>
            <a:r>
              <a:rPr i="0" lang="en-GB" sz="2000" u="none" cap="none" strike="noStrike">
                <a:solidFill>
                  <a:srgbClr val="000000"/>
                </a:solidFill>
                <a:latin typeface="Calibri"/>
                <a:ea typeface="Calibri"/>
                <a:cs typeface="Calibri"/>
                <a:sym typeface="Calibri"/>
              </a:rPr>
              <a:t> at the national level.</a:t>
            </a:r>
            <a:endParaRPr sz="2000">
              <a:latin typeface="Calibri"/>
              <a:ea typeface="Calibri"/>
              <a:cs typeface="Calibri"/>
              <a:sym typeface="Calibri"/>
            </a:endParaRPr>
          </a:p>
          <a:p>
            <a:pPr indent="-355600" lvl="1" marL="914400" marR="0" rtl="0" algn="just">
              <a:lnSpc>
                <a:spcPct val="115000"/>
              </a:lnSpc>
              <a:spcBef>
                <a:spcPts val="0"/>
              </a:spcBef>
              <a:spcAft>
                <a:spcPts val="0"/>
              </a:spcAft>
              <a:buClr>
                <a:srgbClr val="000000"/>
              </a:buClr>
              <a:buSzPts val="2000"/>
              <a:buFont typeface="Calibri"/>
              <a:buChar char="○"/>
            </a:pPr>
            <a:r>
              <a:rPr lang="en-GB" sz="2000">
                <a:solidFill>
                  <a:schemeClr val="dk1"/>
                </a:solidFill>
                <a:latin typeface="Calibri"/>
                <a:ea typeface="Calibri"/>
                <a:cs typeface="Calibri"/>
                <a:sym typeface="Calibri"/>
              </a:rPr>
              <a:t>UNODC &amp; other relevant agencies’ plans for follow-up actions.</a:t>
            </a:r>
            <a:endParaRPr sz="2000">
              <a:latin typeface="Calibri"/>
              <a:ea typeface="Calibri"/>
              <a:cs typeface="Calibri"/>
              <a:sym typeface="Calibri"/>
            </a:endParaRPr>
          </a:p>
          <a:p>
            <a:pPr indent="-355600" lvl="1" marL="914400" marR="0" rtl="0" algn="just">
              <a:lnSpc>
                <a:spcPct val="115000"/>
              </a:lnSpc>
              <a:spcBef>
                <a:spcPts val="0"/>
              </a:spcBef>
              <a:spcAft>
                <a:spcPts val="0"/>
              </a:spcAft>
              <a:buClr>
                <a:srgbClr val="000000"/>
              </a:buClr>
              <a:buSzPts val="2000"/>
              <a:buFont typeface="Calibri"/>
              <a:buChar char="○"/>
            </a:pPr>
            <a:r>
              <a:rPr lang="en-GB" sz="2000">
                <a:latin typeface="Calibri"/>
                <a:ea typeface="Calibri"/>
                <a:cs typeface="Calibri"/>
                <a:sym typeface="Calibri"/>
              </a:rPr>
              <a:t>Collaboration</a:t>
            </a:r>
            <a:r>
              <a:rPr i="0" lang="en-GB" sz="2000" u="none" cap="none" strike="noStrike">
                <a:solidFill>
                  <a:srgbClr val="000000"/>
                </a:solidFill>
                <a:latin typeface="Calibri"/>
                <a:ea typeface="Calibri"/>
                <a:cs typeface="Calibri"/>
                <a:sym typeface="Calibri"/>
              </a:rPr>
              <a:t> with governments on resolution implementation.</a:t>
            </a:r>
            <a:endParaRPr sz="2000">
              <a:latin typeface="Calibri"/>
              <a:ea typeface="Calibri"/>
              <a:cs typeface="Calibri"/>
              <a:sym typeface="Calibri"/>
            </a:endParaRPr>
          </a:p>
          <a:p>
            <a:pPr indent="-355600" lvl="1" marL="914400" marR="0" rtl="0" algn="just">
              <a:lnSpc>
                <a:spcPct val="115000"/>
              </a:lnSpc>
              <a:spcBef>
                <a:spcPts val="0"/>
              </a:spcBef>
              <a:spcAft>
                <a:spcPts val="0"/>
              </a:spcAft>
              <a:buClr>
                <a:srgbClr val="000000"/>
              </a:buClr>
              <a:buSzPts val="2000"/>
              <a:buFont typeface="Calibri"/>
              <a:buChar char="○"/>
            </a:pPr>
            <a:r>
              <a:rPr i="0" lang="en-GB" sz="2000" u="none" cap="none" strike="noStrike">
                <a:solidFill>
                  <a:srgbClr val="000000"/>
                </a:solidFill>
                <a:latin typeface="Calibri"/>
                <a:ea typeface="Calibri"/>
                <a:cs typeface="Calibri"/>
                <a:sym typeface="Calibri"/>
              </a:rPr>
              <a:t>Working group efforts to support resolution implementation on specific topics.</a:t>
            </a:r>
            <a:endParaRPr sz="2000">
              <a:latin typeface="Calibri"/>
              <a:ea typeface="Calibri"/>
              <a:cs typeface="Calibri"/>
              <a:sym typeface="Calibri"/>
            </a:endParaRPr>
          </a:p>
          <a:p>
            <a:pPr indent="-355600" lvl="1" marL="914400" marR="0" rtl="0" algn="just">
              <a:lnSpc>
                <a:spcPct val="115000"/>
              </a:lnSpc>
              <a:spcBef>
                <a:spcPts val="0"/>
              </a:spcBef>
              <a:spcAft>
                <a:spcPts val="0"/>
              </a:spcAft>
              <a:buClr>
                <a:srgbClr val="000000"/>
              </a:buClr>
              <a:buSzPts val="2000"/>
              <a:buFont typeface="Calibri"/>
              <a:buChar char="○"/>
            </a:pPr>
            <a:r>
              <a:rPr lang="en-GB" sz="2000">
                <a:latin typeface="Calibri"/>
                <a:ea typeface="Calibri"/>
                <a:cs typeface="Calibri"/>
                <a:sym typeface="Calibri"/>
              </a:rPr>
              <a:t>H</a:t>
            </a:r>
            <a:r>
              <a:rPr i="0" lang="en-GB" sz="2000" u="none" cap="none" strike="noStrike">
                <a:solidFill>
                  <a:srgbClr val="000000"/>
                </a:solidFill>
                <a:latin typeface="Calibri"/>
                <a:ea typeface="Calibri"/>
                <a:cs typeface="Calibri"/>
                <a:sym typeface="Calibri"/>
              </a:rPr>
              <a:t>ow the new Implementation Review Mechanism will be implemented.</a:t>
            </a:r>
            <a:endParaRPr sz="2000">
              <a:latin typeface="Calibri"/>
              <a:ea typeface="Calibri"/>
              <a:cs typeface="Calibri"/>
              <a:sym typeface="Calibri"/>
            </a:endParaRPr>
          </a:p>
        </p:txBody>
      </p:sp>
      <p:pic>
        <p:nvPicPr>
          <p:cNvPr id="570" name="Google Shape;570;g3c89aadcfff_0_38"/>
          <p:cNvPicPr preferRelativeResize="0"/>
          <p:nvPr/>
        </p:nvPicPr>
        <p:blipFill>
          <a:blip r:embed="rId3">
            <a:alphaModFix amt="31000"/>
          </a:blip>
          <a:stretch>
            <a:fillRect/>
          </a:stretch>
        </p:blipFill>
        <p:spPr>
          <a:xfrm>
            <a:off x="10922247" y="157178"/>
            <a:ext cx="1136274" cy="397700"/>
          </a:xfrm>
          <a:prstGeom prst="rect">
            <a:avLst/>
          </a:prstGeom>
          <a:noFill/>
          <a:ln>
            <a:noFill/>
          </a:ln>
        </p:spPr>
      </p:pic>
      <p:grpSp>
        <p:nvGrpSpPr>
          <p:cNvPr id="571" name="Google Shape;571;g3c89aadcfff_0_38"/>
          <p:cNvGrpSpPr/>
          <p:nvPr/>
        </p:nvGrpSpPr>
        <p:grpSpPr>
          <a:xfrm>
            <a:off x="1294050" y="554876"/>
            <a:ext cx="9548067" cy="604364"/>
            <a:chOff x="0" y="-47625"/>
            <a:chExt cx="7206632" cy="366015"/>
          </a:xfrm>
        </p:grpSpPr>
        <p:sp>
          <p:nvSpPr>
            <p:cNvPr id="572" name="Google Shape;572;g3c89aadcfff_0_38"/>
            <p:cNvSpPr/>
            <p:nvPr/>
          </p:nvSpPr>
          <p:spPr>
            <a:xfrm>
              <a:off x="0" y="0"/>
              <a:ext cx="7206632" cy="318390"/>
            </a:xfrm>
            <a:custGeom>
              <a:rect b="b" l="l" r="r" t="t"/>
              <a:pathLst>
                <a:path extrusionOk="0" h="318390" w="7206632">
                  <a:moveTo>
                    <a:pt x="7003432" y="0"/>
                  </a:moveTo>
                  <a:cubicBezTo>
                    <a:pt x="7115656" y="0"/>
                    <a:pt x="7206632" y="71274"/>
                    <a:pt x="7206632" y="159195"/>
                  </a:cubicBezTo>
                  <a:cubicBezTo>
                    <a:pt x="7206632" y="247116"/>
                    <a:pt x="7115656" y="318390"/>
                    <a:pt x="7003432" y="318390"/>
                  </a:cubicBezTo>
                  <a:lnTo>
                    <a:pt x="203200" y="318390"/>
                  </a:lnTo>
                  <a:cubicBezTo>
                    <a:pt x="90976" y="318390"/>
                    <a:pt x="0" y="247116"/>
                    <a:pt x="0" y="159195"/>
                  </a:cubicBezTo>
                  <a:cubicBezTo>
                    <a:pt x="0" y="71274"/>
                    <a:pt x="90976" y="0"/>
                    <a:pt x="203200" y="0"/>
                  </a:cubicBezTo>
                  <a:close/>
                </a:path>
              </a:pathLst>
            </a:custGeom>
            <a:solidFill>
              <a:srgbClr val="AD003D"/>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73" name="Google Shape;573;g3c89aadcfff_0_38"/>
            <p:cNvSpPr txBox="1"/>
            <p:nvPr/>
          </p:nvSpPr>
          <p:spPr>
            <a:xfrm>
              <a:off x="0" y="-47625"/>
              <a:ext cx="7206600" cy="366000"/>
            </a:xfrm>
            <a:prstGeom prst="rect">
              <a:avLst/>
            </a:prstGeom>
            <a:noFill/>
            <a:ln>
              <a:noFill/>
            </a:ln>
          </p:spPr>
          <p:txBody>
            <a:bodyPr anchorCtr="0" anchor="ctr" bIns="33875" lIns="33875" spcFirstLastPara="1" rIns="33875" wrap="square" tIns="33875">
              <a:noAutofit/>
            </a:bodyPr>
            <a:lstStyle/>
            <a:p>
              <a:pPr indent="0" lvl="0" marL="0" marR="0" rtl="0" algn="ctr">
                <a:lnSpc>
                  <a:spcPct val="171055"/>
                </a:lnSpc>
                <a:spcBef>
                  <a:spcPts val="0"/>
                </a:spcBef>
                <a:spcAft>
                  <a:spcPts val="0"/>
                </a:spcAft>
                <a:buNone/>
              </a:pPr>
              <a:r>
                <a:t/>
              </a:r>
              <a:endParaRPr i="0" sz="1200" u="none" cap="none" strike="noStrike">
                <a:solidFill>
                  <a:schemeClr val="dk1"/>
                </a:solidFill>
                <a:latin typeface="Calibri"/>
                <a:ea typeface="Calibri"/>
                <a:cs typeface="Calibri"/>
                <a:sym typeface="Calibri"/>
              </a:endParaRPr>
            </a:p>
          </p:txBody>
        </p:sp>
      </p:grpSp>
      <p:sp>
        <p:nvSpPr>
          <p:cNvPr id="574" name="Google Shape;574;g3c89aadcfff_0_38"/>
          <p:cNvSpPr txBox="1"/>
          <p:nvPr/>
        </p:nvSpPr>
        <p:spPr>
          <a:xfrm>
            <a:off x="897308" y="703153"/>
            <a:ext cx="10397400" cy="30780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1" i="0" lang="en-GB" sz="2000" u="none" cap="none" strike="noStrike">
                <a:solidFill>
                  <a:srgbClr val="FFFFFF"/>
                </a:solidFill>
                <a:latin typeface="Calibri"/>
                <a:ea typeface="Calibri"/>
                <a:cs typeface="Calibri"/>
                <a:sym typeface="Calibri"/>
              </a:rPr>
              <a:t>Useful CoSP11 follow-up information and activities to support anti-corruption work</a:t>
            </a:r>
            <a:endParaRPr sz="20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578" name="Shape 578"/>
        <p:cNvGrpSpPr/>
        <p:nvPr/>
      </p:nvGrpSpPr>
      <p:grpSpPr>
        <a:xfrm>
          <a:off x="0" y="0"/>
          <a:ext cx="0" cy="0"/>
          <a:chOff x="0" y="0"/>
          <a:chExt cx="0" cy="0"/>
        </a:xfrm>
      </p:grpSpPr>
      <p:sp>
        <p:nvSpPr>
          <p:cNvPr id="579" name="Google Shape;579;g3c89aadcfff_0_52"/>
          <p:cNvSpPr txBox="1"/>
          <p:nvPr/>
        </p:nvSpPr>
        <p:spPr>
          <a:xfrm>
            <a:off x="998258" y="3098788"/>
            <a:ext cx="6818700" cy="3078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1" i="0" lang="en-GB" sz="2000" u="none" cap="none" strike="noStrike">
                <a:solidFill>
                  <a:srgbClr val="9C0B31"/>
                </a:solidFill>
                <a:latin typeface="Calibri"/>
                <a:ea typeface="Calibri"/>
                <a:cs typeface="Calibri"/>
                <a:sym typeface="Calibri"/>
              </a:rPr>
              <a:t>CoSP12</a:t>
            </a:r>
            <a:endParaRPr sz="2000">
              <a:solidFill>
                <a:srgbClr val="9C0B31"/>
              </a:solidFill>
              <a:latin typeface="Calibri"/>
              <a:ea typeface="Calibri"/>
              <a:cs typeface="Calibri"/>
              <a:sym typeface="Calibri"/>
            </a:endParaRPr>
          </a:p>
        </p:txBody>
      </p:sp>
      <p:sp>
        <p:nvSpPr>
          <p:cNvPr id="580" name="Google Shape;580;g3c89aadcfff_0_52"/>
          <p:cNvSpPr txBox="1"/>
          <p:nvPr/>
        </p:nvSpPr>
        <p:spPr>
          <a:xfrm>
            <a:off x="998250" y="3536434"/>
            <a:ext cx="10195500" cy="661800"/>
          </a:xfrm>
          <a:prstGeom prst="rect">
            <a:avLst/>
          </a:prstGeom>
          <a:noFill/>
          <a:ln>
            <a:noFill/>
          </a:ln>
        </p:spPr>
        <p:txBody>
          <a:bodyPr anchorCtr="0" anchor="t" bIns="0" lIns="0" spcFirstLastPara="1" rIns="0" wrap="square" tIns="0">
            <a:spAutoFit/>
          </a:bodyPr>
          <a:lstStyle/>
          <a:p>
            <a:pPr indent="-355600" lvl="0" marL="457200" marR="0" rtl="0" algn="just">
              <a:lnSpc>
                <a:spcPct val="115000"/>
              </a:lnSpc>
              <a:spcBef>
                <a:spcPts val="0"/>
              </a:spcBef>
              <a:spcAft>
                <a:spcPts val="0"/>
              </a:spcAft>
              <a:buClr>
                <a:srgbClr val="000000"/>
              </a:buClr>
              <a:buSzPts val="2000"/>
              <a:buFont typeface="Calibri"/>
              <a:buChar char="●"/>
            </a:pPr>
            <a:r>
              <a:rPr lang="en-GB" sz="2000">
                <a:latin typeface="Calibri"/>
                <a:ea typeface="Calibri"/>
                <a:cs typeface="Calibri"/>
                <a:sym typeface="Calibri"/>
              </a:rPr>
              <a:t>Reflect on </a:t>
            </a:r>
            <a:r>
              <a:rPr i="0" lang="en-GB" sz="2000" u="none" cap="none" strike="noStrike">
                <a:solidFill>
                  <a:srgbClr val="000000"/>
                </a:solidFill>
                <a:latin typeface="Calibri"/>
                <a:ea typeface="Calibri"/>
                <a:cs typeface="Calibri"/>
                <a:sym typeface="Calibri"/>
              </a:rPr>
              <a:t>where we gained or lost ground at CoSP11.</a:t>
            </a:r>
            <a:endParaRPr sz="2000">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Calibri"/>
              <a:buChar char="●"/>
            </a:pPr>
            <a:r>
              <a:rPr lang="en-GB" sz="2000">
                <a:solidFill>
                  <a:schemeClr val="dk1"/>
                </a:solidFill>
                <a:latin typeface="Calibri"/>
                <a:ea typeface="Calibri"/>
                <a:cs typeface="Calibri"/>
                <a:sym typeface="Calibri"/>
              </a:rPr>
              <a:t>O</a:t>
            </a:r>
            <a:r>
              <a:rPr lang="en-GB" sz="2000">
                <a:solidFill>
                  <a:schemeClr val="dk1"/>
                </a:solidFill>
                <a:latin typeface="Calibri"/>
                <a:ea typeface="Calibri"/>
                <a:cs typeface="Calibri"/>
                <a:sym typeface="Calibri"/>
              </a:rPr>
              <a:t>utline CoSP12 priorities in advance.</a:t>
            </a:r>
            <a:endParaRPr sz="2000">
              <a:latin typeface="Calibri"/>
              <a:ea typeface="Calibri"/>
              <a:cs typeface="Calibri"/>
              <a:sym typeface="Calibri"/>
            </a:endParaRPr>
          </a:p>
        </p:txBody>
      </p:sp>
      <p:sp>
        <p:nvSpPr>
          <p:cNvPr id="581" name="Google Shape;581;g3c89aadcfff_0_52"/>
          <p:cNvSpPr txBox="1"/>
          <p:nvPr/>
        </p:nvSpPr>
        <p:spPr>
          <a:xfrm>
            <a:off x="998251" y="4454240"/>
            <a:ext cx="6818700" cy="3078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1" i="0" lang="en-GB" sz="2000" u="none" cap="none" strike="noStrike">
                <a:solidFill>
                  <a:srgbClr val="9C0B31"/>
                </a:solidFill>
                <a:latin typeface="Calibri"/>
                <a:ea typeface="Calibri"/>
                <a:cs typeface="Calibri"/>
                <a:sym typeface="Calibri"/>
              </a:rPr>
              <a:t>Other</a:t>
            </a:r>
            <a:endParaRPr sz="2000">
              <a:solidFill>
                <a:srgbClr val="9C0B31"/>
              </a:solidFill>
              <a:latin typeface="Calibri"/>
              <a:ea typeface="Calibri"/>
              <a:cs typeface="Calibri"/>
              <a:sym typeface="Calibri"/>
            </a:endParaRPr>
          </a:p>
        </p:txBody>
      </p:sp>
      <p:sp>
        <p:nvSpPr>
          <p:cNvPr id="582" name="Google Shape;582;g3c89aadcfff_0_52"/>
          <p:cNvSpPr txBox="1"/>
          <p:nvPr/>
        </p:nvSpPr>
        <p:spPr>
          <a:xfrm>
            <a:off x="1053143" y="4881729"/>
            <a:ext cx="10022700" cy="661800"/>
          </a:xfrm>
          <a:prstGeom prst="rect">
            <a:avLst/>
          </a:prstGeom>
          <a:noFill/>
          <a:ln>
            <a:noFill/>
          </a:ln>
        </p:spPr>
        <p:txBody>
          <a:bodyPr anchorCtr="0" anchor="t" bIns="0" lIns="0" spcFirstLastPara="1" rIns="0" wrap="square" tIns="0">
            <a:spAutoFit/>
          </a:bodyPr>
          <a:lstStyle/>
          <a:p>
            <a:pPr indent="-355600" lvl="0" marL="457200" marR="0" rtl="0" algn="just">
              <a:lnSpc>
                <a:spcPct val="115000"/>
              </a:lnSpc>
              <a:spcBef>
                <a:spcPts val="0"/>
              </a:spcBef>
              <a:spcAft>
                <a:spcPts val="0"/>
              </a:spcAft>
              <a:buSzPts val="2000"/>
              <a:buFont typeface="Calibri"/>
              <a:buChar char="●"/>
            </a:pPr>
            <a:r>
              <a:rPr lang="en-GB" sz="2000">
                <a:latin typeface="Calibri"/>
                <a:ea typeface="Calibri"/>
                <a:cs typeface="Calibri"/>
                <a:sym typeface="Calibri"/>
              </a:rPr>
              <a:t>Identify o</a:t>
            </a:r>
            <a:r>
              <a:rPr i="0" lang="en-GB" sz="2000" u="none" cap="none" strike="noStrike">
                <a:solidFill>
                  <a:srgbClr val="000000"/>
                </a:solidFill>
                <a:latin typeface="Calibri"/>
                <a:ea typeface="Calibri"/>
                <a:cs typeface="Calibri"/>
                <a:sym typeface="Calibri"/>
              </a:rPr>
              <a:t>pportunities for regional collaboration and joint action to be taken.</a:t>
            </a:r>
            <a:endParaRPr sz="2000">
              <a:latin typeface="Calibri"/>
              <a:ea typeface="Calibri"/>
              <a:cs typeface="Calibri"/>
              <a:sym typeface="Calibri"/>
            </a:endParaRPr>
          </a:p>
          <a:p>
            <a:pPr indent="-355600" lvl="0" marL="457200" marR="0" rtl="0" algn="just">
              <a:lnSpc>
                <a:spcPct val="115000"/>
              </a:lnSpc>
              <a:spcBef>
                <a:spcPts val="0"/>
              </a:spcBef>
              <a:spcAft>
                <a:spcPts val="0"/>
              </a:spcAft>
              <a:buSzPts val="2000"/>
              <a:buFont typeface="Calibri"/>
              <a:buChar char="●"/>
            </a:pPr>
            <a:r>
              <a:rPr i="0" lang="en-GB" sz="2000" u="none" cap="none" strike="noStrike">
                <a:solidFill>
                  <a:srgbClr val="000000"/>
                </a:solidFill>
                <a:latin typeface="Calibri"/>
                <a:ea typeface="Calibri"/>
                <a:cs typeface="Calibri"/>
                <a:sym typeface="Calibri"/>
              </a:rPr>
              <a:t>Database of CoSP11 participants (for those </a:t>
            </a:r>
            <a:r>
              <a:rPr lang="en-GB" sz="2000">
                <a:latin typeface="Calibri"/>
                <a:ea typeface="Calibri"/>
                <a:cs typeface="Calibri"/>
                <a:sym typeface="Calibri"/>
              </a:rPr>
              <a:t>who would like</a:t>
            </a:r>
            <a:r>
              <a:rPr i="0" lang="en-GB" sz="2000" u="none" cap="none" strike="noStrike">
                <a:solidFill>
                  <a:srgbClr val="000000"/>
                </a:solidFill>
                <a:latin typeface="Calibri"/>
                <a:ea typeface="Calibri"/>
                <a:cs typeface="Calibri"/>
                <a:sym typeface="Calibri"/>
              </a:rPr>
              <a:t> to be included) for follow-up</a:t>
            </a:r>
            <a:r>
              <a:rPr lang="en-GB" sz="2000">
                <a:latin typeface="Calibri"/>
                <a:ea typeface="Calibri"/>
                <a:cs typeface="Calibri"/>
                <a:sym typeface="Calibri"/>
              </a:rPr>
              <a:t>.</a:t>
            </a:r>
            <a:endParaRPr sz="2000">
              <a:latin typeface="Calibri"/>
              <a:ea typeface="Calibri"/>
              <a:cs typeface="Calibri"/>
              <a:sym typeface="Calibri"/>
            </a:endParaRPr>
          </a:p>
        </p:txBody>
      </p:sp>
      <p:pic>
        <p:nvPicPr>
          <p:cNvPr id="583" name="Google Shape;583;g3c89aadcfff_0_52"/>
          <p:cNvPicPr preferRelativeResize="0"/>
          <p:nvPr/>
        </p:nvPicPr>
        <p:blipFill>
          <a:blip r:embed="rId3">
            <a:alphaModFix amt="31000"/>
          </a:blip>
          <a:stretch>
            <a:fillRect/>
          </a:stretch>
        </p:blipFill>
        <p:spPr>
          <a:xfrm>
            <a:off x="10922247" y="157178"/>
            <a:ext cx="1136274" cy="397700"/>
          </a:xfrm>
          <a:prstGeom prst="rect">
            <a:avLst/>
          </a:prstGeom>
          <a:noFill/>
          <a:ln>
            <a:noFill/>
          </a:ln>
        </p:spPr>
      </p:pic>
      <p:sp>
        <p:nvSpPr>
          <p:cNvPr id="584" name="Google Shape;584;g3c89aadcfff_0_52"/>
          <p:cNvSpPr txBox="1"/>
          <p:nvPr/>
        </p:nvSpPr>
        <p:spPr>
          <a:xfrm>
            <a:off x="998245" y="1743343"/>
            <a:ext cx="6738900" cy="307800"/>
          </a:xfrm>
          <a:prstGeom prst="rect">
            <a:avLst/>
          </a:prstGeom>
          <a:noFill/>
          <a:ln>
            <a:noFill/>
          </a:ln>
        </p:spPr>
        <p:txBody>
          <a:bodyPr anchorCtr="0" anchor="t" bIns="0" lIns="0" spcFirstLastPara="1" rIns="0" wrap="square" tIns="0">
            <a:spAutoFit/>
          </a:bodyPr>
          <a:lstStyle/>
          <a:p>
            <a:pPr indent="0" lvl="1" marL="0" marR="0" rtl="0" algn="l">
              <a:lnSpc>
                <a:spcPct val="140014"/>
              </a:lnSpc>
              <a:spcBef>
                <a:spcPts val="0"/>
              </a:spcBef>
              <a:spcAft>
                <a:spcPts val="0"/>
              </a:spcAft>
              <a:buNone/>
            </a:pPr>
            <a:r>
              <a:rPr b="1" i="0" lang="en-GB" sz="2000" u="none" cap="none" strike="noStrike">
                <a:solidFill>
                  <a:srgbClr val="9C0B31"/>
                </a:solidFill>
                <a:latin typeface="Calibri"/>
                <a:ea typeface="Calibri"/>
                <a:cs typeface="Calibri"/>
                <a:sym typeface="Calibri"/>
              </a:rPr>
              <a:t>Side events</a:t>
            </a:r>
            <a:endParaRPr sz="2000">
              <a:solidFill>
                <a:srgbClr val="9C0B31"/>
              </a:solidFill>
              <a:latin typeface="Calibri"/>
              <a:ea typeface="Calibri"/>
              <a:cs typeface="Calibri"/>
              <a:sym typeface="Calibri"/>
            </a:endParaRPr>
          </a:p>
        </p:txBody>
      </p:sp>
      <p:sp>
        <p:nvSpPr>
          <p:cNvPr id="585" name="Google Shape;585;g3c89aadcfff_0_52"/>
          <p:cNvSpPr txBox="1"/>
          <p:nvPr/>
        </p:nvSpPr>
        <p:spPr>
          <a:xfrm>
            <a:off x="998245" y="2160432"/>
            <a:ext cx="9605100" cy="661800"/>
          </a:xfrm>
          <a:prstGeom prst="rect">
            <a:avLst/>
          </a:prstGeom>
          <a:noFill/>
          <a:ln>
            <a:noFill/>
          </a:ln>
        </p:spPr>
        <p:txBody>
          <a:bodyPr anchorCtr="0" anchor="t" bIns="0" lIns="0" spcFirstLastPara="1" rIns="0" wrap="square" tIns="0">
            <a:spAutoFit/>
          </a:bodyPr>
          <a:lstStyle/>
          <a:p>
            <a:pPr indent="-355600" lvl="0" marL="457200" marR="0" rtl="0" algn="just">
              <a:lnSpc>
                <a:spcPct val="115000"/>
              </a:lnSpc>
              <a:spcBef>
                <a:spcPts val="0"/>
              </a:spcBef>
              <a:spcAft>
                <a:spcPts val="0"/>
              </a:spcAft>
              <a:buClr>
                <a:srgbClr val="000000"/>
              </a:buClr>
              <a:buSzPts val="2000"/>
              <a:buFont typeface="Calibri"/>
              <a:buChar char="●"/>
            </a:pPr>
            <a:r>
              <a:rPr lang="en-GB" sz="2000">
                <a:latin typeface="Calibri"/>
                <a:ea typeface="Calibri"/>
                <a:cs typeface="Calibri"/>
                <a:sym typeface="Calibri"/>
              </a:rPr>
              <a:t>S</a:t>
            </a:r>
            <a:r>
              <a:rPr i="0" lang="en-GB" sz="2000" u="none" cap="none" strike="noStrike">
                <a:solidFill>
                  <a:srgbClr val="000000"/>
                </a:solidFill>
                <a:latin typeface="Calibri"/>
                <a:ea typeface="Calibri"/>
                <a:cs typeface="Calibri"/>
                <a:sym typeface="Calibri"/>
              </a:rPr>
              <a:t>ummary of relevant side events.</a:t>
            </a:r>
            <a:endParaRPr sz="2000">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Calibri"/>
              <a:buChar char="●"/>
            </a:pPr>
            <a:r>
              <a:rPr i="0" lang="en-GB" sz="2000" u="none" cap="none" strike="noStrike">
                <a:solidFill>
                  <a:srgbClr val="000000"/>
                </a:solidFill>
                <a:latin typeface="Calibri"/>
                <a:ea typeface="Calibri"/>
                <a:cs typeface="Calibri"/>
                <a:sym typeface="Calibri"/>
              </a:rPr>
              <a:t>Follow-up on side event initiatives discussed.</a:t>
            </a:r>
            <a:endParaRPr sz="2000">
              <a:latin typeface="Calibri"/>
              <a:ea typeface="Calibri"/>
              <a:cs typeface="Calibri"/>
              <a:sym typeface="Calibri"/>
            </a:endParaRPr>
          </a:p>
        </p:txBody>
      </p:sp>
      <p:grpSp>
        <p:nvGrpSpPr>
          <p:cNvPr id="586" name="Google Shape;586;g3c89aadcfff_0_52"/>
          <p:cNvGrpSpPr/>
          <p:nvPr/>
        </p:nvGrpSpPr>
        <p:grpSpPr>
          <a:xfrm>
            <a:off x="1294050" y="554876"/>
            <a:ext cx="9548067" cy="604364"/>
            <a:chOff x="0" y="-47625"/>
            <a:chExt cx="7206632" cy="366015"/>
          </a:xfrm>
        </p:grpSpPr>
        <p:sp>
          <p:nvSpPr>
            <p:cNvPr id="587" name="Google Shape;587;g3c89aadcfff_0_52"/>
            <p:cNvSpPr/>
            <p:nvPr/>
          </p:nvSpPr>
          <p:spPr>
            <a:xfrm>
              <a:off x="0" y="0"/>
              <a:ext cx="7206632" cy="318390"/>
            </a:xfrm>
            <a:custGeom>
              <a:rect b="b" l="l" r="r" t="t"/>
              <a:pathLst>
                <a:path extrusionOk="0" h="318390" w="7206632">
                  <a:moveTo>
                    <a:pt x="7003432" y="0"/>
                  </a:moveTo>
                  <a:cubicBezTo>
                    <a:pt x="7115656" y="0"/>
                    <a:pt x="7206632" y="71274"/>
                    <a:pt x="7206632" y="159195"/>
                  </a:cubicBezTo>
                  <a:cubicBezTo>
                    <a:pt x="7206632" y="247116"/>
                    <a:pt x="7115656" y="318390"/>
                    <a:pt x="7003432" y="318390"/>
                  </a:cubicBezTo>
                  <a:lnTo>
                    <a:pt x="203200" y="318390"/>
                  </a:lnTo>
                  <a:cubicBezTo>
                    <a:pt x="90976" y="318390"/>
                    <a:pt x="0" y="247116"/>
                    <a:pt x="0" y="159195"/>
                  </a:cubicBezTo>
                  <a:cubicBezTo>
                    <a:pt x="0" y="71274"/>
                    <a:pt x="90976" y="0"/>
                    <a:pt x="203200" y="0"/>
                  </a:cubicBezTo>
                  <a:close/>
                </a:path>
              </a:pathLst>
            </a:custGeom>
            <a:solidFill>
              <a:srgbClr val="AD003D"/>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88" name="Google Shape;588;g3c89aadcfff_0_52"/>
            <p:cNvSpPr txBox="1"/>
            <p:nvPr/>
          </p:nvSpPr>
          <p:spPr>
            <a:xfrm>
              <a:off x="0" y="-47625"/>
              <a:ext cx="7206600" cy="366000"/>
            </a:xfrm>
            <a:prstGeom prst="rect">
              <a:avLst/>
            </a:prstGeom>
            <a:noFill/>
            <a:ln>
              <a:noFill/>
            </a:ln>
          </p:spPr>
          <p:txBody>
            <a:bodyPr anchorCtr="0" anchor="ctr" bIns="33875" lIns="33875" spcFirstLastPara="1" rIns="33875" wrap="square" tIns="33875">
              <a:noAutofit/>
            </a:bodyPr>
            <a:lstStyle/>
            <a:p>
              <a:pPr indent="0" lvl="0" marL="0" marR="0" rtl="0" algn="ctr">
                <a:lnSpc>
                  <a:spcPct val="171055"/>
                </a:lnSpc>
                <a:spcBef>
                  <a:spcPts val="0"/>
                </a:spcBef>
                <a:spcAft>
                  <a:spcPts val="0"/>
                </a:spcAft>
                <a:buNone/>
              </a:pPr>
              <a:r>
                <a:t/>
              </a:r>
              <a:endParaRPr i="0" sz="1200" u="none" cap="none" strike="noStrike">
                <a:solidFill>
                  <a:schemeClr val="dk1"/>
                </a:solidFill>
                <a:latin typeface="Calibri"/>
                <a:ea typeface="Calibri"/>
                <a:cs typeface="Calibri"/>
                <a:sym typeface="Calibri"/>
              </a:endParaRPr>
            </a:p>
          </p:txBody>
        </p:sp>
      </p:grpSp>
      <p:sp>
        <p:nvSpPr>
          <p:cNvPr id="589" name="Google Shape;589;g3c89aadcfff_0_52"/>
          <p:cNvSpPr txBox="1"/>
          <p:nvPr/>
        </p:nvSpPr>
        <p:spPr>
          <a:xfrm>
            <a:off x="897308" y="703153"/>
            <a:ext cx="10397400" cy="30780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1" i="0" lang="en-GB" sz="2000" u="none" cap="none" strike="noStrike">
                <a:solidFill>
                  <a:srgbClr val="FFFFFF"/>
                </a:solidFill>
                <a:latin typeface="Calibri"/>
                <a:ea typeface="Calibri"/>
                <a:cs typeface="Calibri"/>
                <a:sym typeface="Calibri"/>
              </a:rPr>
              <a:t>Useful CoSP11 follow-up information and activities to support anti-corruption work</a:t>
            </a:r>
            <a:endParaRPr sz="20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593" name="Shape 593"/>
        <p:cNvGrpSpPr/>
        <p:nvPr/>
      </p:nvGrpSpPr>
      <p:grpSpPr>
        <a:xfrm>
          <a:off x="0" y="0"/>
          <a:ext cx="0" cy="0"/>
          <a:chOff x="0" y="0"/>
          <a:chExt cx="0" cy="0"/>
        </a:xfrm>
      </p:grpSpPr>
      <p:pic>
        <p:nvPicPr>
          <p:cNvPr id="594" name="Google Shape;594;g3c89aadcfff_0_66"/>
          <p:cNvPicPr preferRelativeResize="0"/>
          <p:nvPr/>
        </p:nvPicPr>
        <p:blipFill rotWithShape="1">
          <a:blip r:embed="rId3">
            <a:alphaModFix/>
          </a:blip>
          <a:srcRect b="11111" l="0" r="0" t="0"/>
          <a:stretch/>
        </p:blipFill>
        <p:spPr>
          <a:xfrm>
            <a:off x="-845325" y="422900"/>
            <a:ext cx="13251651" cy="6197999"/>
          </a:xfrm>
          <a:prstGeom prst="rect">
            <a:avLst/>
          </a:prstGeom>
          <a:noFill/>
          <a:ln>
            <a:noFill/>
          </a:ln>
        </p:spPr>
      </p:pic>
      <p:sp>
        <p:nvSpPr>
          <p:cNvPr id="595" name="Google Shape;595;g3c89aadcfff_0_66"/>
          <p:cNvSpPr/>
          <p:nvPr/>
        </p:nvSpPr>
        <p:spPr>
          <a:xfrm>
            <a:off x="-498033" y="229662"/>
            <a:ext cx="5403522" cy="918599"/>
          </a:xfrm>
          <a:custGeom>
            <a:rect b="b" l="l" r="r" t="t"/>
            <a:pathLst>
              <a:path extrusionOk="0" h="1376178" w="8095164">
                <a:moveTo>
                  <a:pt x="0" y="0"/>
                </a:moveTo>
                <a:lnTo>
                  <a:pt x="8095164" y="0"/>
                </a:lnTo>
                <a:lnTo>
                  <a:pt x="8095164" y="1376178"/>
                </a:lnTo>
                <a:lnTo>
                  <a:pt x="0" y="1376178"/>
                </a:lnTo>
                <a:lnTo>
                  <a:pt x="0" y="0"/>
                </a:lnTo>
                <a:close/>
              </a:path>
            </a:pathLst>
          </a:custGeom>
          <a:blipFill rotWithShape="1">
            <a:blip r:embed="rId4">
              <a:alphaModFix/>
            </a:blip>
            <a:stretch>
              <a:fillRect b="0" l="0" r="0" t="0"/>
            </a:stretch>
          </a:blipFill>
          <a:ln>
            <a:noFill/>
          </a:ln>
        </p:spPr>
      </p:sp>
      <p:sp>
        <p:nvSpPr>
          <p:cNvPr id="596" name="Google Shape;596;g3c89aadcfff_0_66"/>
          <p:cNvSpPr txBox="1"/>
          <p:nvPr/>
        </p:nvSpPr>
        <p:spPr>
          <a:xfrm>
            <a:off x="253518" y="422910"/>
            <a:ext cx="4604400" cy="431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GB" sz="2800" u="none" cap="none" strike="noStrike">
                <a:solidFill>
                  <a:srgbClr val="FFFFFF"/>
                </a:solidFill>
                <a:latin typeface="Calibri"/>
                <a:ea typeface="Calibri"/>
                <a:cs typeface="Calibri"/>
                <a:sym typeface="Calibri"/>
              </a:rPr>
              <a:t>Resources and Activities</a:t>
            </a:r>
            <a:endParaRPr sz="900">
              <a:latin typeface="Calibri"/>
              <a:ea typeface="Calibri"/>
              <a:cs typeface="Calibri"/>
              <a:sym typeface="Calibri"/>
            </a:endParaRPr>
          </a:p>
        </p:txBody>
      </p:sp>
      <p:grpSp>
        <p:nvGrpSpPr>
          <p:cNvPr id="597" name="Google Shape;597;g3c89aadcfff_0_66"/>
          <p:cNvGrpSpPr/>
          <p:nvPr/>
        </p:nvGrpSpPr>
        <p:grpSpPr>
          <a:xfrm>
            <a:off x="9296182" y="959213"/>
            <a:ext cx="1700695" cy="306355"/>
            <a:chOff x="0" y="-57150"/>
            <a:chExt cx="1636070" cy="294714"/>
          </a:xfrm>
        </p:grpSpPr>
        <p:sp>
          <p:nvSpPr>
            <p:cNvPr id="598" name="Google Shape;598;g3c89aadcfff_0_66"/>
            <p:cNvSpPr/>
            <p:nvPr/>
          </p:nvSpPr>
          <p:spPr>
            <a:xfrm>
              <a:off x="0" y="0"/>
              <a:ext cx="1636070" cy="237564"/>
            </a:xfrm>
            <a:custGeom>
              <a:rect b="b" l="l" r="r" t="t"/>
              <a:pathLst>
                <a:path extrusionOk="0" h="237564" w="1636070">
                  <a:moveTo>
                    <a:pt x="0" y="0"/>
                  </a:moveTo>
                  <a:lnTo>
                    <a:pt x="1432870" y="0"/>
                  </a:lnTo>
                  <a:lnTo>
                    <a:pt x="1636070" y="118782"/>
                  </a:lnTo>
                  <a:lnTo>
                    <a:pt x="1432870" y="237564"/>
                  </a:lnTo>
                  <a:lnTo>
                    <a:pt x="0" y="237564"/>
                  </a:lnTo>
                  <a:lnTo>
                    <a:pt x="203200" y="118782"/>
                  </a:lnTo>
                  <a:lnTo>
                    <a:pt x="0" y="0"/>
                  </a:lnTo>
                  <a:close/>
                </a:path>
              </a:pathLst>
            </a:custGeom>
            <a:solidFill>
              <a:srgbClr val="9BDEAC"/>
            </a:solidFill>
            <a:ln>
              <a:noFill/>
            </a:ln>
          </p:spPr>
        </p:sp>
        <p:sp>
          <p:nvSpPr>
            <p:cNvPr id="599" name="Google Shape;599;g3c89aadcfff_0_66"/>
            <p:cNvSpPr txBox="1"/>
            <p:nvPr/>
          </p:nvSpPr>
          <p:spPr>
            <a:xfrm>
              <a:off x="177800" y="-57150"/>
              <a:ext cx="1382100" cy="294600"/>
            </a:xfrm>
            <a:prstGeom prst="rect">
              <a:avLst/>
            </a:prstGeom>
            <a:noFill/>
            <a:ln>
              <a:noFill/>
            </a:ln>
          </p:spPr>
          <p:txBody>
            <a:bodyPr anchorCtr="0" anchor="ctr" bIns="33875" lIns="33875" spcFirstLastPara="1" rIns="33875" wrap="square" tIns="33875">
              <a:noAutofit/>
            </a:bodyPr>
            <a:lstStyle/>
            <a:p>
              <a:pPr indent="0" lvl="0" marL="0" marR="0" rtl="0" algn="ctr">
                <a:lnSpc>
                  <a:spcPct val="194388"/>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sp>
        <p:nvSpPr>
          <p:cNvPr id="600" name="Google Shape;600;g3c89aadcfff_0_66"/>
          <p:cNvSpPr txBox="1"/>
          <p:nvPr/>
        </p:nvSpPr>
        <p:spPr>
          <a:xfrm>
            <a:off x="9643277" y="1032661"/>
            <a:ext cx="1006500" cy="16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GB" sz="1100" u="none" cap="none" strike="noStrike">
                <a:solidFill>
                  <a:srgbClr val="000000"/>
                </a:solidFill>
                <a:latin typeface="Calibri"/>
                <a:ea typeface="Calibri"/>
                <a:cs typeface="Calibri"/>
                <a:sym typeface="Calibri"/>
              </a:rPr>
              <a:t>Very useful (5)</a:t>
            </a:r>
            <a:endParaRPr sz="900">
              <a:latin typeface="Calibri"/>
              <a:ea typeface="Calibri"/>
              <a:cs typeface="Calibri"/>
              <a:sym typeface="Calibri"/>
            </a:endParaRPr>
          </a:p>
        </p:txBody>
      </p:sp>
      <p:grpSp>
        <p:nvGrpSpPr>
          <p:cNvPr id="601" name="Google Shape;601;g3c89aadcfff_0_66"/>
          <p:cNvGrpSpPr/>
          <p:nvPr/>
        </p:nvGrpSpPr>
        <p:grpSpPr>
          <a:xfrm>
            <a:off x="7595450" y="959224"/>
            <a:ext cx="1700722" cy="306355"/>
            <a:chOff x="0" y="-57150"/>
            <a:chExt cx="1967517" cy="294714"/>
          </a:xfrm>
        </p:grpSpPr>
        <p:sp>
          <p:nvSpPr>
            <p:cNvPr id="602" name="Google Shape;602;g3c89aadcfff_0_66"/>
            <p:cNvSpPr/>
            <p:nvPr/>
          </p:nvSpPr>
          <p:spPr>
            <a:xfrm>
              <a:off x="0" y="0"/>
              <a:ext cx="1967517" cy="237564"/>
            </a:xfrm>
            <a:custGeom>
              <a:rect b="b" l="l" r="r" t="t"/>
              <a:pathLst>
                <a:path extrusionOk="0" h="237564" w="1967517">
                  <a:moveTo>
                    <a:pt x="0" y="0"/>
                  </a:moveTo>
                  <a:lnTo>
                    <a:pt x="1764317" y="0"/>
                  </a:lnTo>
                  <a:lnTo>
                    <a:pt x="1967517" y="118782"/>
                  </a:lnTo>
                  <a:lnTo>
                    <a:pt x="1764317" y="237564"/>
                  </a:lnTo>
                  <a:lnTo>
                    <a:pt x="0" y="237564"/>
                  </a:lnTo>
                  <a:lnTo>
                    <a:pt x="203200" y="118782"/>
                  </a:lnTo>
                  <a:lnTo>
                    <a:pt x="0" y="0"/>
                  </a:lnTo>
                  <a:close/>
                </a:path>
              </a:pathLst>
            </a:custGeom>
            <a:solidFill>
              <a:srgbClr val="FF8379"/>
            </a:solidFill>
            <a:ln>
              <a:noFill/>
            </a:ln>
          </p:spPr>
        </p:sp>
        <p:sp>
          <p:nvSpPr>
            <p:cNvPr id="603" name="Google Shape;603;g3c89aadcfff_0_66"/>
            <p:cNvSpPr txBox="1"/>
            <p:nvPr/>
          </p:nvSpPr>
          <p:spPr>
            <a:xfrm>
              <a:off x="177800" y="-57150"/>
              <a:ext cx="1713600" cy="294600"/>
            </a:xfrm>
            <a:prstGeom prst="rect">
              <a:avLst/>
            </a:prstGeom>
            <a:noFill/>
            <a:ln>
              <a:noFill/>
            </a:ln>
          </p:spPr>
          <p:txBody>
            <a:bodyPr anchorCtr="0" anchor="ctr" bIns="33875" lIns="33875" spcFirstLastPara="1" rIns="33875" wrap="square" tIns="33875">
              <a:noAutofit/>
            </a:bodyPr>
            <a:lstStyle/>
            <a:p>
              <a:pPr indent="0" lvl="0" marL="0" marR="0" rtl="0" algn="ctr">
                <a:lnSpc>
                  <a:spcPct val="194388"/>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sp>
        <p:nvSpPr>
          <p:cNvPr id="604" name="Google Shape;604;g3c89aadcfff_0_66"/>
          <p:cNvSpPr txBox="1"/>
          <p:nvPr/>
        </p:nvSpPr>
        <p:spPr>
          <a:xfrm>
            <a:off x="7758372" y="1027811"/>
            <a:ext cx="1374900" cy="16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GB" sz="1100" u="none" cap="none" strike="noStrike">
                <a:solidFill>
                  <a:srgbClr val="000000"/>
                </a:solidFill>
                <a:latin typeface="Calibri"/>
                <a:ea typeface="Calibri"/>
                <a:cs typeface="Calibri"/>
                <a:sym typeface="Calibri"/>
              </a:rPr>
              <a:t>Not useful (1) </a:t>
            </a:r>
            <a:endParaRPr sz="900">
              <a:latin typeface="Calibri"/>
              <a:ea typeface="Calibri"/>
              <a:cs typeface="Calibri"/>
              <a:sym typeface="Calibri"/>
            </a:endParaRPr>
          </a:p>
        </p:txBody>
      </p:sp>
      <p:pic>
        <p:nvPicPr>
          <p:cNvPr id="605" name="Google Shape;605;g3c89aadcfff_0_66"/>
          <p:cNvPicPr preferRelativeResize="0"/>
          <p:nvPr/>
        </p:nvPicPr>
        <p:blipFill>
          <a:blip r:embed="rId5">
            <a:alphaModFix amt="31000"/>
          </a:blip>
          <a:stretch>
            <a:fillRect/>
          </a:stretch>
        </p:blipFill>
        <p:spPr>
          <a:xfrm>
            <a:off x="10922247" y="157178"/>
            <a:ext cx="1136274" cy="397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609" name="Shape 609"/>
        <p:cNvGrpSpPr/>
        <p:nvPr/>
      </p:nvGrpSpPr>
      <p:grpSpPr>
        <a:xfrm>
          <a:off x="0" y="0"/>
          <a:ext cx="0" cy="0"/>
          <a:chOff x="0" y="0"/>
          <a:chExt cx="0" cy="0"/>
        </a:xfrm>
      </p:grpSpPr>
      <p:graphicFrame>
        <p:nvGraphicFramePr>
          <p:cNvPr id="610" name="Google Shape;610;g3c89aadcfff_0_117"/>
          <p:cNvGraphicFramePr/>
          <p:nvPr/>
        </p:nvGraphicFramePr>
        <p:xfrm>
          <a:off x="685800" y="1255426"/>
          <a:ext cx="3000000" cy="3000000"/>
        </p:xfrm>
        <a:graphic>
          <a:graphicData uri="http://schemas.openxmlformats.org/drawingml/2006/table">
            <a:tbl>
              <a:tblPr>
                <a:noFill/>
                <a:tableStyleId>{DD94E869-C4DC-4D7D-BE1B-0B19DDA83C8F}</a:tableStyleId>
              </a:tblPr>
              <a:tblGrid>
                <a:gridCol w="740825"/>
                <a:gridCol w="10079575"/>
              </a:tblGrid>
              <a:tr h="2269025">
                <a:tc>
                  <a:txBody>
                    <a:bodyPr/>
                    <a:lstStyle/>
                    <a:p>
                      <a:pPr indent="0" lvl="0" marL="0" marR="0" rtl="0" algn="ctr">
                        <a:lnSpc>
                          <a:spcPct val="115000"/>
                        </a:lnSpc>
                        <a:spcBef>
                          <a:spcPts val="0"/>
                        </a:spcBef>
                        <a:spcAft>
                          <a:spcPts val="0"/>
                        </a:spcAft>
                        <a:buNone/>
                      </a:pPr>
                      <a:r>
                        <a:t/>
                      </a:r>
                      <a:endParaRPr sz="2000" u="none" cap="none" strike="noStrike">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9BDEAC"/>
                    </a:solidFill>
                  </a:tcPr>
                </a:tc>
                <a:tc>
                  <a:txBody>
                    <a:bodyPr/>
                    <a:lstStyle/>
                    <a:p>
                      <a:pPr indent="-355600" lvl="0" marL="457200" marR="0" rtl="0" algn="just">
                        <a:lnSpc>
                          <a:spcPct val="115000"/>
                        </a:lnSpc>
                        <a:spcBef>
                          <a:spcPts val="0"/>
                        </a:spcBef>
                        <a:spcAft>
                          <a:spcPts val="0"/>
                        </a:spcAft>
                        <a:buSzPts val="2000"/>
                        <a:buFont typeface="Calibri"/>
                        <a:buChar char="●"/>
                      </a:pPr>
                      <a:r>
                        <a:rPr lang="en-GB" sz="2000" u="none" cap="none" strike="noStrike">
                          <a:solidFill>
                            <a:srgbClr val="000000"/>
                          </a:solidFill>
                          <a:latin typeface="Calibri"/>
                          <a:ea typeface="Calibri"/>
                          <a:cs typeface="Calibri"/>
                          <a:sym typeface="Calibri"/>
                        </a:rPr>
                        <a:t>Networking opportunities to coordinate on advocacy and build connections.</a:t>
                      </a:r>
                      <a:endParaRPr sz="2000" u="none" cap="none" strike="noStrike">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Useful information on </a:t>
                      </a:r>
                      <a:r>
                        <a:rPr lang="en-GB" sz="2000">
                          <a:solidFill>
                            <a:schemeClr val="dk1"/>
                          </a:solidFill>
                          <a:latin typeface="Calibri"/>
                          <a:ea typeface="Calibri"/>
                          <a:cs typeface="Calibri"/>
                          <a:sym typeface="Calibri"/>
                        </a:rPr>
                        <a:t>the dynamics, procedures and agenda of the CoSP</a:t>
                      </a:r>
                      <a:r>
                        <a:rPr lang="en-GB" sz="2000" u="none" cap="none" strike="noStrike">
                          <a:solidFill>
                            <a:srgbClr val="000000"/>
                          </a:solidFill>
                          <a:latin typeface="Calibri"/>
                          <a:ea typeface="Calibri"/>
                          <a:cs typeface="Calibri"/>
                          <a:sym typeface="Calibri"/>
                        </a:rPr>
                        <a:t>, strengthening coordination around </a:t>
                      </a:r>
                      <a:r>
                        <a:rPr lang="en-GB" sz="2000">
                          <a:latin typeface="Calibri"/>
                          <a:ea typeface="Calibri"/>
                          <a:cs typeface="Calibri"/>
                          <a:sym typeface="Calibri"/>
                        </a:rPr>
                        <a:t>priorities</a:t>
                      </a:r>
                      <a:r>
                        <a:rPr lang="en-GB" sz="2000" u="none" cap="none" strike="noStrike">
                          <a:solidFill>
                            <a:srgbClr val="000000"/>
                          </a:solidFill>
                          <a:latin typeface="Calibri"/>
                          <a:ea typeface="Calibri"/>
                          <a:cs typeface="Calibri"/>
                          <a:sym typeface="Calibri"/>
                        </a:rPr>
                        <a:t>, and </a:t>
                      </a:r>
                      <a:r>
                        <a:rPr lang="en-GB" sz="2000">
                          <a:latin typeface="Calibri"/>
                          <a:ea typeface="Calibri"/>
                          <a:cs typeface="Calibri"/>
                          <a:sym typeface="Calibri"/>
                        </a:rPr>
                        <a:t>an </a:t>
                      </a:r>
                      <a:r>
                        <a:rPr lang="en-GB" sz="2000" u="none" cap="none" strike="noStrike">
                          <a:solidFill>
                            <a:srgbClr val="000000"/>
                          </a:solidFill>
                          <a:latin typeface="Calibri"/>
                          <a:ea typeface="Calibri"/>
                          <a:cs typeface="Calibri"/>
                          <a:sym typeface="Calibri"/>
                        </a:rPr>
                        <a:t>overview of key issues in upcoming negotiations</a:t>
                      </a:r>
                      <a:r>
                        <a:rPr lang="en-GB" sz="2000">
                          <a:latin typeface="Calibri"/>
                          <a:ea typeface="Calibri"/>
                          <a:cs typeface="Calibri"/>
                          <a:sym typeface="Calibri"/>
                        </a:rPr>
                        <a:t>.</a:t>
                      </a:r>
                      <a:endParaRPr sz="2000">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Breakout sessions around resolutions and priority topics were one of the most useful elements.</a:t>
                      </a:r>
                      <a:endParaRPr sz="2000">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2F4DB"/>
                    </a:solidFill>
                  </a:tcPr>
                </a:tc>
              </a:tr>
              <a:tr h="2834125">
                <a:tc>
                  <a:txBody>
                    <a:bodyPr/>
                    <a:lstStyle/>
                    <a:p>
                      <a:pPr indent="0" lvl="0" marL="0" marR="0" rtl="0" algn="ctr">
                        <a:lnSpc>
                          <a:spcPct val="254545"/>
                        </a:lnSpc>
                        <a:spcBef>
                          <a:spcPts val="0"/>
                        </a:spcBef>
                        <a:spcAft>
                          <a:spcPts val="0"/>
                        </a:spcAft>
                        <a:buNone/>
                      </a:pPr>
                      <a:r>
                        <a:t/>
                      </a:r>
                      <a:endParaRPr sz="2000" u="none" cap="none" strike="noStrike">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6AE9FF"/>
                    </a:solidFill>
                  </a:tcPr>
                </a:tc>
                <a:tc>
                  <a:txBody>
                    <a:bodyPr/>
                    <a:lstStyle/>
                    <a:p>
                      <a:pPr indent="-355600" lvl="0" marL="457200" marR="0" rtl="0" algn="l">
                        <a:lnSpc>
                          <a:spcPct val="115000"/>
                        </a:lnSpc>
                        <a:spcBef>
                          <a:spcPts val="0"/>
                        </a:spcBef>
                        <a:spcAft>
                          <a:spcPts val="0"/>
                        </a:spcAft>
                        <a:buSzPts val="2000"/>
                        <a:buFont typeface="Calibri"/>
                        <a:buChar char="●"/>
                      </a:pPr>
                      <a:r>
                        <a:rPr lang="en-GB" sz="2000">
                          <a:latin typeface="Calibri"/>
                          <a:ea typeface="Calibri"/>
                          <a:cs typeface="Calibri"/>
                          <a:sym typeface="Calibri"/>
                        </a:rPr>
                        <a:t>M</a:t>
                      </a:r>
                      <a:r>
                        <a:rPr lang="en-GB" sz="2000" u="none" cap="none" strike="noStrike">
                          <a:solidFill>
                            <a:srgbClr val="000000"/>
                          </a:solidFill>
                          <a:latin typeface="Calibri"/>
                          <a:ea typeface="Calibri"/>
                          <a:cs typeface="Calibri"/>
                          <a:sym typeface="Calibri"/>
                        </a:rPr>
                        <a:t>ore time for networking, interactive discussions</a:t>
                      </a:r>
                      <a:r>
                        <a:rPr lang="en-GB" sz="2000">
                          <a:latin typeface="Calibri"/>
                          <a:ea typeface="Calibri"/>
                          <a:cs typeface="Calibri"/>
                          <a:sym typeface="Calibri"/>
                        </a:rPr>
                        <a:t> and</a:t>
                      </a:r>
                      <a:r>
                        <a:rPr lang="en-GB" sz="2000" u="none" cap="none" strike="noStrike">
                          <a:solidFill>
                            <a:srgbClr val="000000"/>
                          </a:solidFill>
                          <a:latin typeface="Calibri"/>
                          <a:ea typeface="Calibri"/>
                          <a:cs typeface="Calibri"/>
                          <a:sym typeface="Calibri"/>
                        </a:rPr>
                        <a:t> regional breakout sessions.</a:t>
                      </a:r>
                      <a:endParaRPr sz="2000" u="none" cap="none" strike="noStrike">
                        <a:latin typeface="Calibri"/>
                        <a:ea typeface="Calibri"/>
                        <a:cs typeface="Calibri"/>
                        <a:sym typeface="Calibri"/>
                      </a:endParaRPr>
                    </a:p>
                    <a:p>
                      <a:pPr indent="-355600" lvl="0" marL="457200" marR="0" rtl="0" algn="l">
                        <a:lnSpc>
                          <a:spcPct val="115000"/>
                        </a:lnSpc>
                        <a:spcBef>
                          <a:spcPts val="0"/>
                        </a:spcBef>
                        <a:spcAft>
                          <a:spcPts val="0"/>
                        </a:spcAft>
                        <a:buSzPts val="2000"/>
                        <a:buFont typeface="Calibri"/>
                        <a:buChar char="●"/>
                      </a:pPr>
                      <a:r>
                        <a:rPr lang="en-GB" sz="2000" u="none" cap="none" strike="noStrike">
                          <a:solidFill>
                            <a:srgbClr val="000000"/>
                          </a:solidFill>
                          <a:latin typeface="Calibri"/>
                          <a:ea typeface="Calibri"/>
                          <a:cs typeface="Calibri"/>
                          <a:sym typeface="Calibri"/>
                        </a:rPr>
                        <a:t>Encourage </a:t>
                      </a:r>
                      <a:r>
                        <a:rPr lang="en-GB" sz="2000">
                          <a:latin typeface="Calibri"/>
                          <a:ea typeface="Calibri"/>
                          <a:cs typeface="Calibri"/>
                          <a:sym typeface="Calibri"/>
                        </a:rPr>
                        <a:t>participant </a:t>
                      </a:r>
                      <a:r>
                        <a:rPr lang="en-GB" sz="2000" u="none" cap="none" strike="noStrike">
                          <a:solidFill>
                            <a:srgbClr val="000000"/>
                          </a:solidFill>
                          <a:latin typeface="Calibri"/>
                          <a:ea typeface="Calibri"/>
                          <a:cs typeface="Calibri"/>
                          <a:sym typeface="Calibri"/>
                        </a:rPr>
                        <a:t>preparation prior to the meeting to better identify key priorities and existing relationships that can be mobilised, have better knowledge on resolutions and how </a:t>
                      </a:r>
                      <a:r>
                        <a:rPr lang="en-GB" sz="2000">
                          <a:latin typeface="Calibri"/>
                          <a:ea typeface="Calibri"/>
                          <a:cs typeface="Calibri"/>
                          <a:sym typeface="Calibri"/>
                        </a:rPr>
                        <a:t>to</a:t>
                      </a:r>
                      <a:r>
                        <a:rPr lang="en-GB" sz="2000" u="none" cap="none" strike="noStrike">
                          <a:solidFill>
                            <a:srgbClr val="000000"/>
                          </a:solidFill>
                          <a:latin typeface="Calibri"/>
                          <a:ea typeface="Calibri"/>
                          <a:cs typeface="Calibri"/>
                          <a:sym typeface="Calibri"/>
                        </a:rPr>
                        <a:t> contribute to moving </a:t>
                      </a:r>
                      <a:r>
                        <a:rPr lang="en-GB" sz="2000">
                          <a:latin typeface="Calibri"/>
                          <a:ea typeface="Calibri"/>
                          <a:cs typeface="Calibri"/>
                          <a:sym typeface="Calibri"/>
                        </a:rPr>
                        <a:t>them </a:t>
                      </a:r>
                      <a:r>
                        <a:rPr lang="en-GB" sz="2000" u="none" cap="none" strike="noStrike">
                          <a:solidFill>
                            <a:srgbClr val="000000"/>
                          </a:solidFill>
                          <a:latin typeface="Calibri"/>
                          <a:ea typeface="Calibri"/>
                          <a:cs typeface="Calibri"/>
                          <a:sym typeface="Calibri"/>
                        </a:rPr>
                        <a:t>forwards</a:t>
                      </a:r>
                      <a:r>
                        <a:rPr lang="en-GB" sz="2000">
                          <a:latin typeface="Calibri"/>
                          <a:ea typeface="Calibri"/>
                          <a:cs typeface="Calibri"/>
                          <a:sym typeface="Calibri"/>
                        </a:rPr>
                        <a:t>.</a:t>
                      </a:r>
                      <a:endParaRPr sz="2000">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Calibri"/>
                        <a:buChar char="●"/>
                      </a:pPr>
                      <a:r>
                        <a:rPr lang="en-GB" sz="2000">
                          <a:latin typeface="Calibri"/>
                          <a:ea typeface="Calibri"/>
                          <a:cs typeface="Calibri"/>
                          <a:sym typeface="Calibri"/>
                        </a:rPr>
                        <a:t>M</a:t>
                      </a:r>
                      <a:r>
                        <a:rPr lang="en-GB" sz="2000" u="none" cap="none" strike="noStrike">
                          <a:solidFill>
                            <a:srgbClr val="000000"/>
                          </a:solidFill>
                          <a:latin typeface="Calibri"/>
                          <a:ea typeface="Calibri"/>
                          <a:cs typeface="Calibri"/>
                          <a:sym typeface="Calibri"/>
                        </a:rPr>
                        <a:t>ore practical and regional focused discussions and guidance, and information on engaging with government delegations.</a:t>
                      </a:r>
                      <a:endParaRPr sz="2000">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Calibri"/>
                        <a:buChar char="●"/>
                      </a:pPr>
                      <a:r>
                        <a:rPr lang="en-GB" sz="2000" u="none" cap="none" strike="noStrike">
                          <a:solidFill>
                            <a:srgbClr val="000000"/>
                          </a:solidFill>
                          <a:latin typeface="Calibri"/>
                          <a:ea typeface="Calibri"/>
                          <a:cs typeface="Calibri"/>
                          <a:sym typeface="Calibri"/>
                        </a:rPr>
                        <a:t>Encourage more government participation.</a:t>
                      </a:r>
                      <a:endParaRPr sz="2000" u="none" cap="none" strike="noStrike">
                        <a:solidFill>
                          <a:srgbClr val="000000"/>
                        </a:solidFill>
                        <a:latin typeface="Calibri"/>
                        <a:ea typeface="Calibri"/>
                        <a:cs typeface="Calibri"/>
                        <a:sym typeface="Calibri"/>
                      </a:endParaRPr>
                    </a:p>
                  </a:txBody>
                  <a:tcPr marT="127000" marB="127000" marR="127000" marL="127000"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BEF5FF"/>
                    </a:solidFill>
                  </a:tcPr>
                </a:tc>
              </a:tr>
            </a:tbl>
          </a:graphicData>
        </a:graphic>
      </p:graphicFrame>
      <p:sp>
        <p:nvSpPr>
          <p:cNvPr id="611" name="Google Shape;611;g3c89aadcfff_0_117"/>
          <p:cNvSpPr txBox="1"/>
          <p:nvPr/>
        </p:nvSpPr>
        <p:spPr>
          <a:xfrm>
            <a:off x="685788" y="558365"/>
            <a:ext cx="10820400" cy="4311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GB" sz="2800" u="none" cap="none" strike="noStrike">
                <a:solidFill>
                  <a:srgbClr val="333333"/>
                </a:solidFill>
                <a:latin typeface="Calibri"/>
                <a:ea typeface="Calibri"/>
                <a:cs typeface="Calibri"/>
                <a:sym typeface="Calibri"/>
              </a:rPr>
              <a:t>In-person civil society preparatory meeting</a:t>
            </a:r>
            <a:endParaRPr sz="900">
              <a:solidFill>
                <a:srgbClr val="333333"/>
              </a:solidFill>
              <a:latin typeface="Calibri"/>
              <a:ea typeface="Calibri"/>
              <a:cs typeface="Calibri"/>
              <a:sym typeface="Calibri"/>
            </a:endParaRPr>
          </a:p>
        </p:txBody>
      </p:sp>
      <p:pic>
        <p:nvPicPr>
          <p:cNvPr id="612" name="Google Shape;612;g3c89aadcfff_0_117"/>
          <p:cNvPicPr preferRelativeResize="0"/>
          <p:nvPr/>
        </p:nvPicPr>
        <p:blipFill>
          <a:blip r:embed="rId3">
            <a:alphaModFix amt="31000"/>
          </a:blip>
          <a:stretch>
            <a:fillRect/>
          </a:stretch>
        </p:blipFill>
        <p:spPr>
          <a:xfrm>
            <a:off x="10896572" y="160678"/>
            <a:ext cx="1136274" cy="397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616" name="Shape 616"/>
        <p:cNvGrpSpPr/>
        <p:nvPr/>
      </p:nvGrpSpPr>
      <p:grpSpPr>
        <a:xfrm>
          <a:off x="0" y="0"/>
          <a:ext cx="0" cy="0"/>
          <a:chOff x="0" y="0"/>
          <a:chExt cx="0" cy="0"/>
        </a:xfrm>
      </p:grpSpPr>
      <p:grpSp>
        <p:nvGrpSpPr>
          <p:cNvPr id="617" name="Google Shape;617;g3c89aadcfff_0_127"/>
          <p:cNvGrpSpPr/>
          <p:nvPr/>
        </p:nvGrpSpPr>
        <p:grpSpPr>
          <a:xfrm>
            <a:off x="656087" y="732064"/>
            <a:ext cx="10879836" cy="631640"/>
            <a:chOff x="0" y="-47625"/>
            <a:chExt cx="7484752" cy="454025"/>
          </a:xfrm>
        </p:grpSpPr>
        <p:sp>
          <p:nvSpPr>
            <p:cNvPr id="618" name="Google Shape;618;g3c89aadcfff_0_127"/>
            <p:cNvSpPr/>
            <p:nvPr/>
          </p:nvSpPr>
          <p:spPr>
            <a:xfrm>
              <a:off x="0" y="0"/>
              <a:ext cx="7484752" cy="406400"/>
            </a:xfrm>
            <a:custGeom>
              <a:rect b="b" l="l" r="r" t="t"/>
              <a:pathLst>
                <a:path extrusionOk="0" h="406400" w="7484752">
                  <a:moveTo>
                    <a:pt x="7281552" y="0"/>
                  </a:moveTo>
                  <a:cubicBezTo>
                    <a:pt x="7393777" y="0"/>
                    <a:pt x="7484752" y="90976"/>
                    <a:pt x="7484752" y="203200"/>
                  </a:cubicBezTo>
                  <a:cubicBezTo>
                    <a:pt x="7484752" y="315424"/>
                    <a:pt x="7393777" y="406400"/>
                    <a:pt x="7281552" y="406400"/>
                  </a:cubicBezTo>
                  <a:lnTo>
                    <a:pt x="203200" y="406400"/>
                  </a:lnTo>
                  <a:cubicBezTo>
                    <a:pt x="90976" y="406400"/>
                    <a:pt x="0" y="315424"/>
                    <a:pt x="0" y="203200"/>
                  </a:cubicBezTo>
                  <a:cubicBezTo>
                    <a:pt x="0" y="90976"/>
                    <a:pt x="90976" y="0"/>
                    <a:pt x="203200" y="0"/>
                  </a:cubicBezTo>
                  <a:close/>
                </a:path>
              </a:pathLst>
            </a:custGeom>
            <a:solidFill>
              <a:srgbClr val="AD003D"/>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19" name="Google Shape;619;g3c89aadcfff_0_127"/>
            <p:cNvSpPr txBox="1"/>
            <p:nvPr/>
          </p:nvSpPr>
          <p:spPr>
            <a:xfrm>
              <a:off x="0" y="-47625"/>
              <a:ext cx="7484700" cy="453900"/>
            </a:xfrm>
            <a:prstGeom prst="rect">
              <a:avLst/>
            </a:prstGeom>
            <a:noFill/>
            <a:ln>
              <a:noFill/>
            </a:ln>
          </p:spPr>
          <p:txBody>
            <a:bodyPr anchorCtr="0" anchor="ctr" bIns="33875" lIns="33875" spcFirstLastPara="1" rIns="33875" wrap="square" tIns="33875">
              <a:noAutofit/>
            </a:bodyPr>
            <a:lstStyle/>
            <a:p>
              <a:pPr indent="0" lvl="0" marL="0" marR="0" rtl="0" algn="ctr">
                <a:lnSpc>
                  <a:spcPct val="171055"/>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grpSp>
      <p:sp>
        <p:nvSpPr>
          <p:cNvPr id="620" name="Google Shape;620;g3c89aadcfff_0_127"/>
          <p:cNvSpPr txBox="1"/>
          <p:nvPr/>
        </p:nvSpPr>
        <p:spPr>
          <a:xfrm>
            <a:off x="1202675" y="2212775"/>
            <a:ext cx="4595400" cy="3064500"/>
          </a:xfrm>
          <a:prstGeom prst="rect">
            <a:avLst/>
          </a:prstGeom>
          <a:noFill/>
          <a:ln>
            <a:noFill/>
          </a:ln>
        </p:spPr>
        <p:txBody>
          <a:bodyPr anchorCtr="0" anchor="t" bIns="0" lIns="0" spcFirstLastPara="1" rIns="0" wrap="square" tIns="0">
            <a:spAutoFit/>
          </a:bodyPr>
          <a:lstStyle/>
          <a:p>
            <a:pPr indent="-368300" lvl="0" marL="457200" marR="0" rtl="0" algn="l">
              <a:lnSpc>
                <a:spcPct val="115000"/>
              </a:lnSpc>
              <a:spcBef>
                <a:spcPts val="0"/>
              </a:spcBef>
              <a:spcAft>
                <a:spcPts val="0"/>
              </a:spcAft>
              <a:buSzPts val="2200"/>
              <a:buFont typeface="Calibri"/>
              <a:buChar char="●"/>
            </a:pPr>
            <a:r>
              <a:rPr lang="en-GB" sz="2200">
                <a:latin typeface="Calibri"/>
                <a:ea typeface="Calibri"/>
                <a:cs typeface="Calibri"/>
                <a:sym typeface="Calibri"/>
              </a:rPr>
              <a:t>Information </a:t>
            </a:r>
            <a:r>
              <a:rPr i="0" lang="en-GB" sz="2200" u="none" cap="none" strike="noStrike">
                <a:solidFill>
                  <a:srgbClr val="000000"/>
                </a:solidFill>
                <a:latin typeface="Calibri"/>
                <a:ea typeface="Calibri"/>
                <a:cs typeface="Calibri"/>
                <a:sym typeface="Calibri"/>
              </a:rPr>
              <a:t>about the latest developments.</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lang="en-GB" sz="2200">
                <a:latin typeface="Calibri"/>
                <a:ea typeface="Calibri"/>
                <a:cs typeface="Calibri"/>
                <a:sym typeface="Calibri"/>
              </a:rPr>
              <a:t>U</a:t>
            </a:r>
            <a:r>
              <a:rPr i="0" lang="en-GB" sz="2200" u="none" cap="none" strike="noStrike">
                <a:solidFill>
                  <a:srgbClr val="000000"/>
                </a:solidFill>
                <a:latin typeface="Calibri"/>
                <a:ea typeface="Calibri"/>
                <a:cs typeface="Calibri"/>
                <a:sym typeface="Calibri"/>
              </a:rPr>
              <a:t>pdates on UNODC’s activities around the CoSP.</a:t>
            </a:r>
            <a:endParaRPr sz="2200">
              <a:latin typeface="Calibri"/>
              <a:ea typeface="Calibri"/>
              <a:cs typeface="Calibri"/>
              <a:sym typeface="Calibri"/>
            </a:endParaRPr>
          </a:p>
          <a:p>
            <a:pPr indent="-368300" lvl="0" marL="457200" marR="0" rtl="0" algn="l">
              <a:lnSpc>
                <a:spcPct val="115000"/>
              </a:lnSpc>
              <a:spcBef>
                <a:spcPts val="0"/>
              </a:spcBef>
              <a:spcAft>
                <a:spcPts val="0"/>
              </a:spcAft>
              <a:buSzPts val="2200"/>
              <a:buFont typeface="Calibri"/>
              <a:buChar char="●"/>
            </a:pPr>
            <a:r>
              <a:rPr lang="en-GB" sz="2200">
                <a:latin typeface="Calibri"/>
                <a:ea typeface="Calibri"/>
                <a:cs typeface="Calibri"/>
                <a:sym typeface="Calibri"/>
              </a:rPr>
              <a:t>C</a:t>
            </a:r>
            <a:r>
              <a:rPr i="0" lang="en-GB" sz="2200" u="none" cap="none" strike="noStrike">
                <a:solidFill>
                  <a:srgbClr val="000000"/>
                </a:solidFill>
                <a:latin typeface="Calibri"/>
                <a:ea typeface="Calibri"/>
                <a:cs typeface="Calibri"/>
                <a:sym typeface="Calibri"/>
              </a:rPr>
              <a:t>ontinue with the online </a:t>
            </a:r>
            <a:r>
              <a:rPr lang="en-GB" sz="2200">
                <a:latin typeface="Calibri"/>
                <a:ea typeface="Calibri"/>
                <a:cs typeface="Calibri"/>
                <a:sym typeface="Calibri"/>
              </a:rPr>
              <a:t>preparatory</a:t>
            </a:r>
            <a:r>
              <a:rPr i="0" lang="en-GB" sz="2200" u="none" cap="none" strike="noStrike">
                <a:solidFill>
                  <a:srgbClr val="000000"/>
                </a:solidFill>
                <a:latin typeface="Calibri"/>
                <a:ea typeface="Calibri"/>
                <a:cs typeface="Calibri"/>
                <a:sym typeface="Calibri"/>
              </a:rPr>
              <a:t> </a:t>
            </a:r>
            <a:r>
              <a:rPr lang="en-GB" sz="2200">
                <a:latin typeface="Calibri"/>
                <a:ea typeface="Calibri"/>
                <a:cs typeface="Calibri"/>
                <a:sym typeface="Calibri"/>
              </a:rPr>
              <a:t>briefings</a:t>
            </a:r>
            <a:r>
              <a:rPr i="0" lang="en-GB" sz="2200" u="none" cap="none" strike="noStrike">
                <a:solidFill>
                  <a:srgbClr val="000000"/>
                </a:solidFill>
                <a:latin typeface="Calibri"/>
                <a:ea typeface="Calibri"/>
                <a:cs typeface="Calibri"/>
                <a:sym typeface="Calibri"/>
              </a:rPr>
              <a:t>.</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lang="en-GB" sz="2200">
                <a:latin typeface="Calibri"/>
                <a:ea typeface="Calibri"/>
                <a:cs typeface="Calibri"/>
                <a:sym typeface="Calibri"/>
              </a:rPr>
              <a:t>I</a:t>
            </a:r>
            <a:r>
              <a:rPr i="0" lang="en-GB" sz="2200" u="none" cap="none" strike="noStrike">
                <a:solidFill>
                  <a:srgbClr val="000000"/>
                </a:solidFill>
                <a:latin typeface="Calibri"/>
                <a:ea typeface="Calibri"/>
                <a:cs typeface="Calibri"/>
                <a:sym typeface="Calibri"/>
              </a:rPr>
              <a:t>nformation on important contact points.</a:t>
            </a:r>
            <a:endParaRPr sz="2200">
              <a:latin typeface="Calibri"/>
              <a:ea typeface="Calibri"/>
              <a:cs typeface="Calibri"/>
              <a:sym typeface="Calibri"/>
            </a:endParaRPr>
          </a:p>
        </p:txBody>
      </p:sp>
      <p:sp>
        <p:nvSpPr>
          <p:cNvPr id="621" name="Google Shape;621;g3c89aadcfff_0_127"/>
          <p:cNvSpPr txBox="1"/>
          <p:nvPr/>
        </p:nvSpPr>
        <p:spPr>
          <a:xfrm>
            <a:off x="6463227" y="1688288"/>
            <a:ext cx="3981600" cy="338700"/>
          </a:xfrm>
          <a:prstGeom prst="rect">
            <a:avLst/>
          </a:prstGeom>
          <a:noFill/>
          <a:ln>
            <a:noFill/>
          </a:ln>
        </p:spPr>
        <p:txBody>
          <a:bodyPr anchorCtr="0" anchor="t" bIns="0" lIns="0" spcFirstLastPara="1" rIns="0" wrap="square" tIns="0">
            <a:spAutoFit/>
          </a:bodyPr>
          <a:lstStyle/>
          <a:p>
            <a:pPr indent="0" lvl="1" marL="0" marR="0" rtl="0" algn="just">
              <a:lnSpc>
                <a:spcPct val="140018"/>
              </a:lnSpc>
              <a:spcBef>
                <a:spcPts val="0"/>
              </a:spcBef>
              <a:spcAft>
                <a:spcPts val="0"/>
              </a:spcAft>
              <a:buNone/>
            </a:pPr>
            <a:r>
              <a:rPr b="1" i="0" lang="en-GB" sz="2200" u="none" cap="none" strike="noStrike">
                <a:solidFill>
                  <a:srgbClr val="9C0B31"/>
                </a:solidFill>
                <a:latin typeface="Calibri"/>
                <a:ea typeface="Calibri"/>
                <a:cs typeface="Calibri"/>
                <a:sym typeface="Calibri"/>
              </a:rPr>
              <a:t>CSO Support</a:t>
            </a:r>
            <a:endParaRPr sz="2200">
              <a:solidFill>
                <a:srgbClr val="9C0B31"/>
              </a:solidFill>
              <a:latin typeface="Calibri"/>
              <a:ea typeface="Calibri"/>
              <a:cs typeface="Calibri"/>
              <a:sym typeface="Calibri"/>
            </a:endParaRPr>
          </a:p>
        </p:txBody>
      </p:sp>
      <p:sp>
        <p:nvSpPr>
          <p:cNvPr id="622" name="Google Shape;622;g3c89aadcfff_0_127"/>
          <p:cNvSpPr txBox="1"/>
          <p:nvPr/>
        </p:nvSpPr>
        <p:spPr>
          <a:xfrm>
            <a:off x="840441" y="878548"/>
            <a:ext cx="10511100" cy="33870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1" i="0" lang="en-GB" sz="2200" u="none" cap="none" strike="noStrike">
                <a:solidFill>
                  <a:srgbClr val="FFFFFF"/>
                </a:solidFill>
                <a:latin typeface="Calibri"/>
                <a:ea typeface="Calibri"/>
                <a:cs typeface="Calibri"/>
                <a:sym typeface="Calibri"/>
              </a:rPr>
              <a:t>Ways the Coalition can better support CSOs in preparation for and participation at CoSP12</a:t>
            </a:r>
            <a:endParaRPr sz="2200">
              <a:latin typeface="Calibri"/>
              <a:ea typeface="Calibri"/>
              <a:cs typeface="Calibri"/>
              <a:sym typeface="Calibri"/>
            </a:endParaRPr>
          </a:p>
        </p:txBody>
      </p:sp>
      <p:sp>
        <p:nvSpPr>
          <p:cNvPr id="623" name="Google Shape;623;g3c89aadcfff_0_127"/>
          <p:cNvSpPr txBox="1"/>
          <p:nvPr/>
        </p:nvSpPr>
        <p:spPr>
          <a:xfrm>
            <a:off x="6463214" y="3781863"/>
            <a:ext cx="3793200" cy="338700"/>
          </a:xfrm>
          <a:prstGeom prst="rect">
            <a:avLst/>
          </a:prstGeom>
          <a:noFill/>
          <a:ln>
            <a:noFill/>
          </a:ln>
        </p:spPr>
        <p:txBody>
          <a:bodyPr anchorCtr="0" anchor="t" bIns="0" lIns="0" spcFirstLastPara="1" rIns="0" wrap="square" tIns="0">
            <a:spAutoFit/>
          </a:bodyPr>
          <a:lstStyle/>
          <a:p>
            <a:pPr indent="0" lvl="1" marL="0" marR="0" rtl="0" algn="l">
              <a:lnSpc>
                <a:spcPct val="140018"/>
              </a:lnSpc>
              <a:spcBef>
                <a:spcPts val="0"/>
              </a:spcBef>
              <a:spcAft>
                <a:spcPts val="0"/>
              </a:spcAft>
              <a:buNone/>
            </a:pPr>
            <a:r>
              <a:rPr b="1" i="0" lang="en-GB" sz="2200" u="none" cap="none" strike="noStrike">
                <a:solidFill>
                  <a:srgbClr val="9C0B31"/>
                </a:solidFill>
                <a:latin typeface="Calibri"/>
                <a:ea typeface="Calibri"/>
                <a:cs typeface="Calibri"/>
                <a:sym typeface="Calibri"/>
              </a:rPr>
              <a:t>Other</a:t>
            </a:r>
            <a:endParaRPr sz="2200">
              <a:solidFill>
                <a:srgbClr val="9C0B31"/>
              </a:solidFill>
              <a:latin typeface="Calibri"/>
              <a:ea typeface="Calibri"/>
              <a:cs typeface="Calibri"/>
              <a:sym typeface="Calibri"/>
            </a:endParaRPr>
          </a:p>
        </p:txBody>
      </p:sp>
      <p:sp>
        <p:nvSpPr>
          <p:cNvPr id="624" name="Google Shape;624;g3c89aadcfff_0_127"/>
          <p:cNvSpPr txBox="1"/>
          <p:nvPr/>
        </p:nvSpPr>
        <p:spPr>
          <a:xfrm>
            <a:off x="1202687" y="1735785"/>
            <a:ext cx="3981600" cy="338700"/>
          </a:xfrm>
          <a:prstGeom prst="rect">
            <a:avLst/>
          </a:prstGeom>
          <a:noFill/>
          <a:ln>
            <a:noFill/>
          </a:ln>
        </p:spPr>
        <p:txBody>
          <a:bodyPr anchorCtr="0" anchor="t" bIns="0" lIns="0" spcFirstLastPara="1" rIns="0" wrap="square" tIns="0">
            <a:spAutoFit/>
          </a:bodyPr>
          <a:lstStyle/>
          <a:p>
            <a:pPr indent="0" lvl="1" marL="0" marR="0" rtl="0" algn="just">
              <a:lnSpc>
                <a:spcPct val="140018"/>
              </a:lnSpc>
              <a:spcBef>
                <a:spcPts val="0"/>
              </a:spcBef>
              <a:spcAft>
                <a:spcPts val="0"/>
              </a:spcAft>
              <a:buNone/>
            </a:pPr>
            <a:r>
              <a:rPr b="1" i="0" lang="en-GB" sz="2200" u="none" cap="none" strike="noStrike">
                <a:solidFill>
                  <a:srgbClr val="9C0B31"/>
                </a:solidFill>
                <a:latin typeface="Calibri"/>
                <a:ea typeface="Calibri"/>
                <a:cs typeface="Calibri"/>
                <a:sym typeface="Calibri"/>
              </a:rPr>
              <a:t>Information sharing</a:t>
            </a:r>
            <a:endParaRPr sz="2200">
              <a:solidFill>
                <a:srgbClr val="9C0B31"/>
              </a:solidFill>
              <a:latin typeface="Calibri"/>
              <a:ea typeface="Calibri"/>
              <a:cs typeface="Calibri"/>
              <a:sym typeface="Calibri"/>
            </a:endParaRPr>
          </a:p>
        </p:txBody>
      </p:sp>
      <p:sp>
        <p:nvSpPr>
          <p:cNvPr id="625" name="Google Shape;625;g3c89aadcfff_0_127"/>
          <p:cNvSpPr txBox="1"/>
          <p:nvPr/>
        </p:nvSpPr>
        <p:spPr>
          <a:xfrm>
            <a:off x="6463225" y="2166050"/>
            <a:ext cx="4526100" cy="1506900"/>
          </a:xfrm>
          <a:prstGeom prst="rect">
            <a:avLst/>
          </a:prstGeom>
          <a:noFill/>
          <a:ln>
            <a:noFill/>
          </a:ln>
        </p:spPr>
        <p:txBody>
          <a:bodyPr anchorCtr="0" anchor="t" bIns="0" lIns="0" spcFirstLastPara="1" rIns="0" wrap="square" tIns="0">
            <a:spAutoFit/>
          </a:bodyPr>
          <a:lstStyle/>
          <a:p>
            <a:pPr indent="-368300" lvl="0" marL="457200" marR="0" rtl="0" algn="l">
              <a:lnSpc>
                <a:spcPct val="115000"/>
              </a:lnSpc>
              <a:spcBef>
                <a:spcPts val="0"/>
              </a:spcBef>
              <a:spcAft>
                <a:spcPts val="0"/>
              </a:spcAft>
              <a:buClr>
                <a:srgbClr val="000000"/>
              </a:buClr>
              <a:buSzPts val="2200"/>
              <a:buFont typeface="Calibri"/>
              <a:buChar char="●"/>
            </a:pPr>
            <a:r>
              <a:rPr i="0" lang="en-GB" sz="2200" u="none" cap="none" strike="noStrike">
                <a:solidFill>
                  <a:srgbClr val="000000"/>
                </a:solidFill>
                <a:latin typeface="Calibri"/>
                <a:ea typeface="Calibri"/>
                <a:cs typeface="Calibri"/>
                <a:sym typeface="Calibri"/>
              </a:rPr>
              <a:t>Mentoring for CSOs at the CoSP.</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i="0" lang="en-GB" sz="2200" u="none" cap="none" strike="noStrike">
                <a:solidFill>
                  <a:srgbClr val="000000"/>
                </a:solidFill>
                <a:latin typeface="Calibri"/>
                <a:ea typeface="Calibri"/>
                <a:cs typeface="Calibri"/>
                <a:sym typeface="Calibri"/>
              </a:rPr>
              <a:t>Capacity-building support.</a:t>
            </a:r>
            <a:endParaRPr sz="2200">
              <a:latin typeface="Calibri"/>
              <a:ea typeface="Calibri"/>
              <a:cs typeface="Calibri"/>
              <a:sym typeface="Calibri"/>
            </a:endParaRPr>
          </a:p>
          <a:p>
            <a:pPr indent="-368300" lvl="0" marL="457200" marR="0" rtl="0" algn="l">
              <a:lnSpc>
                <a:spcPct val="115000"/>
              </a:lnSpc>
              <a:spcBef>
                <a:spcPts val="0"/>
              </a:spcBef>
              <a:spcAft>
                <a:spcPts val="0"/>
              </a:spcAft>
              <a:buSzPts val="2200"/>
              <a:buFont typeface="Calibri"/>
              <a:buChar char="●"/>
            </a:pPr>
            <a:r>
              <a:rPr i="0" lang="en-GB" sz="2200" u="none" cap="none" strike="noStrike">
                <a:solidFill>
                  <a:srgbClr val="000000"/>
                </a:solidFill>
                <a:latin typeface="Calibri"/>
                <a:ea typeface="Calibri"/>
                <a:cs typeface="Calibri"/>
                <a:sym typeface="Calibri"/>
              </a:rPr>
              <a:t>Information on resources for funding support</a:t>
            </a:r>
            <a:r>
              <a:rPr lang="en-GB" sz="2200">
                <a:latin typeface="Calibri"/>
                <a:ea typeface="Calibri"/>
                <a:cs typeface="Calibri"/>
                <a:sym typeface="Calibri"/>
              </a:rPr>
              <a:t>.</a:t>
            </a:r>
            <a:endParaRPr sz="2200">
              <a:latin typeface="Calibri"/>
              <a:ea typeface="Calibri"/>
              <a:cs typeface="Calibri"/>
              <a:sym typeface="Calibri"/>
            </a:endParaRPr>
          </a:p>
        </p:txBody>
      </p:sp>
      <p:sp>
        <p:nvSpPr>
          <p:cNvPr id="626" name="Google Shape;626;g3c89aadcfff_0_127"/>
          <p:cNvSpPr txBox="1"/>
          <p:nvPr/>
        </p:nvSpPr>
        <p:spPr>
          <a:xfrm>
            <a:off x="6463225" y="4229475"/>
            <a:ext cx="4526100" cy="1896300"/>
          </a:xfrm>
          <a:prstGeom prst="rect">
            <a:avLst/>
          </a:prstGeom>
          <a:noFill/>
          <a:ln>
            <a:noFill/>
          </a:ln>
        </p:spPr>
        <p:txBody>
          <a:bodyPr anchorCtr="0" anchor="t" bIns="0" lIns="0" spcFirstLastPara="1" rIns="0" wrap="square" tIns="0">
            <a:spAutoFit/>
          </a:bodyPr>
          <a:lstStyle/>
          <a:p>
            <a:pPr indent="-368300" lvl="0" marL="457200" marR="0" rtl="0" algn="l">
              <a:lnSpc>
                <a:spcPct val="115000"/>
              </a:lnSpc>
              <a:spcBef>
                <a:spcPts val="0"/>
              </a:spcBef>
              <a:spcAft>
                <a:spcPts val="0"/>
              </a:spcAft>
              <a:buClr>
                <a:srgbClr val="000000"/>
              </a:buClr>
              <a:buSzPts val="2200"/>
              <a:buFont typeface="Calibri"/>
              <a:buChar char="●"/>
            </a:pPr>
            <a:r>
              <a:rPr i="0" lang="en-GB" sz="2200" u="none" cap="none" strike="noStrike">
                <a:solidFill>
                  <a:srgbClr val="000000"/>
                </a:solidFill>
                <a:latin typeface="Calibri"/>
                <a:ea typeface="Calibri"/>
                <a:cs typeface="Calibri"/>
                <a:sym typeface="Calibri"/>
              </a:rPr>
              <a:t>Maintain valuable relationships with </a:t>
            </a:r>
            <a:r>
              <a:rPr i="0" lang="en-GB" sz="2200" u="none" cap="none" strike="noStrike">
                <a:solidFill>
                  <a:srgbClr val="000000"/>
                </a:solidFill>
                <a:latin typeface="Calibri"/>
                <a:ea typeface="Calibri"/>
                <a:cs typeface="Calibri"/>
                <a:sym typeface="Calibri"/>
              </a:rPr>
              <a:t>diplomatic </a:t>
            </a:r>
            <a:r>
              <a:rPr i="0" lang="en-GB" sz="2200" u="none" cap="none" strike="noStrike">
                <a:solidFill>
                  <a:srgbClr val="000000"/>
                </a:solidFill>
                <a:latin typeface="Calibri"/>
                <a:ea typeface="Calibri"/>
                <a:cs typeface="Calibri"/>
                <a:sym typeface="Calibri"/>
              </a:rPr>
              <a:t>missions in Vienna.</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i="0" lang="en-GB" sz="2200" u="none" cap="none" strike="noStrike">
                <a:solidFill>
                  <a:srgbClr val="000000"/>
                </a:solidFill>
                <a:latin typeface="Calibri"/>
                <a:ea typeface="Calibri"/>
                <a:cs typeface="Calibri"/>
                <a:sym typeface="Calibri"/>
              </a:rPr>
              <a:t>Stronger regional coordination</a:t>
            </a:r>
            <a:r>
              <a:rPr lang="en-GB" sz="2200">
                <a:latin typeface="Calibri"/>
                <a:ea typeface="Calibri"/>
                <a:cs typeface="Calibri"/>
                <a:sym typeface="Calibri"/>
              </a:rPr>
              <a:t> &amp; f</a:t>
            </a:r>
            <a:r>
              <a:rPr i="0" lang="en-GB" sz="2200" u="none" cap="none" strike="noStrike">
                <a:solidFill>
                  <a:srgbClr val="000000"/>
                </a:solidFill>
                <a:latin typeface="Calibri"/>
                <a:ea typeface="Calibri"/>
                <a:cs typeface="Calibri"/>
                <a:sym typeface="Calibri"/>
              </a:rPr>
              <a:t>acilitate regional connections ahead of the CoSP.</a:t>
            </a:r>
            <a:endParaRPr sz="2200">
              <a:latin typeface="Calibri"/>
              <a:ea typeface="Calibri"/>
              <a:cs typeface="Calibri"/>
              <a:sym typeface="Calibri"/>
            </a:endParaRPr>
          </a:p>
        </p:txBody>
      </p:sp>
      <p:pic>
        <p:nvPicPr>
          <p:cNvPr id="627" name="Google Shape;627;g3c89aadcfff_0_127"/>
          <p:cNvPicPr preferRelativeResize="0"/>
          <p:nvPr/>
        </p:nvPicPr>
        <p:blipFill>
          <a:blip r:embed="rId3">
            <a:alphaModFix amt="31000"/>
          </a:blip>
          <a:stretch>
            <a:fillRect/>
          </a:stretch>
        </p:blipFill>
        <p:spPr>
          <a:xfrm>
            <a:off x="10922247" y="157178"/>
            <a:ext cx="1136274" cy="397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631" name="Shape 631"/>
        <p:cNvGrpSpPr/>
        <p:nvPr/>
      </p:nvGrpSpPr>
      <p:grpSpPr>
        <a:xfrm>
          <a:off x="0" y="0"/>
          <a:ext cx="0" cy="0"/>
          <a:chOff x="0" y="0"/>
          <a:chExt cx="0" cy="0"/>
        </a:xfrm>
      </p:grpSpPr>
      <p:grpSp>
        <p:nvGrpSpPr>
          <p:cNvPr id="632" name="Google Shape;632;g3c89aadcfff_0_146"/>
          <p:cNvGrpSpPr/>
          <p:nvPr/>
        </p:nvGrpSpPr>
        <p:grpSpPr>
          <a:xfrm>
            <a:off x="1303800" y="643464"/>
            <a:ext cx="9584404" cy="631640"/>
            <a:chOff x="0" y="-47625"/>
            <a:chExt cx="7414252" cy="454025"/>
          </a:xfrm>
        </p:grpSpPr>
        <p:sp>
          <p:nvSpPr>
            <p:cNvPr id="633" name="Google Shape;633;g3c89aadcfff_0_146"/>
            <p:cNvSpPr/>
            <p:nvPr/>
          </p:nvSpPr>
          <p:spPr>
            <a:xfrm>
              <a:off x="0" y="0"/>
              <a:ext cx="7414252" cy="406400"/>
            </a:xfrm>
            <a:custGeom>
              <a:rect b="b" l="l" r="r" t="t"/>
              <a:pathLst>
                <a:path extrusionOk="0" h="406400" w="7414252">
                  <a:moveTo>
                    <a:pt x="7211052" y="0"/>
                  </a:moveTo>
                  <a:cubicBezTo>
                    <a:pt x="7323276" y="0"/>
                    <a:pt x="7414252" y="90976"/>
                    <a:pt x="7414252" y="203200"/>
                  </a:cubicBezTo>
                  <a:cubicBezTo>
                    <a:pt x="7414252" y="315424"/>
                    <a:pt x="7323276" y="406400"/>
                    <a:pt x="7211052" y="406400"/>
                  </a:cubicBezTo>
                  <a:lnTo>
                    <a:pt x="203200" y="406400"/>
                  </a:lnTo>
                  <a:cubicBezTo>
                    <a:pt x="90976" y="406400"/>
                    <a:pt x="0" y="315424"/>
                    <a:pt x="0" y="203200"/>
                  </a:cubicBezTo>
                  <a:cubicBezTo>
                    <a:pt x="0" y="90976"/>
                    <a:pt x="90976" y="0"/>
                    <a:pt x="203200" y="0"/>
                  </a:cubicBezTo>
                  <a:close/>
                </a:path>
              </a:pathLst>
            </a:custGeom>
            <a:solidFill>
              <a:srgbClr val="AD003D"/>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634" name="Google Shape;634;g3c89aadcfff_0_146"/>
            <p:cNvSpPr txBox="1"/>
            <p:nvPr/>
          </p:nvSpPr>
          <p:spPr>
            <a:xfrm>
              <a:off x="0" y="-47625"/>
              <a:ext cx="7414200" cy="453900"/>
            </a:xfrm>
            <a:prstGeom prst="rect">
              <a:avLst/>
            </a:prstGeom>
            <a:noFill/>
            <a:ln>
              <a:noFill/>
            </a:ln>
          </p:spPr>
          <p:txBody>
            <a:bodyPr anchorCtr="0" anchor="ctr" bIns="33875" lIns="33875" spcFirstLastPara="1" rIns="33875" wrap="square" tIns="33875">
              <a:noAutofit/>
            </a:bodyPr>
            <a:lstStyle/>
            <a:p>
              <a:pPr indent="0" lvl="0" marL="0" marR="0" rtl="0" algn="ctr">
                <a:lnSpc>
                  <a:spcPct val="171055"/>
                </a:lnSpc>
                <a:spcBef>
                  <a:spcPts val="0"/>
                </a:spcBef>
                <a:spcAft>
                  <a:spcPts val="0"/>
                </a:spcAft>
                <a:buNone/>
              </a:pPr>
              <a:r>
                <a:t/>
              </a:r>
              <a:endParaRPr i="0" sz="1200" u="none" cap="none" strike="noStrike">
                <a:solidFill>
                  <a:schemeClr val="dk1"/>
                </a:solidFill>
                <a:latin typeface="Calibri"/>
                <a:ea typeface="Calibri"/>
                <a:cs typeface="Calibri"/>
                <a:sym typeface="Calibri"/>
              </a:endParaRPr>
            </a:p>
          </p:txBody>
        </p:sp>
      </p:grpSp>
      <p:sp>
        <p:nvSpPr>
          <p:cNvPr id="635" name="Google Shape;635;g3c89aadcfff_0_146"/>
          <p:cNvSpPr txBox="1"/>
          <p:nvPr/>
        </p:nvSpPr>
        <p:spPr>
          <a:xfrm>
            <a:off x="1126056" y="805375"/>
            <a:ext cx="9939900" cy="33870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1" i="0" lang="en-GB" sz="2200" u="none" cap="none" strike="noStrike">
                <a:solidFill>
                  <a:srgbClr val="FFFFFF"/>
                </a:solidFill>
                <a:latin typeface="Calibri"/>
                <a:ea typeface="Calibri"/>
                <a:cs typeface="Calibri"/>
                <a:sym typeface="Calibri"/>
              </a:rPr>
              <a:t>How the Coalition can strengthen joint advocacy before and during the CoSP</a:t>
            </a:r>
            <a:endParaRPr sz="2200">
              <a:latin typeface="Calibri"/>
              <a:ea typeface="Calibri"/>
              <a:cs typeface="Calibri"/>
              <a:sym typeface="Calibri"/>
            </a:endParaRPr>
          </a:p>
        </p:txBody>
      </p:sp>
      <p:sp>
        <p:nvSpPr>
          <p:cNvPr id="636" name="Google Shape;636;g3c89aadcfff_0_146"/>
          <p:cNvSpPr txBox="1"/>
          <p:nvPr/>
        </p:nvSpPr>
        <p:spPr>
          <a:xfrm>
            <a:off x="1494600" y="1792500"/>
            <a:ext cx="9202800" cy="3454200"/>
          </a:xfrm>
          <a:prstGeom prst="rect">
            <a:avLst/>
          </a:prstGeom>
          <a:noFill/>
          <a:ln>
            <a:noFill/>
          </a:ln>
        </p:spPr>
        <p:txBody>
          <a:bodyPr anchorCtr="0" anchor="t" bIns="0" lIns="0" spcFirstLastPara="1" rIns="0" wrap="square" tIns="0">
            <a:spAutoFit/>
          </a:bodyPr>
          <a:lstStyle/>
          <a:p>
            <a:pPr indent="-368300" lvl="0" marL="457200" marR="0" rtl="0" algn="l">
              <a:lnSpc>
                <a:spcPct val="115000"/>
              </a:lnSpc>
              <a:spcBef>
                <a:spcPts val="0"/>
              </a:spcBef>
              <a:spcAft>
                <a:spcPts val="0"/>
              </a:spcAft>
              <a:buSzPts val="2200"/>
              <a:buFont typeface="Calibri"/>
              <a:buChar char="●"/>
            </a:pPr>
            <a:r>
              <a:rPr i="0" lang="en-GB" sz="2200" u="none" cap="none" strike="noStrike">
                <a:solidFill>
                  <a:srgbClr val="000000"/>
                </a:solidFill>
                <a:latin typeface="Calibri"/>
                <a:ea typeface="Calibri"/>
                <a:cs typeface="Calibri"/>
                <a:sym typeface="Calibri"/>
              </a:rPr>
              <a:t>Reduce the amount of priority areas</a:t>
            </a:r>
            <a:r>
              <a:rPr lang="en-GB" sz="2200">
                <a:latin typeface="Calibri"/>
                <a:ea typeface="Calibri"/>
                <a:cs typeface="Calibri"/>
                <a:sym typeface="Calibri"/>
              </a:rPr>
              <a:t> to focus</a:t>
            </a:r>
            <a:r>
              <a:rPr i="0" lang="en-GB" sz="2200" u="none" cap="none" strike="noStrike">
                <a:solidFill>
                  <a:srgbClr val="000000"/>
                </a:solidFill>
                <a:latin typeface="Calibri"/>
                <a:ea typeface="Calibri"/>
                <a:cs typeface="Calibri"/>
                <a:sym typeface="Calibri"/>
              </a:rPr>
              <a:t> on.</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i="0" lang="en-GB" sz="2200" u="none" cap="none" strike="noStrike">
                <a:solidFill>
                  <a:srgbClr val="000000"/>
                </a:solidFill>
                <a:latin typeface="Calibri"/>
                <a:ea typeface="Calibri"/>
                <a:cs typeface="Calibri"/>
                <a:sym typeface="Calibri"/>
              </a:rPr>
              <a:t>Information sharing and stronger networking.</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lang="en-GB" sz="2200">
                <a:latin typeface="Calibri"/>
                <a:ea typeface="Calibri"/>
                <a:cs typeface="Calibri"/>
                <a:sym typeface="Calibri"/>
              </a:rPr>
              <a:t>O</a:t>
            </a:r>
            <a:r>
              <a:rPr i="0" lang="en-GB" sz="2200" u="none" cap="none" strike="noStrike">
                <a:solidFill>
                  <a:srgbClr val="000000"/>
                </a:solidFill>
                <a:latin typeface="Calibri"/>
                <a:ea typeface="Calibri"/>
                <a:cs typeface="Calibri"/>
                <a:sym typeface="Calibri"/>
              </a:rPr>
              <a:t>ne-pagers to be shared with delegates on topics around key resolutions and why they are important to support.</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i="0" lang="en-GB" sz="2200" u="none" cap="none" strike="noStrike">
                <a:solidFill>
                  <a:srgbClr val="000000"/>
                </a:solidFill>
                <a:latin typeface="Calibri"/>
                <a:ea typeface="Calibri"/>
                <a:cs typeface="Calibri"/>
                <a:sym typeface="Calibri"/>
              </a:rPr>
              <a:t>Encourage civil society to think beyond resolutions and about a larger theory of change in anti-corruption efforts around the UNCAC.</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lang="en-GB" sz="2200">
                <a:solidFill>
                  <a:schemeClr val="dk1"/>
                </a:solidFill>
                <a:latin typeface="Calibri"/>
                <a:ea typeface="Calibri"/>
                <a:cs typeface="Calibri"/>
                <a:sym typeface="Calibri"/>
              </a:rPr>
              <a:t>Launch a call for CSOs to express side event topics of interest prior to the official call for side events, to better coordinate on this.</a:t>
            </a:r>
            <a:endParaRPr sz="2200">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i="0" lang="en-GB" sz="2200" u="none" cap="none" strike="noStrike">
                <a:solidFill>
                  <a:srgbClr val="000000"/>
                </a:solidFill>
                <a:latin typeface="Calibri"/>
                <a:ea typeface="Calibri"/>
                <a:cs typeface="Calibri"/>
                <a:sym typeface="Calibri"/>
              </a:rPr>
              <a:t>Start coordination and planning earlier.</a:t>
            </a:r>
            <a:endParaRPr sz="2200">
              <a:latin typeface="Calibri"/>
              <a:ea typeface="Calibri"/>
              <a:cs typeface="Calibri"/>
              <a:sym typeface="Calibri"/>
            </a:endParaRPr>
          </a:p>
        </p:txBody>
      </p:sp>
      <p:pic>
        <p:nvPicPr>
          <p:cNvPr id="637" name="Google Shape;637;g3c89aadcfff_0_146"/>
          <p:cNvPicPr preferRelativeResize="0"/>
          <p:nvPr/>
        </p:nvPicPr>
        <p:blipFill>
          <a:blip r:embed="rId3">
            <a:alphaModFix amt="31000"/>
          </a:blip>
          <a:stretch>
            <a:fillRect/>
          </a:stretch>
        </p:blipFill>
        <p:spPr>
          <a:xfrm>
            <a:off x="10922247" y="157178"/>
            <a:ext cx="1136274" cy="397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641" name="Shape 641"/>
        <p:cNvGrpSpPr/>
        <p:nvPr/>
      </p:nvGrpSpPr>
      <p:grpSpPr>
        <a:xfrm>
          <a:off x="0" y="0"/>
          <a:ext cx="0" cy="0"/>
          <a:chOff x="0" y="0"/>
          <a:chExt cx="0" cy="0"/>
        </a:xfrm>
      </p:grpSpPr>
      <p:sp>
        <p:nvSpPr>
          <p:cNvPr id="642" name="Google Shape;642;g3c89aadcfff_0_157"/>
          <p:cNvSpPr/>
          <p:nvPr/>
        </p:nvSpPr>
        <p:spPr>
          <a:xfrm>
            <a:off x="10239888" y="1738715"/>
            <a:ext cx="4280009" cy="4283186"/>
          </a:xfrm>
          <a:custGeom>
            <a:rect b="b" l="l" r="r" t="t"/>
            <a:pathLst>
              <a:path extrusionOk="0" h="1708150" w="1706883">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9C0C31"/>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43" name="Google Shape;643;g3c89aadcfff_0_157"/>
          <p:cNvSpPr txBox="1"/>
          <p:nvPr/>
        </p:nvSpPr>
        <p:spPr>
          <a:xfrm>
            <a:off x="799994" y="944847"/>
            <a:ext cx="9058800" cy="431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GB" sz="2800" u="none" cap="none" strike="noStrike">
                <a:solidFill>
                  <a:srgbClr val="9C0C31"/>
                </a:solidFill>
                <a:latin typeface="Calibri"/>
                <a:ea typeface="Calibri"/>
                <a:cs typeface="Calibri"/>
                <a:sym typeface="Calibri"/>
              </a:rPr>
              <a:t>Other </a:t>
            </a:r>
            <a:r>
              <a:rPr b="1" lang="en-GB" sz="2800">
                <a:solidFill>
                  <a:srgbClr val="9C0C31"/>
                </a:solidFill>
                <a:latin typeface="Calibri"/>
                <a:ea typeface="Calibri"/>
                <a:cs typeface="Calibri"/>
                <a:sym typeface="Calibri"/>
              </a:rPr>
              <a:t>suggestions</a:t>
            </a:r>
            <a:endParaRPr b="1" sz="900">
              <a:latin typeface="Calibri"/>
              <a:ea typeface="Calibri"/>
              <a:cs typeface="Calibri"/>
              <a:sym typeface="Calibri"/>
            </a:endParaRPr>
          </a:p>
        </p:txBody>
      </p:sp>
      <p:sp>
        <p:nvSpPr>
          <p:cNvPr id="644" name="Google Shape;644;g3c89aadcfff_0_157"/>
          <p:cNvSpPr txBox="1"/>
          <p:nvPr/>
        </p:nvSpPr>
        <p:spPr>
          <a:xfrm>
            <a:off x="685800" y="2262950"/>
            <a:ext cx="8392800" cy="2675100"/>
          </a:xfrm>
          <a:prstGeom prst="rect">
            <a:avLst/>
          </a:prstGeom>
          <a:noFill/>
          <a:ln>
            <a:noFill/>
          </a:ln>
        </p:spPr>
        <p:txBody>
          <a:bodyPr anchorCtr="0" anchor="t" bIns="0" lIns="0" spcFirstLastPara="1" rIns="0" wrap="square" tIns="0">
            <a:spAutoFit/>
          </a:bodyPr>
          <a:lstStyle/>
          <a:p>
            <a:pPr indent="-368300" lvl="0" marL="457200" rtl="0" algn="just">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Analysis of government plenary statements on priority topics and trends compared with prior CoSPs.</a:t>
            </a:r>
            <a:endParaRPr sz="2200">
              <a:solidFill>
                <a:schemeClr val="dk1"/>
              </a:solidFill>
              <a:latin typeface="Calibri"/>
              <a:ea typeface="Calibri"/>
              <a:cs typeface="Calibri"/>
              <a:sym typeface="Calibri"/>
            </a:endParaRPr>
          </a:p>
          <a:p>
            <a:pPr indent="-368300" lvl="0" marL="457200" rtl="0" algn="just">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Guidance on using plenary statements, written submissions and commitments made in advocacy. </a:t>
            </a:r>
            <a:endParaRPr sz="2200">
              <a:solidFill>
                <a:schemeClr val="dk1"/>
              </a:solidFill>
              <a:latin typeface="Calibri"/>
              <a:ea typeface="Calibri"/>
              <a:cs typeface="Calibri"/>
              <a:sym typeface="Calibri"/>
            </a:endParaRPr>
          </a:p>
          <a:p>
            <a:pPr indent="-368300" lvl="0" marL="457200" rtl="0" algn="just">
              <a:lnSpc>
                <a:spcPct val="115000"/>
              </a:lnSpc>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Information on where to find conference materials (plenary videos, final resolution texts).</a:t>
            </a:r>
            <a:endParaRPr sz="2200">
              <a:solidFill>
                <a:schemeClr val="dk1"/>
              </a:solidFill>
              <a:latin typeface="Calibri"/>
              <a:ea typeface="Calibri"/>
              <a:cs typeface="Calibri"/>
              <a:sym typeface="Calibri"/>
            </a:endParaRPr>
          </a:p>
          <a:p>
            <a:pPr indent="-368300" lvl="0" marL="457200" marR="0" rtl="0" algn="just">
              <a:lnSpc>
                <a:spcPct val="115000"/>
              </a:lnSpc>
              <a:spcBef>
                <a:spcPts val="0"/>
              </a:spcBef>
              <a:spcAft>
                <a:spcPts val="0"/>
              </a:spcAft>
              <a:buClr>
                <a:srgbClr val="000000"/>
              </a:buClr>
              <a:buSzPts val="2200"/>
              <a:buFont typeface="Calibri"/>
              <a:buChar char="●"/>
            </a:pPr>
            <a:r>
              <a:rPr i="0" lang="en-GB" sz="2200" u="none" cap="none" strike="noStrike">
                <a:solidFill>
                  <a:srgbClr val="000000"/>
                </a:solidFill>
                <a:latin typeface="Calibri"/>
                <a:ea typeface="Calibri"/>
                <a:cs typeface="Calibri"/>
                <a:sym typeface="Calibri"/>
              </a:rPr>
              <a:t>Coordinate on sharing photos and videos taken during the CoSP.</a:t>
            </a:r>
            <a:endParaRPr sz="2200">
              <a:latin typeface="Calibri"/>
              <a:ea typeface="Calibri"/>
              <a:cs typeface="Calibri"/>
              <a:sym typeface="Calibri"/>
            </a:endParaRPr>
          </a:p>
        </p:txBody>
      </p:sp>
      <p:pic>
        <p:nvPicPr>
          <p:cNvPr id="645" name="Google Shape;645;g3c89aadcfff_0_157"/>
          <p:cNvPicPr preferRelativeResize="0"/>
          <p:nvPr/>
        </p:nvPicPr>
        <p:blipFill>
          <a:blip r:embed="rId3">
            <a:alphaModFix amt="31000"/>
          </a:blip>
          <a:stretch>
            <a:fillRect/>
          </a:stretch>
        </p:blipFill>
        <p:spPr>
          <a:xfrm>
            <a:off x="10922247" y="157178"/>
            <a:ext cx="1136274" cy="397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C"/>
        </a:solidFill>
      </p:bgPr>
    </p:bg>
    <p:spTree>
      <p:nvGrpSpPr>
        <p:cNvPr id="649" name="Shape 649"/>
        <p:cNvGrpSpPr/>
        <p:nvPr/>
      </p:nvGrpSpPr>
      <p:grpSpPr>
        <a:xfrm>
          <a:off x="0" y="0"/>
          <a:ext cx="0" cy="0"/>
          <a:chOff x="0" y="0"/>
          <a:chExt cx="0" cy="0"/>
        </a:xfrm>
      </p:grpSpPr>
      <p:sp>
        <p:nvSpPr>
          <p:cNvPr id="650" name="Google Shape;650;g3c89aadcfff_0_173"/>
          <p:cNvSpPr/>
          <p:nvPr/>
        </p:nvSpPr>
        <p:spPr>
          <a:xfrm>
            <a:off x="617800" y="1362825"/>
            <a:ext cx="3151780" cy="4880761"/>
          </a:xfrm>
          <a:custGeom>
            <a:rect b="b" l="l" r="r" t="t"/>
            <a:pathLst>
              <a:path extrusionOk="0" h="2753603" w="1724640">
                <a:moveTo>
                  <a:pt x="1600180" y="59690"/>
                </a:moveTo>
                <a:cubicBezTo>
                  <a:pt x="1635740" y="59690"/>
                  <a:pt x="1664950" y="88900"/>
                  <a:pt x="1664950" y="124460"/>
                </a:cubicBezTo>
                <a:lnTo>
                  <a:pt x="1664950" y="2629143"/>
                </a:lnTo>
                <a:cubicBezTo>
                  <a:pt x="1664950" y="2664703"/>
                  <a:pt x="1635740" y="2693913"/>
                  <a:pt x="1600180" y="2693913"/>
                </a:cubicBezTo>
                <a:lnTo>
                  <a:pt x="124460" y="2693913"/>
                </a:lnTo>
                <a:cubicBezTo>
                  <a:pt x="88900" y="2693913"/>
                  <a:pt x="59690" y="2664703"/>
                  <a:pt x="59690" y="2629143"/>
                </a:cubicBezTo>
                <a:lnTo>
                  <a:pt x="59690" y="124460"/>
                </a:lnTo>
                <a:cubicBezTo>
                  <a:pt x="59690" y="88900"/>
                  <a:pt x="88900" y="59690"/>
                  <a:pt x="124460" y="59690"/>
                </a:cubicBezTo>
                <a:lnTo>
                  <a:pt x="1600180" y="59690"/>
                </a:lnTo>
                <a:moveTo>
                  <a:pt x="1600180" y="0"/>
                </a:moveTo>
                <a:lnTo>
                  <a:pt x="124460" y="0"/>
                </a:lnTo>
                <a:cubicBezTo>
                  <a:pt x="55880" y="0"/>
                  <a:pt x="0" y="55880"/>
                  <a:pt x="0" y="124460"/>
                </a:cubicBezTo>
                <a:lnTo>
                  <a:pt x="0" y="2629143"/>
                </a:lnTo>
                <a:cubicBezTo>
                  <a:pt x="0" y="2697723"/>
                  <a:pt x="55880" y="2753603"/>
                  <a:pt x="124460" y="2753603"/>
                </a:cubicBezTo>
                <a:lnTo>
                  <a:pt x="1600180" y="2753603"/>
                </a:lnTo>
                <a:cubicBezTo>
                  <a:pt x="1668760" y="2753603"/>
                  <a:pt x="1724640" y="2697723"/>
                  <a:pt x="1724640" y="2629143"/>
                </a:cubicBezTo>
                <a:lnTo>
                  <a:pt x="1724640" y="124460"/>
                </a:lnTo>
                <a:cubicBezTo>
                  <a:pt x="1724640" y="55880"/>
                  <a:pt x="1668760" y="0"/>
                  <a:pt x="1600180" y="0"/>
                </a:cubicBezTo>
                <a:close/>
              </a:path>
            </a:pathLst>
          </a:custGeom>
          <a:solidFill>
            <a:srgbClr val="F8D389"/>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651" name="Google Shape;651;g3c89aadcfff_0_173"/>
          <p:cNvSpPr/>
          <p:nvPr/>
        </p:nvSpPr>
        <p:spPr>
          <a:xfrm>
            <a:off x="4353725" y="1362825"/>
            <a:ext cx="3360915" cy="4880761"/>
          </a:xfrm>
          <a:custGeom>
            <a:rect b="b" l="l" r="r" t="t"/>
            <a:pathLst>
              <a:path extrusionOk="0" h="2753603" w="1839078">
                <a:moveTo>
                  <a:pt x="1714618" y="59690"/>
                </a:moveTo>
                <a:cubicBezTo>
                  <a:pt x="1750178" y="59690"/>
                  <a:pt x="1779388" y="88900"/>
                  <a:pt x="1779388" y="124460"/>
                </a:cubicBezTo>
                <a:lnTo>
                  <a:pt x="1779388" y="2629143"/>
                </a:lnTo>
                <a:cubicBezTo>
                  <a:pt x="1779388" y="2664703"/>
                  <a:pt x="1750178" y="2693913"/>
                  <a:pt x="1714618" y="2693913"/>
                </a:cubicBezTo>
                <a:lnTo>
                  <a:pt x="124460" y="2693913"/>
                </a:lnTo>
                <a:cubicBezTo>
                  <a:pt x="88900" y="2693913"/>
                  <a:pt x="59690" y="2664703"/>
                  <a:pt x="59690" y="2629143"/>
                </a:cubicBezTo>
                <a:lnTo>
                  <a:pt x="59690" y="124460"/>
                </a:lnTo>
                <a:cubicBezTo>
                  <a:pt x="59690" y="88900"/>
                  <a:pt x="88900" y="59690"/>
                  <a:pt x="124460" y="59690"/>
                </a:cubicBezTo>
                <a:lnTo>
                  <a:pt x="1714618" y="59690"/>
                </a:lnTo>
                <a:moveTo>
                  <a:pt x="1714618" y="0"/>
                </a:moveTo>
                <a:lnTo>
                  <a:pt x="124460" y="0"/>
                </a:lnTo>
                <a:cubicBezTo>
                  <a:pt x="55880" y="0"/>
                  <a:pt x="0" y="55880"/>
                  <a:pt x="0" y="124460"/>
                </a:cubicBezTo>
                <a:lnTo>
                  <a:pt x="0" y="2629143"/>
                </a:lnTo>
                <a:cubicBezTo>
                  <a:pt x="0" y="2697723"/>
                  <a:pt x="55880" y="2753603"/>
                  <a:pt x="124460" y="2753603"/>
                </a:cubicBezTo>
                <a:lnTo>
                  <a:pt x="1714618" y="2753603"/>
                </a:lnTo>
                <a:cubicBezTo>
                  <a:pt x="1783198" y="2753603"/>
                  <a:pt x="1839078" y="2697723"/>
                  <a:pt x="1839078" y="2629143"/>
                </a:cubicBezTo>
                <a:lnTo>
                  <a:pt x="1839078" y="124460"/>
                </a:lnTo>
                <a:cubicBezTo>
                  <a:pt x="1839078" y="55880"/>
                  <a:pt x="1783198" y="0"/>
                  <a:pt x="1714618" y="0"/>
                </a:cubicBezTo>
                <a:close/>
              </a:path>
            </a:pathLst>
          </a:custGeom>
          <a:solidFill>
            <a:srgbClr val="D2F4DB"/>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652" name="Google Shape;652;g3c89aadcfff_0_173"/>
          <p:cNvSpPr/>
          <p:nvPr/>
        </p:nvSpPr>
        <p:spPr>
          <a:xfrm>
            <a:off x="8298800" y="1362825"/>
            <a:ext cx="3275403" cy="4880761"/>
          </a:xfrm>
          <a:custGeom>
            <a:rect b="b" l="l" r="r" t="t"/>
            <a:pathLst>
              <a:path extrusionOk="0" h="2753603" w="1792286">
                <a:moveTo>
                  <a:pt x="1667825" y="59690"/>
                </a:moveTo>
                <a:cubicBezTo>
                  <a:pt x="1703385" y="59690"/>
                  <a:pt x="1732595" y="88900"/>
                  <a:pt x="1732595" y="124460"/>
                </a:cubicBezTo>
                <a:lnTo>
                  <a:pt x="1732595" y="2629143"/>
                </a:lnTo>
                <a:cubicBezTo>
                  <a:pt x="1732595" y="2664703"/>
                  <a:pt x="1703385" y="2693913"/>
                  <a:pt x="1667825" y="2693913"/>
                </a:cubicBezTo>
                <a:lnTo>
                  <a:pt x="124460" y="2693913"/>
                </a:lnTo>
                <a:cubicBezTo>
                  <a:pt x="88900" y="2693913"/>
                  <a:pt x="59690" y="2664703"/>
                  <a:pt x="59690" y="2629143"/>
                </a:cubicBezTo>
                <a:lnTo>
                  <a:pt x="59690" y="124460"/>
                </a:lnTo>
                <a:cubicBezTo>
                  <a:pt x="59690" y="88900"/>
                  <a:pt x="88900" y="59690"/>
                  <a:pt x="124460" y="59690"/>
                </a:cubicBezTo>
                <a:lnTo>
                  <a:pt x="1667825" y="59690"/>
                </a:lnTo>
                <a:moveTo>
                  <a:pt x="1667825" y="0"/>
                </a:moveTo>
                <a:lnTo>
                  <a:pt x="124460" y="0"/>
                </a:lnTo>
                <a:cubicBezTo>
                  <a:pt x="55880" y="0"/>
                  <a:pt x="0" y="55880"/>
                  <a:pt x="0" y="124460"/>
                </a:cubicBezTo>
                <a:lnTo>
                  <a:pt x="0" y="2629143"/>
                </a:lnTo>
                <a:cubicBezTo>
                  <a:pt x="0" y="2697723"/>
                  <a:pt x="55880" y="2753603"/>
                  <a:pt x="124460" y="2753603"/>
                </a:cubicBezTo>
                <a:lnTo>
                  <a:pt x="1667826" y="2753603"/>
                </a:lnTo>
                <a:cubicBezTo>
                  <a:pt x="1736405" y="2753603"/>
                  <a:pt x="1792286" y="2697723"/>
                  <a:pt x="1792286" y="2629143"/>
                </a:cubicBezTo>
                <a:lnTo>
                  <a:pt x="1792286" y="124460"/>
                </a:lnTo>
                <a:cubicBezTo>
                  <a:pt x="1792285" y="55880"/>
                  <a:pt x="1736405" y="0"/>
                  <a:pt x="1667825" y="0"/>
                </a:cubicBezTo>
                <a:close/>
              </a:path>
            </a:pathLst>
          </a:custGeom>
          <a:solidFill>
            <a:srgbClr val="BEF5FF"/>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grpSp>
        <p:nvGrpSpPr>
          <p:cNvPr id="653" name="Google Shape;653;g3c89aadcfff_0_173"/>
          <p:cNvGrpSpPr/>
          <p:nvPr/>
        </p:nvGrpSpPr>
        <p:grpSpPr>
          <a:xfrm>
            <a:off x="8859690" y="1514964"/>
            <a:ext cx="2057441" cy="630413"/>
            <a:chOff x="0" y="-57150"/>
            <a:chExt cx="812800" cy="249047"/>
          </a:xfrm>
        </p:grpSpPr>
        <p:sp>
          <p:nvSpPr>
            <p:cNvPr id="654" name="Google Shape;654;g3c89aadcfff_0_173"/>
            <p:cNvSpPr/>
            <p:nvPr/>
          </p:nvSpPr>
          <p:spPr>
            <a:xfrm>
              <a:off x="0" y="0"/>
              <a:ext cx="812800" cy="191897"/>
            </a:xfrm>
            <a:custGeom>
              <a:rect b="b" l="l" r="r" t="t"/>
              <a:pathLst>
                <a:path extrusionOk="0" h="191897" w="812800">
                  <a:moveTo>
                    <a:pt x="95948" y="0"/>
                  </a:moveTo>
                  <a:lnTo>
                    <a:pt x="716852" y="0"/>
                  </a:lnTo>
                  <a:cubicBezTo>
                    <a:pt x="742299" y="0"/>
                    <a:pt x="766704" y="10109"/>
                    <a:pt x="784697" y="28103"/>
                  </a:cubicBezTo>
                  <a:cubicBezTo>
                    <a:pt x="802691" y="46096"/>
                    <a:pt x="812800" y="70501"/>
                    <a:pt x="812800" y="95948"/>
                  </a:cubicBezTo>
                  <a:lnTo>
                    <a:pt x="812800" y="95948"/>
                  </a:lnTo>
                  <a:cubicBezTo>
                    <a:pt x="812800" y="121395"/>
                    <a:pt x="802691" y="145800"/>
                    <a:pt x="784697" y="163794"/>
                  </a:cubicBezTo>
                  <a:cubicBezTo>
                    <a:pt x="766704" y="181788"/>
                    <a:pt x="742299" y="191897"/>
                    <a:pt x="716852" y="191897"/>
                  </a:cubicBezTo>
                  <a:lnTo>
                    <a:pt x="95948" y="191897"/>
                  </a:lnTo>
                  <a:cubicBezTo>
                    <a:pt x="70501" y="191897"/>
                    <a:pt x="46096" y="181788"/>
                    <a:pt x="28103" y="163794"/>
                  </a:cubicBezTo>
                  <a:cubicBezTo>
                    <a:pt x="10109" y="145800"/>
                    <a:pt x="0" y="121395"/>
                    <a:pt x="0" y="95948"/>
                  </a:cubicBezTo>
                  <a:lnTo>
                    <a:pt x="0" y="95948"/>
                  </a:lnTo>
                  <a:cubicBezTo>
                    <a:pt x="0" y="70501"/>
                    <a:pt x="10109" y="46096"/>
                    <a:pt x="28103" y="28103"/>
                  </a:cubicBezTo>
                  <a:cubicBezTo>
                    <a:pt x="46096" y="10109"/>
                    <a:pt x="70501" y="0"/>
                    <a:pt x="95948" y="0"/>
                  </a:cubicBezTo>
                  <a:close/>
                </a:path>
              </a:pathLst>
            </a:custGeom>
            <a:solidFill>
              <a:srgbClr val="BEF5FF"/>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655" name="Google Shape;655;g3c89aadcfff_0_173"/>
            <p:cNvSpPr txBox="1"/>
            <p:nvPr/>
          </p:nvSpPr>
          <p:spPr>
            <a:xfrm>
              <a:off x="0" y="-57150"/>
              <a:ext cx="812700" cy="249000"/>
            </a:xfrm>
            <a:prstGeom prst="rect">
              <a:avLst/>
            </a:prstGeom>
            <a:noFill/>
            <a:ln>
              <a:noFill/>
            </a:ln>
          </p:spPr>
          <p:txBody>
            <a:bodyPr anchorCtr="0" anchor="ctr" bIns="33875" lIns="33875" spcFirstLastPara="1" rIns="33875" wrap="square" tIns="33875">
              <a:noAutofit/>
            </a:bodyPr>
            <a:lstStyle/>
            <a:p>
              <a:pPr indent="0" lvl="0" marL="0" marR="0" rtl="0" algn="ctr">
                <a:lnSpc>
                  <a:spcPct val="186611"/>
                </a:lnSpc>
                <a:spcBef>
                  <a:spcPts val="0"/>
                </a:spcBef>
                <a:spcAft>
                  <a:spcPts val="0"/>
                </a:spcAft>
                <a:buNone/>
              </a:pPr>
              <a:r>
                <a:t/>
              </a:r>
              <a:endParaRPr i="0" sz="1200" u="none" cap="none" strike="noStrike">
                <a:solidFill>
                  <a:schemeClr val="dk1"/>
                </a:solidFill>
                <a:latin typeface="Calibri"/>
                <a:ea typeface="Calibri"/>
                <a:cs typeface="Calibri"/>
                <a:sym typeface="Calibri"/>
              </a:endParaRPr>
            </a:p>
          </p:txBody>
        </p:sp>
      </p:grpSp>
      <p:sp>
        <p:nvSpPr>
          <p:cNvPr id="656" name="Google Shape;656;g3c89aadcfff_0_173"/>
          <p:cNvSpPr txBox="1"/>
          <p:nvPr/>
        </p:nvSpPr>
        <p:spPr>
          <a:xfrm>
            <a:off x="3220341" y="554876"/>
            <a:ext cx="5751300" cy="5388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GB" sz="3500" u="none" cap="none" strike="noStrike">
                <a:solidFill>
                  <a:srgbClr val="333231"/>
                </a:solidFill>
                <a:latin typeface="Calibri"/>
                <a:ea typeface="Calibri"/>
                <a:cs typeface="Calibri"/>
                <a:sym typeface="Calibri"/>
              </a:rPr>
              <a:t>Key Takeaways</a:t>
            </a:r>
            <a:endParaRPr sz="900">
              <a:latin typeface="Calibri"/>
              <a:ea typeface="Calibri"/>
              <a:cs typeface="Calibri"/>
              <a:sym typeface="Calibri"/>
            </a:endParaRPr>
          </a:p>
        </p:txBody>
      </p:sp>
      <p:sp>
        <p:nvSpPr>
          <p:cNvPr id="657" name="Google Shape;657;g3c89aadcfff_0_173"/>
          <p:cNvSpPr txBox="1"/>
          <p:nvPr/>
        </p:nvSpPr>
        <p:spPr>
          <a:xfrm>
            <a:off x="959446" y="2325542"/>
            <a:ext cx="2468400" cy="3078600"/>
          </a:xfrm>
          <a:prstGeom prst="rect">
            <a:avLst/>
          </a:prstGeom>
          <a:noFill/>
          <a:ln>
            <a:noFill/>
          </a:ln>
        </p:spPr>
        <p:txBody>
          <a:bodyPr anchorCtr="0" anchor="t" bIns="0" lIns="0" spcFirstLastPara="1" rIns="0" wrap="square" tIns="0">
            <a:spAutoFit/>
          </a:bodyPr>
          <a:lstStyle/>
          <a:p>
            <a:pPr indent="-330200" lvl="0" marL="457200" marR="0" rtl="0" algn="l">
              <a:lnSpc>
                <a:spcPct val="115000"/>
              </a:lnSpc>
              <a:spcBef>
                <a:spcPts val="0"/>
              </a:spcBef>
              <a:spcAft>
                <a:spcPts val="0"/>
              </a:spcAft>
              <a:buClr>
                <a:srgbClr val="333231"/>
              </a:buClr>
              <a:buSzPts val="1600"/>
              <a:buFont typeface="Calibri"/>
              <a:buChar char="●"/>
            </a:pPr>
            <a:r>
              <a:rPr i="0" lang="en-GB" sz="1600" u="none" cap="none" strike="noStrike">
                <a:solidFill>
                  <a:srgbClr val="333231"/>
                </a:solidFill>
                <a:latin typeface="Calibri"/>
                <a:ea typeface="Calibri"/>
                <a:cs typeface="Calibri"/>
                <a:sym typeface="Calibri"/>
              </a:rPr>
              <a:t>Pre-CoSP online briefings and resources were useful.</a:t>
            </a:r>
            <a:endParaRPr sz="1600">
              <a:latin typeface="Calibri"/>
              <a:ea typeface="Calibri"/>
              <a:cs typeface="Calibri"/>
              <a:sym typeface="Calibri"/>
            </a:endParaRPr>
          </a:p>
          <a:p>
            <a:pPr indent="-330200" lvl="0" marL="457200" marR="0" rtl="0" algn="l">
              <a:lnSpc>
                <a:spcPct val="115000"/>
              </a:lnSpc>
              <a:spcBef>
                <a:spcPts val="0"/>
              </a:spcBef>
              <a:spcAft>
                <a:spcPts val="0"/>
              </a:spcAft>
              <a:buClr>
                <a:srgbClr val="333231"/>
              </a:buClr>
              <a:buSzPts val="1600"/>
              <a:buFont typeface="Calibri"/>
              <a:buChar char="●"/>
            </a:pPr>
            <a:r>
              <a:rPr lang="en-GB" sz="1600">
                <a:solidFill>
                  <a:srgbClr val="333231"/>
                </a:solidFill>
                <a:latin typeface="Calibri"/>
                <a:ea typeface="Calibri"/>
                <a:cs typeface="Calibri"/>
                <a:sym typeface="Calibri"/>
              </a:rPr>
              <a:t>M</a:t>
            </a:r>
            <a:r>
              <a:rPr i="0" lang="en-GB" sz="1600" u="none" cap="none" strike="noStrike">
                <a:solidFill>
                  <a:srgbClr val="333231"/>
                </a:solidFill>
                <a:latin typeface="Calibri"/>
                <a:ea typeface="Calibri"/>
                <a:cs typeface="Calibri"/>
                <a:sym typeface="Calibri"/>
              </a:rPr>
              <a:t>ore topic-specific guidance in pre-CoSP </a:t>
            </a:r>
            <a:r>
              <a:rPr lang="en-GB" sz="1600">
                <a:solidFill>
                  <a:srgbClr val="333231"/>
                </a:solidFill>
                <a:latin typeface="Calibri"/>
                <a:ea typeface="Calibri"/>
                <a:cs typeface="Calibri"/>
                <a:sym typeface="Calibri"/>
              </a:rPr>
              <a:t>resources</a:t>
            </a:r>
            <a:r>
              <a:rPr i="0" lang="en-GB" sz="1600" u="none" cap="none" strike="noStrike">
                <a:solidFill>
                  <a:srgbClr val="333231"/>
                </a:solidFill>
                <a:latin typeface="Calibri"/>
                <a:ea typeface="Calibri"/>
                <a:cs typeface="Calibri"/>
                <a:sym typeface="Calibri"/>
              </a:rPr>
              <a:t> and capacity-building activities.</a:t>
            </a:r>
            <a:endParaRPr sz="1600">
              <a:latin typeface="Calibri"/>
              <a:ea typeface="Calibri"/>
              <a:cs typeface="Calibri"/>
              <a:sym typeface="Calibri"/>
            </a:endParaRPr>
          </a:p>
          <a:p>
            <a:pPr indent="-330200" lvl="0" marL="457200" marR="0" rtl="0" algn="l">
              <a:lnSpc>
                <a:spcPct val="115000"/>
              </a:lnSpc>
              <a:spcBef>
                <a:spcPts val="0"/>
              </a:spcBef>
              <a:spcAft>
                <a:spcPts val="0"/>
              </a:spcAft>
              <a:buClr>
                <a:srgbClr val="333231"/>
              </a:buClr>
              <a:buSzPts val="1600"/>
              <a:buFont typeface="Calibri"/>
              <a:buChar char="●"/>
            </a:pPr>
            <a:r>
              <a:rPr lang="en-GB" sz="1600">
                <a:solidFill>
                  <a:srgbClr val="333231"/>
                </a:solidFill>
                <a:latin typeface="Calibri"/>
                <a:ea typeface="Calibri"/>
                <a:cs typeface="Calibri"/>
                <a:sym typeface="Calibri"/>
              </a:rPr>
              <a:t>M</a:t>
            </a:r>
            <a:r>
              <a:rPr i="0" lang="en-GB" sz="1600" u="none" cap="none" strike="noStrike">
                <a:solidFill>
                  <a:srgbClr val="333231"/>
                </a:solidFill>
                <a:latin typeface="Calibri"/>
                <a:ea typeface="Calibri"/>
                <a:cs typeface="Calibri"/>
                <a:sym typeface="Calibri"/>
              </a:rPr>
              <a:t>ore information and su</a:t>
            </a:r>
            <a:r>
              <a:rPr lang="en-GB" sz="1600">
                <a:solidFill>
                  <a:srgbClr val="333231"/>
                </a:solidFill>
                <a:latin typeface="Calibri"/>
                <a:ea typeface="Calibri"/>
                <a:cs typeface="Calibri"/>
                <a:sym typeface="Calibri"/>
              </a:rPr>
              <a:t>pport on </a:t>
            </a:r>
            <a:r>
              <a:rPr i="0" lang="en-GB" sz="1600" u="none" cap="none" strike="noStrike">
                <a:solidFill>
                  <a:srgbClr val="333231"/>
                </a:solidFill>
                <a:latin typeface="Calibri"/>
                <a:ea typeface="Calibri"/>
                <a:cs typeface="Calibri"/>
                <a:sym typeface="Calibri"/>
              </a:rPr>
              <a:t>engagement for first time attendees.</a:t>
            </a:r>
            <a:endParaRPr sz="1600">
              <a:latin typeface="Calibri"/>
              <a:ea typeface="Calibri"/>
              <a:cs typeface="Calibri"/>
              <a:sym typeface="Calibri"/>
            </a:endParaRPr>
          </a:p>
        </p:txBody>
      </p:sp>
      <p:sp>
        <p:nvSpPr>
          <p:cNvPr id="658" name="Google Shape;658;g3c89aadcfff_0_173"/>
          <p:cNvSpPr txBox="1"/>
          <p:nvPr/>
        </p:nvSpPr>
        <p:spPr>
          <a:xfrm>
            <a:off x="4664053" y="2338242"/>
            <a:ext cx="2740200" cy="3645000"/>
          </a:xfrm>
          <a:prstGeom prst="rect">
            <a:avLst/>
          </a:prstGeom>
          <a:noFill/>
          <a:ln>
            <a:noFill/>
          </a:ln>
        </p:spPr>
        <p:txBody>
          <a:bodyPr anchorCtr="0" anchor="t" bIns="0" lIns="0" spcFirstLastPara="1" rIns="0" wrap="square" tIns="0">
            <a:spAutoFit/>
          </a:bodyPr>
          <a:lstStyle/>
          <a:p>
            <a:pPr indent="-330200" lvl="0" marL="457200" marR="0" rtl="0" algn="l">
              <a:lnSpc>
                <a:spcPct val="115000"/>
              </a:lnSpc>
              <a:spcBef>
                <a:spcPts val="0"/>
              </a:spcBef>
              <a:spcAft>
                <a:spcPts val="0"/>
              </a:spcAft>
              <a:buClr>
                <a:srgbClr val="333231"/>
              </a:buClr>
              <a:buSzPts val="1600"/>
              <a:buFont typeface="Calibri"/>
              <a:buChar char="●"/>
            </a:pPr>
            <a:r>
              <a:rPr i="0" lang="en-GB" sz="1600" u="none" cap="none" strike="noStrike">
                <a:solidFill>
                  <a:srgbClr val="333231"/>
                </a:solidFill>
                <a:latin typeface="Calibri"/>
                <a:ea typeface="Calibri"/>
                <a:cs typeface="Calibri"/>
                <a:sym typeface="Calibri"/>
              </a:rPr>
              <a:t>Great for networking and engaging with governments and civil society.</a:t>
            </a:r>
            <a:endParaRPr sz="1600">
              <a:latin typeface="Calibri"/>
              <a:ea typeface="Calibri"/>
              <a:cs typeface="Calibri"/>
              <a:sym typeface="Calibri"/>
            </a:endParaRPr>
          </a:p>
          <a:p>
            <a:pPr indent="-330200" lvl="0" marL="457200" marR="0" rtl="0" algn="l">
              <a:lnSpc>
                <a:spcPct val="115000"/>
              </a:lnSpc>
              <a:spcBef>
                <a:spcPts val="0"/>
              </a:spcBef>
              <a:spcAft>
                <a:spcPts val="0"/>
              </a:spcAft>
              <a:buClr>
                <a:srgbClr val="333231"/>
              </a:buClr>
              <a:buSzPts val="1600"/>
              <a:buFont typeface="Calibri"/>
              <a:buChar char="●"/>
            </a:pPr>
            <a:r>
              <a:rPr i="0" lang="en-GB" sz="1600" u="none" cap="none" strike="noStrike">
                <a:solidFill>
                  <a:srgbClr val="333231"/>
                </a:solidFill>
                <a:latin typeface="Calibri"/>
                <a:ea typeface="Calibri"/>
                <a:cs typeface="Calibri"/>
                <a:sym typeface="Calibri"/>
              </a:rPr>
              <a:t>Felt the strong impact of collective civil society advocacy</a:t>
            </a:r>
            <a:r>
              <a:rPr lang="en-GB" sz="1600">
                <a:solidFill>
                  <a:srgbClr val="333231"/>
                </a:solidFill>
                <a:latin typeface="Calibri"/>
                <a:ea typeface="Calibri"/>
                <a:cs typeface="Calibri"/>
                <a:sym typeface="Calibri"/>
              </a:rPr>
              <a:t>.</a:t>
            </a:r>
            <a:endParaRPr sz="1600">
              <a:latin typeface="Calibri"/>
              <a:ea typeface="Calibri"/>
              <a:cs typeface="Calibri"/>
              <a:sym typeface="Calibri"/>
            </a:endParaRPr>
          </a:p>
          <a:p>
            <a:pPr indent="-330200" lvl="0" marL="457200" marR="0" rtl="0" algn="l">
              <a:lnSpc>
                <a:spcPct val="115000"/>
              </a:lnSpc>
              <a:spcBef>
                <a:spcPts val="0"/>
              </a:spcBef>
              <a:spcAft>
                <a:spcPts val="0"/>
              </a:spcAft>
              <a:buClr>
                <a:srgbClr val="333231"/>
              </a:buClr>
              <a:buSzPts val="1600"/>
              <a:buFont typeface="Calibri"/>
              <a:buChar char="●"/>
            </a:pPr>
            <a:r>
              <a:rPr i="0" lang="en-GB" sz="1600" u="none" cap="none" strike="noStrike">
                <a:solidFill>
                  <a:srgbClr val="333231"/>
                </a:solidFill>
                <a:latin typeface="Calibri"/>
                <a:ea typeface="Calibri"/>
                <a:cs typeface="Calibri"/>
                <a:sym typeface="Calibri"/>
              </a:rPr>
              <a:t>Reduce the number of priority areas of focus.</a:t>
            </a:r>
            <a:endParaRPr sz="1600">
              <a:latin typeface="Calibri"/>
              <a:ea typeface="Calibri"/>
              <a:cs typeface="Calibri"/>
              <a:sym typeface="Calibri"/>
            </a:endParaRPr>
          </a:p>
          <a:p>
            <a:pPr indent="-330200" lvl="0" marL="457200" marR="0" rtl="0" algn="l">
              <a:lnSpc>
                <a:spcPct val="115000"/>
              </a:lnSpc>
              <a:spcBef>
                <a:spcPts val="0"/>
              </a:spcBef>
              <a:spcAft>
                <a:spcPts val="0"/>
              </a:spcAft>
              <a:buClr>
                <a:srgbClr val="333231"/>
              </a:buClr>
              <a:buSzPts val="1600"/>
              <a:buFont typeface="Calibri"/>
              <a:buChar char="●"/>
            </a:pPr>
            <a:r>
              <a:rPr i="0" lang="en-GB" sz="1600" u="none" cap="none" strike="noStrike">
                <a:solidFill>
                  <a:srgbClr val="333231"/>
                </a:solidFill>
                <a:latin typeface="Calibri"/>
                <a:ea typeface="Calibri"/>
                <a:cs typeface="Calibri"/>
                <a:sym typeface="Calibri"/>
              </a:rPr>
              <a:t>Streamline information sharing.</a:t>
            </a:r>
            <a:endParaRPr sz="1600">
              <a:latin typeface="Calibri"/>
              <a:ea typeface="Calibri"/>
              <a:cs typeface="Calibri"/>
              <a:sym typeface="Calibri"/>
            </a:endParaRPr>
          </a:p>
          <a:p>
            <a:pPr indent="-330200" lvl="0" marL="457200" marR="0" rtl="0" algn="l">
              <a:lnSpc>
                <a:spcPct val="115000"/>
              </a:lnSpc>
              <a:spcBef>
                <a:spcPts val="0"/>
              </a:spcBef>
              <a:spcAft>
                <a:spcPts val="0"/>
              </a:spcAft>
              <a:buClr>
                <a:srgbClr val="333231"/>
              </a:buClr>
              <a:buSzPts val="1600"/>
              <a:buFont typeface="Calibri"/>
              <a:buChar char="●"/>
            </a:pPr>
            <a:r>
              <a:rPr i="0" lang="en-GB" sz="1600" u="none" cap="none" strike="noStrike">
                <a:solidFill>
                  <a:srgbClr val="333231"/>
                </a:solidFill>
                <a:latin typeface="Calibri"/>
                <a:ea typeface="Calibri"/>
                <a:cs typeface="Calibri"/>
                <a:sym typeface="Calibri"/>
              </a:rPr>
              <a:t>Increase regional coordination.</a:t>
            </a:r>
            <a:endParaRPr sz="1600">
              <a:latin typeface="Calibri"/>
              <a:ea typeface="Calibri"/>
              <a:cs typeface="Calibri"/>
              <a:sym typeface="Calibri"/>
            </a:endParaRPr>
          </a:p>
        </p:txBody>
      </p:sp>
      <p:sp>
        <p:nvSpPr>
          <p:cNvPr id="659" name="Google Shape;659;g3c89aadcfff_0_173"/>
          <p:cNvSpPr txBox="1"/>
          <p:nvPr/>
        </p:nvSpPr>
        <p:spPr>
          <a:xfrm>
            <a:off x="8923388" y="1745017"/>
            <a:ext cx="1969500" cy="2772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GB" sz="1800" u="none" cap="none" strike="noStrike">
                <a:solidFill>
                  <a:srgbClr val="333231"/>
                </a:solidFill>
                <a:latin typeface="Calibri"/>
                <a:ea typeface="Calibri"/>
                <a:cs typeface="Calibri"/>
                <a:sym typeface="Calibri"/>
              </a:rPr>
              <a:t>Post-CoSP</a:t>
            </a:r>
            <a:endParaRPr sz="1800">
              <a:latin typeface="Calibri"/>
              <a:ea typeface="Calibri"/>
              <a:cs typeface="Calibri"/>
              <a:sym typeface="Calibri"/>
            </a:endParaRPr>
          </a:p>
        </p:txBody>
      </p:sp>
      <p:sp>
        <p:nvSpPr>
          <p:cNvPr id="660" name="Google Shape;660;g3c89aadcfff_0_173"/>
          <p:cNvSpPr txBox="1"/>
          <p:nvPr/>
        </p:nvSpPr>
        <p:spPr>
          <a:xfrm>
            <a:off x="8641694" y="2325542"/>
            <a:ext cx="2583300" cy="1662300"/>
          </a:xfrm>
          <a:prstGeom prst="rect">
            <a:avLst/>
          </a:prstGeom>
          <a:noFill/>
          <a:ln>
            <a:noFill/>
          </a:ln>
        </p:spPr>
        <p:txBody>
          <a:bodyPr anchorCtr="0" anchor="t" bIns="0" lIns="0" spcFirstLastPara="1" rIns="0" wrap="square" tIns="0">
            <a:spAutoFit/>
          </a:bodyPr>
          <a:lstStyle/>
          <a:p>
            <a:pPr indent="-330200" lvl="0" marL="457200" marR="0" rtl="0" algn="l">
              <a:lnSpc>
                <a:spcPct val="115000"/>
              </a:lnSpc>
              <a:spcBef>
                <a:spcPts val="0"/>
              </a:spcBef>
              <a:spcAft>
                <a:spcPts val="0"/>
              </a:spcAft>
              <a:buClr>
                <a:srgbClr val="333231"/>
              </a:buClr>
              <a:buSzPts val="1600"/>
              <a:buFont typeface="Calibri"/>
              <a:buChar char="●"/>
            </a:pPr>
            <a:r>
              <a:rPr i="0" lang="en-GB" sz="1600" u="none" cap="none" strike="noStrike">
                <a:solidFill>
                  <a:srgbClr val="333231"/>
                </a:solidFill>
                <a:latin typeface="Calibri"/>
                <a:ea typeface="Calibri"/>
                <a:cs typeface="Calibri"/>
                <a:sym typeface="Calibri"/>
              </a:rPr>
              <a:t>Focus on r</a:t>
            </a:r>
            <a:r>
              <a:rPr i="0" lang="en-GB" sz="1600" u="none" cap="none" strike="noStrike">
                <a:solidFill>
                  <a:srgbClr val="333231"/>
                </a:solidFill>
                <a:latin typeface="Calibri"/>
                <a:ea typeface="Calibri"/>
                <a:cs typeface="Calibri"/>
                <a:sym typeface="Calibri"/>
              </a:rPr>
              <a:t>esolution follow-up and implementation.</a:t>
            </a:r>
            <a:endParaRPr sz="1600">
              <a:latin typeface="Calibri"/>
              <a:ea typeface="Calibri"/>
              <a:cs typeface="Calibri"/>
              <a:sym typeface="Calibri"/>
            </a:endParaRPr>
          </a:p>
          <a:p>
            <a:pPr indent="-330200" lvl="0" marL="457200" marR="0" rtl="0" algn="l">
              <a:lnSpc>
                <a:spcPct val="115000"/>
              </a:lnSpc>
              <a:spcBef>
                <a:spcPts val="0"/>
              </a:spcBef>
              <a:spcAft>
                <a:spcPts val="0"/>
              </a:spcAft>
              <a:buClr>
                <a:srgbClr val="333231"/>
              </a:buClr>
              <a:buSzPts val="1600"/>
              <a:buFont typeface="Calibri"/>
              <a:buChar char="●"/>
            </a:pPr>
            <a:r>
              <a:rPr lang="en-GB" sz="1600">
                <a:solidFill>
                  <a:srgbClr val="333231"/>
                </a:solidFill>
                <a:latin typeface="Calibri"/>
                <a:ea typeface="Calibri"/>
                <a:cs typeface="Calibri"/>
                <a:sym typeface="Calibri"/>
              </a:rPr>
              <a:t>I</a:t>
            </a:r>
            <a:r>
              <a:rPr i="0" lang="en-GB" sz="1600" u="none" cap="none" strike="noStrike">
                <a:solidFill>
                  <a:srgbClr val="333231"/>
                </a:solidFill>
                <a:latin typeface="Calibri"/>
                <a:ea typeface="Calibri"/>
                <a:cs typeface="Calibri"/>
                <a:sym typeface="Calibri"/>
              </a:rPr>
              <a:t>nformation on priorities and the agenda for CoSP12</a:t>
            </a:r>
            <a:r>
              <a:rPr lang="en-GB" sz="1600">
                <a:solidFill>
                  <a:srgbClr val="333231"/>
                </a:solidFill>
                <a:latin typeface="Calibri"/>
                <a:ea typeface="Calibri"/>
                <a:cs typeface="Calibri"/>
                <a:sym typeface="Calibri"/>
              </a:rPr>
              <a:t>.</a:t>
            </a:r>
            <a:endParaRPr sz="1600">
              <a:latin typeface="Calibri"/>
              <a:ea typeface="Calibri"/>
              <a:cs typeface="Calibri"/>
              <a:sym typeface="Calibri"/>
            </a:endParaRPr>
          </a:p>
        </p:txBody>
      </p:sp>
      <p:grpSp>
        <p:nvGrpSpPr>
          <p:cNvPr id="661" name="Google Shape;661;g3c89aadcfff_0_173"/>
          <p:cNvGrpSpPr/>
          <p:nvPr/>
        </p:nvGrpSpPr>
        <p:grpSpPr>
          <a:xfrm>
            <a:off x="5005462" y="1514964"/>
            <a:ext cx="2057441" cy="630413"/>
            <a:chOff x="0" y="-57150"/>
            <a:chExt cx="812800" cy="249047"/>
          </a:xfrm>
        </p:grpSpPr>
        <p:sp>
          <p:nvSpPr>
            <p:cNvPr id="662" name="Google Shape;662;g3c89aadcfff_0_173"/>
            <p:cNvSpPr/>
            <p:nvPr/>
          </p:nvSpPr>
          <p:spPr>
            <a:xfrm>
              <a:off x="0" y="0"/>
              <a:ext cx="812800" cy="191897"/>
            </a:xfrm>
            <a:custGeom>
              <a:rect b="b" l="l" r="r" t="t"/>
              <a:pathLst>
                <a:path extrusionOk="0" h="191897" w="812800">
                  <a:moveTo>
                    <a:pt x="95948" y="0"/>
                  </a:moveTo>
                  <a:lnTo>
                    <a:pt x="716852" y="0"/>
                  </a:lnTo>
                  <a:cubicBezTo>
                    <a:pt x="742299" y="0"/>
                    <a:pt x="766704" y="10109"/>
                    <a:pt x="784697" y="28103"/>
                  </a:cubicBezTo>
                  <a:cubicBezTo>
                    <a:pt x="802691" y="46096"/>
                    <a:pt x="812800" y="70501"/>
                    <a:pt x="812800" y="95948"/>
                  </a:cubicBezTo>
                  <a:lnTo>
                    <a:pt x="812800" y="95948"/>
                  </a:lnTo>
                  <a:cubicBezTo>
                    <a:pt x="812800" y="121395"/>
                    <a:pt x="802691" y="145800"/>
                    <a:pt x="784697" y="163794"/>
                  </a:cubicBezTo>
                  <a:cubicBezTo>
                    <a:pt x="766704" y="181788"/>
                    <a:pt x="742299" y="191897"/>
                    <a:pt x="716852" y="191897"/>
                  </a:cubicBezTo>
                  <a:lnTo>
                    <a:pt x="95948" y="191897"/>
                  </a:lnTo>
                  <a:cubicBezTo>
                    <a:pt x="70501" y="191897"/>
                    <a:pt x="46096" y="181788"/>
                    <a:pt x="28103" y="163794"/>
                  </a:cubicBezTo>
                  <a:cubicBezTo>
                    <a:pt x="10109" y="145800"/>
                    <a:pt x="0" y="121395"/>
                    <a:pt x="0" y="95948"/>
                  </a:cubicBezTo>
                  <a:lnTo>
                    <a:pt x="0" y="95948"/>
                  </a:lnTo>
                  <a:cubicBezTo>
                    <a:pt x="0" y="70501"/>
                    <a:pt x="10109" y="46096"/>
                    <a:pt x="28103" y="28103"/>
                  </a:cubicBezTo>
                  <a:cubicBezTo>
                    <a:pt x="46096" y="10109"/>
                    <a:pt x="70501" y="0"/>
                    <a:pt x="95948" y="0"/>
                  </a:cubicBezTo>
                  <a:close/>
                </a:path>
              </a:pathLst>
            </a:custGeom>
            <a:solidFill>
              <a:srgbClr val="D2F4DB"/>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663" name="Google Shape;663;g3c89aadcfff_0_173"/>
            <p:cNvSpPr txBox="1"/>
            <p:nvPr/>
          </p:nvSpPr>
          <p:spPr>
            <a:xfrm>
              <a:off x="0" y="-57150"/>
              <a:ext cx="812700" cy="249000"/>
            </a:xfrm>
            <a:prstGeom prst="rect">
              <a:avLst/>
            </a:prstGeom>
            <a:noFill/>
            <a:ln>
              <a:noFill/>
            </a:ln>
          </p:spPr>
          <p:txBody>
            <a:bodyPr anchorCtr="0" anchor="ctr" bIns="33875" lIns="33875" spcFirstLastPara="1" rIns="33875" wrap="square" tIns="33875">
              <a:noAutofit/>
            </a:bodyPr>
            <a:lstStyle/>
            <a:p>
              <a:pPr indent="0" lvl="0" marL="0" marR="0" rtl="0" algn="ctr">
                <a:lnSpc>
                  <a:spcPct val="186611"/>
                </a:lnSpc>
                <a:spcBef>
                  <a:spcPts val="0"/>
                </a:spcBef>
                <a:spcAft>
                  <a:spcPts val="0"/>
                </a:spcAft>
                <a:buNone/>
              </a:pPr>
              <a:r>
                <a:t/>
              </a:r>
              <a:endParaRPr i="0" sz="1200" u="none" cap="none" strike="noStrike">
                <a:solidFill>
                  <a:schemeClr val="dk1"/>
                </a:solidFill>
                <a:latin typeface="Calibri"/>
                <a:ea typeface="Calibri"/>
                <a:cs typeface="Calibri"/>
                <a:sym typeface="Calibri"/>
              </a:endParaRPr>
            </a:p>
          </p:txBody>
        </p:sp>
      </p:grpSp>
      <p:sp>
        <p:nvSpPr>
          <p:cNvPr id="664" name="Google Shape;664;g3c89aadcfff_0_173"/>
          <p:cNvSpPr txBox="1"/>
          <p:nvPr/>
        </p:nvSpPr>
        <p:spPr>
          <a:xfrm>
            <a:off x="5049458" y="1745017"/>
            <a:ext cx="1969500" cy="2772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GB" sz="1800" u="none" cap="none" strike="noStrike">
                <a:solidFill>
                  <a:srgbClr val="333231"/>
                </a:solidFill>
                <a:latin typeface="Calibri"/>
                <a:ea typeface="Calibri"/>
                <a:cs typeface="Calibri"/>
                <a:sym typeface="Calibri"/>
              </a:rPr>
              <a:t>At the CoSP</a:t>
            </a:r>
            <a:endParaRPr sz="1800">
              <a:latin typeface="Calibri"/>
              <a:ea typeface="Calibri"/>
              <a:cs typeface="Calibri"/>
              <a:sym typeface="Calibri"/>
            </a:endParaRPr>
          </a:p>
        </p:txBody>
      </p:sp>
      <p:grpSp>
        <p:nvGrpSpPr>
          <p:cNvPr id="665" name="Google Shape;665;g3c89aadcfff_0_173"/>
          <p:cNvGrpSpPr/>
          <p:nvPr/>
        </p:nvGrpSpPr>
        <p:grpSpPr>
          <a:xfrm>
            <a:off x="1164965" y="1514964"/>
            <a:ext cx="2057441" cy="630413"/>
            <a:chOff x="0" y="-57150"/>
            <a:chExt cx="812800" cy="249047"/>
          </a:xfrm>
        </p:grpSpPr>
        <p:sp>
          <p:nvSpPr>
            <p:cNvPr id="666" name="Google Shape;666;g3c89aadcfff_0_173"/>
            <p:cNvSpPr/>
            <p:nvPr/>
          </p:nvSpPr>
          <p:spPr>
            <a:xfrm>
              <a:off x="0" y="0"/>
              <a:ext cx="812800" cy="191897"/>
            </a:xfrm>
            <a:custGeom>
              <a:rect b="b" l="l" r="r" t="t"/>
              <a:pathLst>
                <a:path extrusionOk="0" h="191897" w="812800">
                  <a:moveTo>
                    <a:pt x="95948" y="0"/>
                  </a:moveTo>
                  <a:lnTo>
                    <a:pt x="716852" y="0"/>
                  </a:lnTo>
                  <a:cubicBezTo>
                    <a:pt x="742299" y="0"/>
                    <a:pt x="766704" y="10109"/>
                    <a:pt x="784697" y="28103"/>
                  </a:cubicBezTo>
                  <a:cubicBezTo>
                    <a:pt x="802691" y="46096"/>
                    <a:pt x="812800" y="70501"/>
                    <a:pt x="812800" y="95948"/>
                  </a:cubicBezTo>
                  <a:lnTo>
                    <a:pt x="812800" y="95948"/>
                  </a:lnTo>
                  <a:cubicBezTo>
                    <a:pt x="812800" y="121395"/>
                    <a:pt x="802691" y="145800"/>
                    <a:pt x="784697" y="163794"/>
                  </a:cubicBezTo>
                  <a:cubicBezTo>
                    <a:pt x="766704" y="181788"/>
                    <a:pt x="742299" y="191897"/>
                    <a:pt x="716852" y="191897"/>
                  </a:cubicBezTo>
                  <a:lnTo>
                    <a:pt x="95948" y="191897"/>
                  </a:lnTo>
                  <a:cubicBezTo>
                    <a:pt x="70501" y="191897"/>
                    <a:pt x="46096" y="181788"/>
                    <a:pt x="28103" y="163794"/>
                  </a:cubicBezTo>
                  <a:cubicBezTo>
                    <a:pt x="10109" y="145800"/>
                    <a:pt x="0" y="121395"/>
                    <a:pt x="0" y="95948"/>
                  </a:cubicBezTo>
                  <a:lnTo>
                    <a:pt x="0" y="95948"/>
                  </a:lnTo>
                  <a:cubicBezTo>
                    <a:pt x="0" y="70501"/>
                    <a:pt x="10109" y="46096"/>
                    <a:pt x="28103" y="28103"/>
                  </a:cubicBezTo>
                  <a:cubicBezTo>
                    <a:pt x="46096" y="10109"/>
                    <a:pt x="70501" y="0"/>
                    <a:pt x="95948" y="0"/>
                  </a:cubicBezTo>
                  <a:close/>
                </a:path>
              </a:pathLst>
            </a:custGeom>
            <a:solidFill>
              <a:srgbClr val="F8D389"/>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667" name="Google Shape;667;g3c89aadcfff_0_173"/>
            <p:cNvSpPr txBox="1"/>
            <p:nvPr/>
          </p:nvSpPr>
          <p:spPr>
            <a:xfrm>
              <a:off x="0" y="-57150"/>
              <a:ext cx="812700" cy="249000"/>
            </a:xfrm>
            <a:prstGeom prst="rect">
              <a:avLst/>
            </a:prstGeom>
            <a:noFill/>
            <a:ln>
              <a:noFill/>
            </a:ln>
          </p:spPr>
          <p:txBody>
            <a:bodyPr anchorCtr="0" anchor="ctr" bIns="33875" lIns="33875" spcFirstLastPara="1" rIns="33875" wrap="square" tIns="33875">
              <a:noAutofit/>
            </a:bodyPr>
            <a:lstStyle/>
            <a:p>
              <a:pPr indent="0" lvl="0" marL="0" marR="0" rtl="0" algn="ctr">
                <a:lnSpc>
                  <a:spcPct val="186611"/>
                </a:lnSpc>
                <a:spcBef>
                  <a:spcPts val="0"/>
                </a:spcBef>
                <a:spcAft>
                  <a:spcPts val="0"/>
                </a:spcAft>
                <a:buNone/>
              </a:pPr>
              <a:r>
                <a:t/>
              </a:r>
              <a:endParaRPr i="0" sz="1200" u="none" cap="none" strike="noStrike">
                <a:solidFill>
                  <a:schemeClr val="dk1"/>
                </a:solidFill>
                <a:latin typeface="Calibri"/>
                <a:ea typeface="Calibri"/>
                <a:cs typeface="Calibri"/>
                <a:sym typeface="Calibri"/>
              </a:endParaRPr>
            </a:p>
          </p:txBody>
        </p:sp>
      </p:grpSp>
      <p:sp>
        <p:nvSpPr>
          <p:cNvPr id="668" name="Google Shape;668;g3c89aadcfff_0_173"/>
          <p:cNvSpPr txBox="1"/>
          <p:nvPr/>
        </p:nvSpPr>
        <p:spPr>
          <a:xfrm>
            <a:off x="1208961" y="1745017"/>
            <a:ext cx="1969500" cy="2772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GB" sz="1800" u="none" cap="none" strike="noStrike">
                <a:solidFill>
                  <a:srgbClr val="333231"/>
                </a:solidFill>
                <a:latin typeface="Calibri"/>
                <a:ea typeface="Calibri"/>
                <a:cs typeface="Calibri"/>
                <a:sym typeface="Calibri"/>
              </a:rPr>
              <a:t>Pre-CoSP</a:t>
            </a:r>
            <a:endParaRPr sz="1800">
              <a:latin typeface="Calibri"/>
              <a:ea typeface="Calibri"/>
              <a:cs typeface="Calibri"/>
              <a:sym typeface="Calibri"/>
            </a:endParaRPr>
          </a:p>
        </p:txBody>
      </p:sp>
      <p:pic>
        <p:nvPicPr>
          <p:cNvPr id="669" name="Google Shape;669;g3c89aadcfff_0_173"/>
          <p:cNvPicPr preferRelativeResize="0"/>
          <p:nvPr/>
        </p:nvPicPr>
        <p:blipFill>
          <a:blip r:embed="rId3">
            <a:alphaModFix amt="31000"/>
          </a:blip>
          <a:stretch>
            <a:fillRect/>
          </a:stretch>
        </p:blipFill>
        <p:spPr>
          <a:xfrm>
            <a:off x="10922247" y="157178"/>
            <a:ext cx="1136274" cy="397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3c795ca8fd2_0_254"/>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CoSP 11 follow-up &amp; advocacy</a:t>
            </a:r>
            <a:endParaRPr b="1">
              <a:solidFill>
                <a:srgbClr val="9C0B31"/>
              </a:solidFill>
            </a:endParaRPr>
          </a:p>
        </p:txBody>
      </p:sp>
      <p:sp>
        <p:nvSpPr>
          <p:cNvPr id="675" name="Google Shape;675;g3c795ca8fd2_0_254"/>
          <p:cNvSpPr txBox="1"/>
          <p:nvPr>
            <p:ph idx="1" type="body"/>
          </p:nvPr>
        </p:nvSpPr>
        <p:spPr>
          <a:xfrm>
            <a:off x="368100" y="1928825"/>
            <a:ext cx="11455800" cy="47538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100"/>
              </a:spcBef>
              <a:spcAft>
                <a:spcPts val="0"/>
              </a:spcAft>
              <a:buSzPts val="2400"/>
              <a:buChar char="•"/>
            </a:pPr>
            <a:r>
              <a:rPr b="1" lang="en-GB" sz="2400">
                <a:highlight>
                  <a:srgbClr val="FFFFFF"/>
                </a:highlight>
              </a:rPr>
              <a:t>Plan of </a:t>
            </a:r>
            <a:r>
              <a:rPr b="1" lang="en-GB" sz="2400" u="sng">
                <a:solidFill>
                  <a:schemeClr val="hlink"/>
                </a:solidFill>
                <a:highlight>
                  <a:srgbClr val="FFFFFF"/>
                </a:highlight>
                <a:hlinkClick r:id="rId3"/>
              </a:rPr>
              <a:t>subsidiary bodies in 2026</a:t>
            </a:r>
            <a:r>
              <a:rPr b="1" lang="en-GB" sz="2400">
                <a:highlight>
                  <a:srgbClr val="FFFFFF"/>
                </a:highlight>
              </a:rPr>
              <a:t>: </a:t>
            </a:r>
            <a:endParaRPr b="1" sz="2400">
              <a:highlight>
                <a:srgbClr val="FFFFFF"/>
              </a:highlight>
            </a:endParaRPr>
          </a:p>
          <a:p>
            <a:pPr indent="-381000" lvl="1" marL="914400" rtl="0" algn="l">
              <a:lnSpc>
                <a:spcPct val="115000"/>
              </a:lnSpc>
              <a:spcBef>
                <a:spcPts val="0"/>
              </a:spcBef>
              <a:spcAft>
                <a:spcPts val="0"/>
              </a:spcAft>
              <a:buSzPts val="2400"/>
              <a:buChar char="•"/>
            </a:pPr>
            <a:r>
              <a:rPr lang="en-GB">
                <a:highlight>
                  <a:srgbClr val="FFFFFF"/>
                </a:highlight>
              </a:rPr>
              <a:t>18-22 May</a:t>
            </a:r>
            <a:r>
              <a:rPr lang="en-GB">
                <a:highlight>
                  <a:srgbClr val="FFFFFF"/>
                </a:highlight>
              </a:rPr>
              <a:t>: IRG &amp; WG on Prevention + </a:t>
            </a:r>
            <a:r>
              <a:rPr b="1" lang="en-GB">
                <a:solidFill>
                  <a:srgbClr val="6AA84F"/>
                </a:solidFill>
                <a:highlight>
                  <a:srgbClr val="FFFFFF"/>
                </a:highlight>
              </a:rPr>
              <a:t>NGO briefing (Open to CoSP 11 observers)</a:t>
            </a:r>
            <a:endParaRPr b="1" sz="2400">
              <a:solidFill>
                <a:srgbClr val="6AA84F"/>
              </a:solidFill>
              <a:highlight>
                <a:srgbClr val="FFFFFF"/>
              </a:highlight>
            </a:endParaRPr>
          </a:p>
          <a:p>
            <a:pPr indent="-381000" lvl="1" marL="914400" rtl="0" algn="l">
              <a:lnSpc>
                <a:spcPct val="115000"/>
              </a:lnSpc>
              <a:spcBef>
                <a:spcPts val="0"/>
              </a:spcBef>
              <a:spcAft>
                <a:spcPts val="0"/>
              </a:spcAft>
              <a:buSzPts val="2400"/>
              <a:buChar char="•"/>
            </a:pPr>
            <a:r>
              <a:rPr lang="en-GB">
                <a:highlight>
                  <a:srgbClr val="FFFFFF"/>
                </a:highlight>
              </a:rPr>
              <a:t>31 August- 4 September</a:t>
            </a:r>
            <a:r>
              <a:rPr lang="en-GB" sz="2400">
                <a:highlight>
                  <a:srgbClr val="FFFFFF"/>
                </a:highlight>
              </a:rPr>
              <a:t>: </a:t>
            </a:r>
            <a:r>
              <a:rPr lang="en-GB">
                <a:highlight>
                  <a:srgbClr val="FFFFFF"/>
                </a:highlight>
              </a:rPr>
              <a:t>R</a:t>
            </a:r>
            <a:r>
              <a:rPr lang="en-GB">
                <a:highlight>
                  <a:srgbClr val="FFFFFF"/>
                </a:highlight>
              </a:rPr>
              <a:t>esumed IRG</a:t>
            </a:r>
            <a:endParaRPr>
              <a:highlight>
                <a:srgbClr val="FFFFFF"/>
              </a:highlight>
            </a:endParaRPr>
          </a:p>
          <a:p>
            <a:pPr indent="-381000" lvl="1" marL="914400" rtl="0" algn="l">
              <a:lnSpc>
                <a:spcPct val="115000"/>
              </a:lnSpc>
              <a:spcBef>
                <a:spcPts val="0"/>
              </a:spcBef>
              <a:spcAft>
                <a:spcPts val="0"/>
              </a:spcAft>
              <a:buSzPts val="2400"/>
              <a:buChar char="•"/>
            </a:pPr>
            <a:r>
              <a:rPr lang="en-GB">
                <a:highlight>
                  <a:srgbClr val="FFFFFF"/>
                </a:highlight>
              </a:rPr>
              <a:t>2-6 November: 2nd resumed IRG, WG no International Cooperation, WG on Asset Recovery, </a:t>
            </a:r>
            <a:endParaRPr>
              <a:highlight>
                <a:srgbClr val="FFFFFF"/>
              </a:highlight>
            </a:endParaRPr>
          </a:p>
          <a:p>
            <a:pPr indent="-381000" lvl="2" marL="1371600" rtl="0" algn="l">
              <a:lnSpc>
                <a:spcPct val="115000"/>
              </a:lnSpc>
              <a:spcBef>
                <a:spcPts val="0"/>
              </a:spcBef>
              <a:spcAft>
                <a:spcPts val="0"/>
              </a:spcAft>
              <a:buSzPts val="2400"/>
              <a:buChar char="•"/>
            </a:pPr>
            <a:r>
              <a:rPr b="1" lang="en-GB" sz="2400">
                <a:highlight>
                  <a:srgbClr val="FFFFFF"/>
                </a:highlight>
              </a:rPr>
              <a:t>CoSP Special session to adopt the IRM documents</a:t>
            </a:r>
            <a:endParaRPr b="1" sz="2400">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1100"/>
              </a:spcBef>
              <a:spcAft>
                <a:spcPts val="0"/>
              </a:spcAft>
              <a:buNone/>
            </a:pPr>
            <a:r>
              <a:t/>
            </a:r>
            <a:endParaRPr b="1" sz="2400">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914400" rtl="0" algn="l">
              <a:lnSpc>
                <a:spcPct val="110000"/>
              </a:lnSpc>
              <a:spcBef>
                <a:spcPts val="1100"/>
              </a:spcBef>
              <a:spcAft>
                <a:spcPts val="0"/>
              </a:spcAft>
              <a:buSzPts val="1800"/>
              <a:buNone/>
            </a:pPr>
            <a:r>
              <a:t/>
            </a:r>
            <a:endParaRPr b="1">
              <a:highlight>
                <a:srgbClr val="FFFFFF"/>
              </a:highlight>
              <a:latin typeface="Helvetica Neue"/>
              <a:ea typeface="Helvetica Neue"/>
              <a:cs typeface="Helvetica Neue"/>
              <a:sym typeface="Helvetica Neue"/>
            </a:endParaRPr>
          </a:p>
          <a:p>
            <a:pPr indent="0" lvl="0" marL="457200" rtl="0" algn="l">
              <a:lnSpc>
                <a:spcPct val="110000"/>
              </a:lnSpc>
              <a:spcBef>
                <a:spcPts val="1100"/>
              </a:spcBef>
              <a:spcAft>
                <a:spcPts val="0"/>
              </a:spcAft>
              <a:buSzPts val="1800"/>
              <a:buNone/>
            </a:pPr>
            <a:r>
              <a:t/>
            </a:r>
            <a:endParaRPr b="1" i="1" sz="18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676" name="Google Shape;676;g3c795ca8fd2_0_254"/>
          <p:cNvPicPr preferRelativeResize="0"/>
          <p:nvPr/>
        </p:nvPicPr>
        <p:blipFill>
          <a:blip r:embed="rId4">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c795ca8fd2_0_13"/>
          <p:cNvSpPr txBox="1"/>
          <p:nvPr>
            <p:ph type="title"/>
          </p:nvPr>
        </p:nvSpPr>
        <p:spPr>
          <a:xfrm>
            <a:off x="838200" y="823800"/>
            <a:ext cx="10515600" cy="1630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Main achievements from a civil society perspective </a:t>
            </a:r>
            <a:endParaRPr b="1">
              <a:solidFill>
                <a:srgbClr val="9C0B31"/>
              </a:solidFill>
            </a:endParaRPr>
          </a:p>
        </p:txBody>
      </p:sp>
      <p:sp>
        <p:nvSpPr>
          <p:cNvPr id="286" name="Google Shape;286;g3c795ca8fd2_0_13"/>
          <p:cNvSpPr txBox="1"/>
          <p:nvPr>
            <p:ph idx="1" type="body"/>
          </p:nvPr>
        </p:nvSpPr>
        <p:spPr>
          <a:xfrm>
            <a:off x="368100" y="1316300"/>
            <a:ext cx="11455800" cy="5366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800"/>
              <a:buNone/>
            </a:pPr>
            <a:r>
              <a:t/>
            </a:r>
            <a:endParaRPr b="1" sz="2400"/>
          </a:p>
          <a:p>
            <a:pPr indent="0" lvl="0" marL="0" marR="0" rtl="0" algn="l">
              <a:lnSpc>
                <a:spcPct val="150000"/>
              </a:lnSpc>
              <a:spcBef>
                <a:spcPts val="0"/>
              </a:spcBef>
              <a:spcAft>
                <a:spcPts val="0"/>
              </a:spcAft>
              <a:buNone/>
            </a:pPr>
            <a:r>
              <a:t/>
            </a:r>
            <a:endParaRPr b="1" sz="2400"/>
          </a:p>
          <a:p>
            <a:pPr indent="-381000" lvl="0" marL="457200" marR="0" rtl="0" algn="l">
              <a:lnSpc>
                <a:spcPct val="150000"/>
              </a:lnSpc>
              <a:spcBef>
                <a:spcPts val="0"/>
              </a:spcBef>
              <a:spcAft>
                <a:spcPts val="0"/>
              </a:spcAft>
              <a:buSzPts val="2400"/>
              <a:buFont typeface="Calibri"/>
              <a:buChar char="•"/>
            </a:pPr>
            <a:r>
              <a:rPr lang="en-GB" sz="2400"/>
              <a:t>N</a:t>
            </a:r>
            <a:r>
              <a:rPr lang="en-GB" sz="2400"/>
              <a:t>umber of civil society participants- 460 reps from 177 CSOs </a:t>
            </a:r>
            <a:r>
              <a:rPr lang="en-GB" sz="2400"/>
              <a:t>registered </a:t>
            </a:r>
            <a:endParaRPr sz="2400"/>
          </a:p>
          <a:p>
            <a:pPr indent="-381000" lvl="0" marL="457200" marR="0" rtl="0" algn="l">
              <a:lnSpc>
                <a:spcPct val="150000"/>
              </a:lnSpc>
              <a:spcBef>
                <a:spcPts val="0"/>
              </a:spcBef>
              <a:spcAft>
                <a:spcPts val="0"/>
              </a:spcAft>
              <a:buSzPts val="2400"/>
              <a:buFont typeface="Calibri"/>
              <a:buChar char="•"/>
            </a:pPr>
            <a:r>
              <a:rPr lang="en-GB" sz="2400"/>
              <a:t>Well </a:t>
            </a:r>
            <a:r>
              <a:rPr lang="en-GB" sz="2400"/>
              <a:t>attended and dynamic </a:t>
            </a:r>
            <a:r>
              <a:rPr lang="en-GB" sz="2400"/>
              <a:t>pre-CoSP Civil society Forum </a:t>
            </a:r>
            <a:endParaRPr sz="2400"/>
          </a:p>
          <a:p>
            <a:pPr indent="-381000" lvl="0" marL="457200" marR="0" rtl="0" algn="l">
              <a:lnSpc>
                <a:spcPct val="150000"/>
              </a:lnSpc>
              <a:spcBef>
                <a:spcPts val="0"/>
              </a:spcBef>
              <a:spcAft>
                <a:spcPts val="0"/>
              </a:spcAft>
              <a:buSzPts val="2400"/>
              <a:buFont typeface="Calibri"/>
              <a:buChar char="•"/>
            </a:pPr>
            <a:r>
              <a:rPr lang="en-GB" sz="2400"/>
              <a:t>Active &amp; meaningful engagement: Side events, plenary statements, 54 written submissions</a:t>
            </a:r>
            <a:endParaRPr sz="2400"/>
          </a:p>
          <a:p>
            <a:pPr indent="-381000" lvl="0" marL="457200" marR="0" rtl="0" algn="l">
              <a:lnSpc>
                <a:spcPct val="150000"/>
              </a:lnSpc>
              <a:spcBef>
                <a:spcPts val="0"/>
              </a:spcBef>
              <a:spcAft>
                <a:spcPts val="0"/>
              </a:spcAft>
              <a:buSzPts val="2400"/>
              <a:buFont typeface="Calibri"/>
              <a:buChar char="•"/>
            </a:pPr>
            <a:r>
              <a:rPr lang="en-GB" sz="2400"/>
              <a:t>High Number of CSO representatives in country delegations - 19 reps in 13 States</a:t>
            </a:r>
            <a:endParaRPr sz="2400"/>
          </a:p>
          <a:p>
            <a:pPr indent="-381000" lvl="0" marL="457200" rtl="0" algn="l">
              <a:lnSpc>
                <a:spcPct val="150000"/>
              </a:lnSpc>
              <a:spcBef>
                <a:spcPts val="0"/>
              </a:spcBef>
              <a:spcAft>
                <a:spcPts val="0"/>
              </a:spcAft>
              <a:buSzPts val="2400"/>
              <a:buFont typeface="Calibri"/>
              <a:buChar char="•"/>
            </a:pPr>
            <a:r>
              <a:rPr lang="en-GB" sz="2400"/>
              <a:t>The Doha Civil Society Declaration </a:t>
            </a:r>
            <a:endParaRPr sz="2400"/>
          </a:p>
          <a:p>
            <a:pPr indent="-381000" lvl="0" marL="457200" rtl="0" algn="l">
              <a:lnSpc>
                <a:spcPct val="150000"/>
              </a:lnSpc>
              <a:spcBef>
                <a:spcPts val="0"/>
              </a:spcBef>
              <a:spcAft>
                <a:spcPts val="0"/>
              </a:spcAft>
              <a:buSzPts val="2400"/>
              <a:buFont typeface="Calibri"/>
              <a:buChar char="•"/>
            </a:pPr>
            <a:r>
              <a:rPr b="1" lang="en-GB" sz="2400"/>
              <a:t>Effective advocacy leading to  significant impact on adopted resolutions </a:t>
            </a:r>
            <a:endParaRPr b="1" sz="2400"/>
          </a:p>
          <a:p>
            <a:pPr indent="0" lvl="0" marL="0" marR="0" rtl="0" algn="l">
              <a:lnSpc>
                <a:spcPct val="150000"/>
              </a:lnSpc>
              <a:spcBef>
                <a:spcPts val="0"/>
              </a:spcBef>
              <a:spcAft>
                <a:spcPts val="0"/>
              </a:spcAft>
              <a:buNone/>
            </a:pPr>
            <a:r>
              <a:t/>
            </a:r>
            <a:endParaRPr b="1" sz="900">
              <a:latin typeface="Arial"/>
              <a:ea typeface="Arial"/>
              <a:cs typeface="Arial"/>
              <a:sym typeface="Arial"/>
            </a:endParaRPr>
          </a:p>
          <a:p>
            <a:pPr indent="0" lvl="0" marL="0" marR="0" rtl="0" algn="l">
              <a:lnSpc>
                <a:spcPct val="150000"/>
              </a:lnSpc>
              <a:spcBef>
                <a:spcPts val="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287" name="Google Shape;287;g3c795ca8fd2_0_13"/>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1000"/>
                                        <p:tgtEl>
                                          <p:spTgt spid="2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3c795ca8fd2_0_242"/>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CoSP  follow-up &amp; advocacy in 2026</a:t>
            </a:r>
            <a:endParaRPr b="1">
              <a:solidFill>
                <a:srgbClr val="9C0B31"/>
              </a:solidFill>
            </a:endParaRPr>
          </a:p>
        </p:txBody>
      </p:sp>
      <p:sp>
        <p:nvSpPr>
          <p:cNvPr id="682" name="Google Shape;682;g3c795ca8fd2_0_242"/>
          <p:cNvSpPr txBox="1"/>
          <p:nvPr>
            <p:ph idx="1" type="body"/>
          </p:nvPr>
        </p:nvSpPr>
        <p:spPr>
          <a:xfrm>
            <a:off x="368100" y="1928825"/>
            <a:ext cx="11455800" cy="475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100"/>
              </a:spcBef>
              <a:spcAft>
                <a:spcPts val="0"/>
              </a:spcAft>
              <a:buNone/>
            </a:pPr>
            <a:r>
              <a:rPr lang="en-GB">
                <a:highlight>
                  <a:srgbClr val="FFFFFF"/>
                </a:highlight>
              </a:rPr>
              <a:t> Discussions on resolution implementation in the COSP Subsidiary Bodies: </a:t>
            </a:r>
            <a:endParaRPr>
              <a:highlight>
                <a:srgbClr val="FFFFFF"/>
              </a:highlight>
            </a:endParaRPr>
          </a:p>
          <a:p>
            <a:pPr indent="-406400" lvl="2" marL="1371600" rtl="0" algn="l">
              <a:lnSpc>
                <a:spcPct val="115000"/>
              </a:lnSpc>
              <a:spcBef>
                <a:spcPts val="1100"/>
              </a:spcBef>
              <a:spcAft>
                <a:spcPts val="0"/>
              </a:spcAft>
              <a:buSzPts val="2800"/>
              <a:buChar char="•"/>
            </a:pPr>
            <a:r>
              <a:rPr lang="en-GB" sz="2800">
                <a:highlight>
                  <a:srgbClr val="FFFFFF"/>
                </a:highlight>
              </a:rPr>
              <a:t>Res.11/2- IRM n</a:t>
            </a:r>
            <a:r>
              <a:rPr lang="en-GB" sz="2800">
                <a:highlight>
                  <a:srgbClr val="FFFFFF"/>
                </a:highlight>
              </a:rPr>
              <a:t>ext phase key documents (May, September IRG)</a:t>
            </a:r>
            <a:endParaRPr sz="2800">
              <a:highlight>
                <a:srgbClr val="FFFFFF"/>
              </a:highlight>
            </a:endParaRPr>
          </a:p>
          <a:p>
            <a:pPr indent="-406400" lvl="2" marL="1371600" rtl="0" algn="l">
              <a:lnSpc>
                <a:spcPct val="115000"/>
              </a:lnSpc>
              <a:spcBef>
                <a:spcPts val="0"/>
              </a:spcBef>
              <a:spcAft>
                <a:spcPts val="0"/>
              </a:spcAft>
              <a:buSzPts val="2800"/>
              <a:buChar char="•"/>
            </a:pPr>
            <a:r>
              <a:rPr lang="en-GB" sz="2800">
                <a:highlight>
                  <a:srgbClr val="FFFFFF"/>
                </a:highlight>
              </a:rPr>
              <a:t>Res.11/4- </a:t>
            </a:r>
            <a:r>
              <a:rPr lang="en-GB" sz="2800">
                <a:highlight>
                  <a:schemeClr val="lt1"/>
                </a:highlight>
              </a:rPr>
              <a:t>Access to information &amp; Res.11/6- Anti corruption education (May,  Prevention WG)</a:t>
            </a:r>
            <a:endParaRPr sz="2800">
              <a:highlight>
                <a:srgbClr val="FFFFFF"/>
              </a:highlight>
            </a:endParaRPr>
          </a:p>
          <a:p>
            <a:pPr indent="-406400" lvl="2" marL="1371600" rtl="0" algn="l">
              <a:lnSpc>
                <a:spcPct val="115000"/>
              </a:lnSpc>
              <a:spcBef>
                <a:spcPts val="0"/>
              </a:spcBef>
              <a:spcAft>
                <a:spcPts val="0"/>
              </a:spcAft>
              <a:buSzPts val="2800"/>
              <a:buChar char="•"/>
            </a:pPr>
            <a:r>
              <a:rPr lang="en-GB" sz="2800">
                <a:highlight>
                  <a:srgbClr val="FFFFFF"/>
                </a:highlight>
              </a:rPr>
              <a:t>Res. 10/5- Corruption and organized crime (</a:t>
            </a:r>
            <a:r>
              <a:rPr lang="en-GB" sz="2800">
                <a:highlight>
                  <a:schemeClr val="lt1"/>
                </a:highlight>
              </a:rPr>
              <a:t>November, </a:t>
            </a:r>
            <a:r>
              <a:rPr lang="en-GB" sz="2800">
                <a:highlight>
                  <a:schemeClr val="lt1"/>
                </a:highlight>
              </a:rPr>
              <a:t>International</a:t>
            </a:r>
            <a:r>
              <a:rPr lang="en-GB" sz="2800">
                <a:highlight>
                  <a:schemeClr val="lt1"/>
                </a:highlight>
              </a:rPr>
              <a:t> Cooperation WG</a:t>
            </a:r>
            <a:r>
              <a:rPr lang="en-GB" sz="2800">
                <a:highlight>
                  <a:srgbClr val="FFFFFF"/>
                </a:highlight>
              </a:rPr>
              <a:t>)</a:t>
            </a:r>
            <a:endParaRPr sz="2800">
              <a:highlight>
                <a:srgbClr val="FFFFFF"/>
              </a:highlight>
            </a:endParaRPr>
          </a:p>
          <a:p>
            <a:pPr indent="-406400" lvl="2" marL="1371600" rtl="0" algn="l">
              <a:lnSpc>
                <a:spcPct val="115000"/>
              </a:lnSpc>
              <a:spcBef>
                <a:spcPts val="0"/>
              </a:spcBef>
              <a:spcAft>
                <a:spcPts val="0"/>
              </a:spcAft>
              <a:buSzPts val="2800"/>
              <a:buChar char="•"/>
            </a:pPr>
            <a:r>
              <a:rPr lang="en-GB" sz="2800">
                <a:highlight>
                  <a:srgbClr val="FFFFFF"/>
                </a:highlight>
              </a:rPr>
              <a:t>Res. 11/8- Collaboration between ACAs &amp; FIUs</a:t>
            </a:r>
            <a:endParaRPr sz="2800">
              <a:highlight>
                <a:srgbClr val="FFFFFF"/>
              </a:highlight>
            </a:endParaRPr>
          </a:p>
          <a:p>
            <a:pPr indent="0" lvl="0" marL="0" rtl="0" algn="l">
              <a:lnSpc>
                <a:spcPct val="115000"/>
              </a:lnSpc>
              <a:spcBef>
                <a:spcPts val="1100"/>
              </a:spcBef>
              <a:spcAft>
                <a:spcPts val="0"/>
              </a:spcAft>
              <a:buNone/>
            </a:pPr>
            <a:r>
              <a:t/>
            </a:r>
            <a:endParaRPr sz="2800">
              <a:highlight>
                <a:srgbClr val="FFFFFF"/>
              </a:highlight>
            </a:endParaRPr>
          </a:p>
          <a:p>
            <a:pPr indent="0" lvl="0" marL="0" rtl="0" algn="l">
              <a:lnSpc>
                <a:spcPct val="115000"/>
              </a:lnSpc>
              <a:spcBef>
                <a:spcPts val="1100"/>
              </a:spcBef>
              <a:spcAft>
                <a:spcPts val="0"/>
              </a:spcAft>
              <a:buNone/>
            </a:pPr>
            <a:r>
              <a:t/>
            </a:r>
            <a:endParaRPr sz="2800">
              <a:highlight>
                <a:srgbClr val="FFFFFF"/>
              </a:highlight>
            </a:endParaRPr>
          </a:p>
          <a:p>
            <a:pPr indent="0" lvl="0" marL="0" rtl="0" algn="l">
              <a:lnSpc>
                <a:spcPct val="115000"/>
              </a:lnSpc>
              <a:spcBef>
                <a:spcPts val="1100"/>
              </a:spcBef>
              <a:spcAft>
                <a:spcPts val="0"/>
              </a:spcAft>
              <a:buNone/>
            </a:pPr>
            <a:r>
              <a:t/>
            </a:r>
            <a:endParaRPr sz="2800">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914400" rtl="0" algn="l">
              <a:lnSpc>
                <a:spcPct val="110000"/>
              </a:lnSpc>
              <a:spcBef>
                <a:spcPts val="1100"/>
              </a:spcBef>
              <a:spcAft>
                <a:spcPts val="0"/>
              </a:spcAft>
              <a:buSzPts val="1800"/>
              <a:buNone/>
            </a:pPr>
            <a:r>
              <a:t/>
            </a:r>
            <a:endParaRPr b="1">
              <a:highlight>
                <a:srgbClr val="FFFFFF"/>
              </a:highlight>
              <a:latin typeface="Helvetica Neue"/>
              <a:ea typeface="Helvetica Neue"/>
              <a:cs typeface="Helvetica Neue"/>
              <a:sym typeface="Helvetica Neue"/>
            </a:endParaRPr>
          </a:p>
          <a:p>
            <a:pPr indent="0" lvl="0" marL="457200" rtl="0" algn="l">
              <a:lnSpc>
                <a:spcPct val="110000"/>
              </a:lnSpc>
              <a:spcBef>
                <a:spcPts val="1100"/>
              </a:spcBef>
              <a:spcAft>
                <a:spcPts val="0"/>
              </a:spcAft>
              <a:buSzPts val="1800"/>
              <a:buNone/>
            </a:pPr>
            <a:r>
              <a:t/>
            </a:r>
            <a:endParaRPr b="1" i="1" sz="18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683" name="Google Shape;683;g3c795ca8fd2_0_242"/>
          <p:cNvPicPr preferRelativeResize="0"/>
          <p:nvPr/>
        </p:nvPicPr>
        <p:blipFill>
          <a:blip r:embed="rId3">
            <a:alphaModFix/>
          </a:blip>
          <a:stretch>
            <a:fillRect/>
          </a:stretch>
        </p:blipFill>
        <p:spPr>
          <a:xfrm>
            <a:off x="9932800" y="362850"/>
            <a:ext cx="1581449" cy="511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3c795ca8fd2_0_659"/>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CoSP  follow-up &amp; advocacy in 2027</a:t>
            </a:r>
            <a:endParaRPr b="1">
              <a:solidFill>
                <a:srgbClr val="9C0B31"/>
              </a:solidFill>
            </a:endParaRPr>
          </a:p>
        </p:txBody>
      </p:sp>
      <p:sp>
        <p:nvSpPr>
          <p:cNvPr id="689" name="Google Shape;689;g3c795ca8fd2_0_659"/>
          <p:cNvSpPr txBox="1"/>
          <p:nvPr>
            <p:ph idx="1" type="body"/>
          </p:nvPr>
        </p:nvSpPr>
        <p:spPr>
          <a:xfrm>
            <a:off x="368100" y="1928825"/>
            <a:ext cx="11455800" cy="475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100"/>
              </a:spcBef>
              <a:spcAft>
                <a:spcPts val="0"/>
              </a:spcAft>
              <a:buNone/>
            </a:pPr>
            <a:r>
              <a:rPr lang="en-GB">
                <a:highlight>
                  <a:srgbClr val="FFFFFF"/>
                </a:highlight>
              </a:rPr>
              <a:t> </a:t>
            </a:r>
            <a:endParaRPr sz="2800">
              <a:highlight>
                <a:srgbClr val="FFFFFF"/>
              </a:highlight>
            </a:endParaRPr>
          </a:p>
          <a:p>
            <a:pPr indent="0" lvl="0" marL="0" rtl="0" algn="l">
              <a:lnSpc>
                <a:spcPct val="115000"/>
              </a:lnSpc>
              <a:spcBef>
                <a:spcPts val="1100"/>
              </a:spcBef>
              <a:spcAft>
                <a:spcPts val="0"/>
              </a:spcAft>
              <a:buNone/>
            </a:pPr>
            <a:r>
              <a:rPr b="1" lang="en-GB">
                <a:highlight>
                  <a:srgbClr val="FFFFFF"/>
                </a:highlight>
              </a:rPr>
              <a:t>In 2027, d</a:t>
            </a:r>
            <a:r>
              <a:rPr b="1" lang="en-GB">
                <a:highlight>
                  <a:srgbClr val="FFFFFF"/>
                </a:highlight>
              </a:rPr>
              <a:t>iscussions on:</a:t>
            </a:r>
            <a:endParaRPr b="1">
              <a:highlight>
                <a:srgbClr val="FFFFFF"/>
              </a:highlight>
            </a:endParaRPr>
          </a:p>
          <a:p>
            <a:pPr indent="-342900" lvl="0" marL="457200" rtl="0" algn="l">
              <a:lnSpc>
                <a:spcPct val="115000"/>
              </a:lnSpc>
              <a:spcBef>
                <a:spcPts val="1100"/>
              </a:spcBef>
              <a:spcAft>
                <a:spcPts val="0"/>
              </a:spcAft>
              <a:buSzPts val="1800"/>
              <a:buChar char="•"/>
            </a:pPr>
            <a:r>
              <a:rPr lang="en-GB">
                <a:highlight>
                  <a:srgbClr val="FFFFFF"/>
                </a:highlight>
              </a:rPr>
              <a:t>Political finance transparency (11/7)</a:t>
            </a:r>
            <a:endParaRPr>
              <a:highlight>
                <a:srgbClr val="FFFFFF"/>
              </a:highlight>
            </a:endParaRPr>
          </a:p>
          <a:p>
            <a:pPr indent="-342900" lvl="0" marL="457200" rtl="0" algn="l">
              <a:lnSpc>
                <a:spcPct val="115000"/>
              </a:lnSpc>
              <a:spcBef>
                <a:spcPts val="0"/>
              </a:spcBef>
              <a:spcAft>
                <a:spcPts val="0"/>
              </a:spcAft>
              <a:buSzPts val="1800"/>
              <a:buChar char="•"/>
            </a:pPr>
            <a:r>
              <a:rPr lang="en-GB">
                <a:highlight>
                  <a:srgbClr val="FFFFFF"/>
                </a:highlight>
              </a:rPr>
              <a:t>Corruption &amp; environment (11/9)</a:t>
            </a:r>
            <a:endParaRPr>
              <a:highlight>
                <a:srgbClr val="FFFFFF"/>
              </a:highlight>
            </a:endParaRPr>
          </a:p>
          <a:p>
            <a:pPr indent="-342900" lvl="0" marL="457200" rtl="0" algn="l">
              <a:lnSpc>
                <a:spcPct val="115000"/>
              </a:lnSpc>
              <a:spcBef>
                <a:spcPts val="0"/>
              </a:spcBef>
              <a:spcAft>
                <a:spcPts val="0"/>
              </a:spcAft>
              <a:buSzPts val="1800"/>
              <a:buChar char="•"/>
            </a:pPr>
            <a:r>
              <a:rPr lang="en-GB">
                <a:highlight>
                  <a:srgbClr val="FFFFFF"/>
                </a:highlight>
              </a:rPr>
              <a:t>Practical measures for ensuring non-gov participation (11/4) </a:t>
            </a:r>
            <a:endParaRPr>
              <a:highlight>
                <a:srgbClr val="FFFFFF"/>
              </a:highlight>
            </a:endParaRPr>
          </a:p>
          <a:p>
            <a:pPr indent="-342900" lvl="0" marL="457200" rtl="0" algn="l">
              <a:lnSpc>
                <a:spcPct val="115000"/>
              </a:lnSpc>
              <a:spcBef>
                <a:spcPts val="0"/>
              </a:spcBef>
              <a:spcAft>
                <a:spcPts val="0"/>
              </a:spcAft>
              <a:buSzPts val="1800"/>
              <a:buChar char="•"/>
            </a:pPr>
            <a:r>
              <a:rPr lang="en-GB">
                <a:highlight>
                  <a:schemeClr val="lt1"/>
                </a:highlight>
              </a:rPr>
              <a:t>Organisation of the future CoSP special session on asset recovery</a:t>
            </a:r>
            <a:endParaRPr>
              <a:highlight>
                <a:srgbClr val="FFFFFF"/>
              </a:highlight>
            </a:endParaRPr>
          </a:p>
          <a:p>
            <a:pPr indent="0" lvl="0" marL="0" rtl="0" algn="l">
              <a:lnSpc>
                <a:spcPct val="115000"/>
              </a:lnSpc>
              <a:spcBef>
                <a:spcPts val="1100"/>
              </a:spcBef>
              <a:spcAft>
                <a:spcPts val="0"/>
              </a:spcAft>
              <a:buNone/>
            </a:pPr>
            <a:r>
              <a:t/>
            </a:r>
            <a:endParaRPr sz="2800">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914400" rtl="0" algn="l">
              <a:lnSpc>
                <a:spcPct val="110000"/>
              </a:lnSpc>
              <a:spcBef>
                <a:spcPts val="1100"/>
              </a:spcBef>
              <a:spcAft>
                <a:spcPts val="0"/>
              </a:spcAft>
              <a:buSzPts val="1800"/>
              <a:buNone/>
            </a:pPr>
            <a:r>
              <a:t/>
            </a:r>
            <a:endParaRPr b="1">
              <a:highlight>
                <a:srgbClr val="FFFFFF"/>
              </a:highlight>
              <a:latin typeface="Helvetica Neue"/>
              <a:ea typeface="Helvetica Neue"/>
              <a:cs typeface="Helvetica Neue"/>
              <a:sym typeface="Helvetica Neue"/>
            </a:endParaRPr>
          </a:p>
          <a:p>
            <a:pPr indent="0" lvl="0" marL="457200" rtl="0" algn="l">
              <a:lnSpc>
                <a:spcPct val="110000"/>
              </a:lnSpc>
              <a:spcBef>
                <a:spcPts val="1100"/>
              </a:spcBef>
              <a:spcAft>
                <a:spcPts val="0"/>
              </a:spcAft>
              <a:buSzPts val="1800"/>
              <a:buNone/>
            </a:pPr>
            <a:r>
              <a:t/>
            </a:r>
            <a:endParaRPr b="1" i="1" sz="18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690" name="Google Shape;690;g3c795ca8fd2_0_659"/>
          <p:cNvPicPr preferRelativeResize="0"/>
          <p:nvPr/>
        </p:nvPicPr>
        <p:blipFill>
          <a:blip r:embed="rId3">
            <a:alphaModFix/>
          </a:blip>
          <a:stretch>
            <a:fillRect/>
          </a:stretch>
        </p:blipFill>
        <p:spPr>
          <a:xfrm>
            <a:off x="9932800" y="362850"/>
            <a:ext cx="1581449" cy="5113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3c795ca8fd2_0_248"/>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CoSP 11 follow-up- possible action </a:t>
            </a:r>
            <a:endParaRPr b="1">
              <a:solidFill>
                <a:srgbClr val="9C0B31"/>
              </a:solidFill>
            </a:endParaRPr>
          </a:p>
        </p:txBody>
      </p:sp>
      <p:sp>
        <p:nvSpPr>
          <p:cNvPr id="696" name="Google Shape;696;g3c795ca8fd2_0_248"/>
          <p:cNvSpPr txBox="1"/>
          <p:nvPr>
            <p:ph idx="1" type="body"/>
          </p:nvPr>
        </p:nvSpPr>
        <p:spPr>
          <a:xfrm>
            <a:off x="368100" y="1928825"/>
            <a:ext cx="11455800" cy="47538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100"/>
              </a:spcBef>
              <a:spcAft>
                <a:spcPts val="0"/>
              </a:spcAft>
              <a:buClr>
                <a:srgbClr val="212529"/>
              </a:buClr>
              <a:buSzPts val="2400"/>
              <a:buChar char="•"/>
            </a:pPr>
            <a:r>
              <a:rPr b="1" lang="en-GB" sz="2400">
                <a:highlight>
                  <a:srgbClr val="FFFFFF"/>
                </a:highlight>
              </a:rPr>
              <a:t>Civil Society possible action on resolution implementation: </a:t>
            </a:r>
            <a:endParaRPr b="1" sz="2400">
              <a:highlight>
                <a:srgbClr val="FFFFFF"/>
              </a:highlight>
            </a:endParaRPr>
          </a:p>
          <a:p>
            <a:pPr indent="-381000" lvl="2" marL="1371600" rtl="0" algn="l">
              <a:lnSpc>
                <a:spcPct val="115000"/>
              </a:lnSpc>
              <a:spcBef>
                <a:spcPts val="0"/>
              </a:spcBef>
              <a:spcAft>
                <a:spcPts val="0"/>
              </a:spcAft>
              <a:buSzPts val="2400"/>
              <a:buChar char="•"/>
            </a:pPr>
            <a:r>
              <a:rPr lang="en-GB" sz="2400">
                <a:highlight>
                  <a:schemeClr val="lt1"/>
                </a:highlight>
              </a:rPr>
              <a:t>Advocate to include civil society in country delegations to follow </a:t>
            </a:r>
            <a:r>
              <a:rPr lang="en-GB" sz="2400">
                <a:highlight>
                  <a:schemeClr val="lt1"/>
                </a:highlight>
              </a:rPr>
              <a:t>discussions in relevant subsidiary bodies </a:t>
            </a:r>
            <a:endParaRPr sz="2400">
              <a:highlight>
                <a:schemeClr val="lt1"/>
              </a:highlight>
            </a:endParaRPr>
          </a:p>
          <a:p>
            <a:pPr indent="-381000" lvl="2" marL="1371600" rtl="0" algn="l">
              <a:lnSpc>
                <a:spcPct val="115000"/>
              </a:lnSpc>
              <a:spcBef>
                <a:spcPts val="0"/>
              </a:spcBef>
              <a:spcAft>
                <a:spcPts val="0"/>
              </a:spcAft>
              <a:buSzPts val="2400"/>
              <a:buChar char="•"/>
            </a:pPr>
            <a:r>
              <a:rPr lang="en-GB" sz="2400">
                <a:highlight>
                  <a:schemeClr val="lt1"/>
                </a:highlight>
              </a:rPr>
              <a:t>Encourage the Government to submit info </a:t>
            </a:r>
            <a:r>
              <a:rPr lang="en-GB" sz="2400">
                <a:highlight>
                  <a:schemeClr val="lt1"/>
                </a:highlight>
              </a:rPr>
              <a:t>on implementation</a:t>
            </a:r>
            <a:r>
              <a:rPr lang="en-GB" sz="2400">
                <a:highlight>
                  <a:schemeClr val="lt1"/>
                </a:highlight>
              </a:rPr>
              <a:t> action ahead of WG meetings &amp; </a:t>
            </a:r>
            <a:r>
              <a:rPr lang="en-GB" sz="2400">
                <a:highlight>
                  <a:schemeClr val="lt1"/>
                </a:highlight>
              </a:rPr>
              <a:t>deliver Statements on issues of priority</a:t>
            </a:r>
            <a:endParaRPr sz="2400">
              <a:highlight>
                <a:schemeClr val="lt1"/>
              </a:highlight>
            </a:endParaRPr>
          </a:p>
          <a:p>
            <a:pPr indent="-381000" lvl="2" marL="1371600" rtl="0" algn="l">
              <a:lnSpc>
                <a:spcPct val="115000"/>
              </a:lnSpc>
              <a:spcBef>
                <a:spcPts val="0"/>
              </a:spcBef>
              <a:spcAft>
                <a:spcPts val="0"/>
              </a:spcAft>
              <a:buSzPts val="2400"/>
              <a:buChar char="•"/>
            </a:pPr>
            <a:r>
              <a:rPr lang="en-GB" sz="2400">
                <a:highlight>
                  <a:schemeClr val="lt1"/>
                </a:highlight>
              </a:rPr>
              <a:t>Support and inform the Government’s reporting </a:t>
            </a:r>
            <a:endParaRPr sz="2400">
              <a:highlight>
                <a:schemeClr val="lt1"/>
              </a:highlight>
            </a:endParaRPr>
          </a:p>
          <a:p>
            <a:pPr indent="-381000" lvl="2" marL="1371600" rtl="0" algn="l">
              <a:lnSpc>
                <a:spcPct val="115000"/>
              </a:lnSpc>
              <a:spcBef>
                <a:spcPts val="0"/>
              </a:spcBef>
              <a:spcAft>
                <a:spcPts val="0"/>
              </a:spcAft>
              <a:buSzPts val="2400"/>
              <a:buChar char="•"/>
            </a:pPr>
            <a:r>
              <a:rPr lang="en-GB" sz="2400">
                <a:highlight>
                  <a:schemeClr val="lt1"/>
                </a:highlight>
              </a:rPr>
              <a:t>Make a submission in parallel to the Gov. submission (IRG in May 26’ ) </a:t>
            </a:r>
            <a:endParaRPr sz="2400">
              <a:highlight>
                <a:schemeClr val="lt1"/>
              </a:highlight>
            </a:endParaRPr>
          </a:p>
          <a:p>
            <a:pPr indent="-381000" lvl="2" marL="1371600" rtl="0" algn="l">
              <a:lnSpc>
                <a:spcPct val="115000"/>
              </a:lnSpc>
              <a:spcBef>
                <a:spcPts val="0"/>
              </a:spcBef>
              <a:spcAft>
                <a:spcPts val="0"/>
              </a:spcAft>
              <a:buSzPts val="2400"/>
              <a:buChar char="•"/>
            </a:pPr>
            <a:r>
              <a:rPr lang="en-GB" sz="2400">
                <a:highlight>
                  <a:schemeClr val="lt1"/>
                </a:highlight>
              </a:rPr>
              <a:t>Monitor States Parties published info on </a:t>
            </a:r>
            <a:r>
              <a:rPr lang="en-GB" sz="2400" u="sng">
                <a:solidFill>
                  <a:schemeClr val="hlink"/>
                </a:solidFill>
                <a:highlight>
                  <a:schemeClr val="lt1"/>
                </a:highlight>
                <a:hlinkClick r:id="rId3"/>
              </a:rPr>
              <a:t>CoSP subsidiary bodies</a:t>
            </a:r>
            <a:r>
              <a:rPr lang="en-GB" sz="2400">
                <a:highlight>
                  <a:schemeClr val="lt1"/>
                </a:highlight>
              </a:rPr>
              <a:t> websites</a:t>
            </a:r>
            <a:endParaRPr sz="2400">
              <a:highlight>
                <a:schemeClr val="lt1"/>
              </a:highlight>
            </a:endParaRPr>
          </a:p>
          <a:p>
            <a:pPr indent="-381000" lvl="2" marL="1371600" rtl="0" algn="l">
              <a:lnSpc>
                <a:spcPct val="115000"/>
              </a:lnSpc>
              <a:spcBef>
                <a:spcPts val="0"/>
              </a:spcBef>
              <a:spcAft>
                <a:spcPts val="0"/>
              </a:spcAft>
              <a:buSzPts val="2400"/>
              <a:buChar char="•"/>
            </a:pPr>
            <a:r>
              <a:rPr lang="en-GB" sz="2400">
                <a:highlight>
                  <a:schemeClr val="lt1"/>
                </a:highlight>
              </a:rPr>
              <a:t>Organize events on the margins of the WG sessions/CoSP Special session (in collaboration with States parties) </a:t>
            </a:r>
            <a:endParaRPr sz="2400">
              <a:highlight>
                <a:schemeClr val="lt1"/>
              </a:highlight>
            </a:endParaRPr>
          </a:p>
          <a:p>
            <a:pPr indent="-381000" lvl="2" marL="1371600" rtl="0" algn="l">
              <a:lnSpc>
                <a:spcPct val="115000"/>
              </a:lnSpc>
              <a:spcBef>
                <a:spcPts val="0"/>
              </a:spcBef>
              <a:spcAft>
                <a:spcPts val="0"/>
              </a:spcAft>
              <a:buSzPts val="2400"/>
              <a:buChar char="•"/>
            </a:pPr>
            <a:r>
              <a:rPr lang="en-GB" sz="2400">
                <a:highlight>
                  <a:schemeClr val="lt1"/>
                </a:highlight>
              </a:rPr>
              <a:t>Engage with the government  to implement important resolutions </a:t>
            </a:r>
            <a:endParaRPr sz="2400">
              <a:highlight>
                <a:schemeClr val="lt1"/>
              </a:highlight>
            </a:endParaRPr>
          </a:p>
          <a:p>
            <a:pPr indent="0" lvl="0" marL="0" rtl="0" algn="l">
              <a:lnSpc>
                <a:spcPct val="115000"/>
              </a:lnSpc>
              <a:spcBef>
                <a:spcPts val="1100"/>
              </a:spcBef>
              <a:spcAft>
                <a:spcPts val="0"/>
              </a:spcAft>
              <a:buNone/>
            </a:pPr>
            <a:r>
              <a:t/>
            </a:r>
            <a:endParaRPr sz="2400">
              <a:highlight>
                <a:schemeClr val="lt1"/>
              </a:highlight>
            </a:endParaRPr>
          </a:p>
          <a:p>
            <a:pPr indent="0" lvl="0" marL="0" rtl="0" algn="l">
              <a:lnSpc>
                <a:spcPct val="115000"/>
              </a:lnSpc>
              <a:spcBef>
                <a:spcPts val="1100"/>
              </a:spcBef>
              <a:spcAft>
                <a:spcPts val="0"/>
              </a:spcAft>
              <a:buNone/>
            </a:pPr>
            <a:r>
              <a:t/>
            </a:r>
            <a:endParaRPr>
              <a:highlight>
                <a:schemeClr val="lt1"/>
              </a:highlight>
            </a:endParaRPr>
          </a:p>
          <a:p>
            <a:pPr indent="0" lvl="0" marL="0" rtl="0" algn="l">
              <a:lnSpc>
                <a:spcPct val="115000"/>
              </a:lnSpc>
              <a:spcBef>
                <a:spcPts val="1100"/>
              </a:spcBef>
              <a:spcAft>
                <a:spcPts val="0"/>
              </a:spcAft>
              <a:buNone/>
            </a:pPr>
            <a:r>
              <a:t/>
            </a:r>
            <a:endParaRPr>
              <a:highlight>
                <a:schemeClr val="lt1"/>
              </a:highlight>
            </a:endParaRPr>
          </a:p>
          <a:p>
            <a:pPr indent="-342900" lvl="1" marL="914400" rtl="0" algn="l">
              <a:lnSpc>
                <a:spcPct val="115000"/>
              </a:lnSpc>
              <a:spcBef>
                <a:spcPts val="1100"/>
              </a:spcBef>
              <a:spcAft>
                <a:spcPts val="0"/>
              </a:spcAft>
              <a:buSzPts val="1800"/>
              <a:buChar char="•"/>
            </a:pPr>
            <a:r>
              <a:t/>
            </a:r>
            <a:endParaRPr>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914400" rtl="0" algn="l">
              <a:lnSpc>
                <a:spcPct val="110000"/>
              </a:lnSpc>
              <a:spcBef>
                <a:spcPts val="1100"/>
              </a:spcBef>
              <a:spcAft>
                <a:spcPts val="0"/>
              </a:spcAft>
              <a:buSzPts val="1800"/>
              <a:buNone/>
            </a:pPr>
            <a:r>
              <a:t/>
            </a:r>
            <a:endParaRPr b="1">
              <a:highlight>
                <a:srgbClr val="FFFFFF"/>
              </a:highlight>
              <a:latin typeface="Helvetica Neue"/>
              <a:ea typeface="Helvetica Neue"/>
              <a:cs typeface="Helvetica Neue"/>
              <a:sym typeface="Helvetica Neue"/>
            </a:endParaRPr>
          </a:p>
          <a:p>
            <a:pPr indent="0" lvl="0" marL="457200" rtl="0" algn="l">
              <a:lnSpc>
                <a:spcPct val="110000"/>
              </a:lnSpc>
              <a:spcBef>
                <a:spcPts val="1100"/>
              </a:spcBef>
              <a:spcAft>
                <a:spcPts val="0"/>
              </a:spcAft>
              <a:buSzPts val="1800"/>
              <a:buNone/>
            </a:pPr>
            <a:r>
              <a:t/>
            </a:r>
            <a:endParaRPr b="1" i="1" sz="18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697" name="Google Shape;697;g3c795ca8fd2_0_248"/>
          <p:cNvPicPr preferRelativeResize="0"/>
          <p:nvPr/>
        </p:nvPicPr>
        <p:blipFill>
          <a:blip r:embed="rId4">
            <a:alphaModFix/>
          </a:blip>
          <a:stretch>
            <a:fillRect/>
          </a:stretch>
        </p:blipFill>
        <p:spPr>
          <a:xfrm>
            <a:off x="10008150" y="362850"/>
            <a:ext cx="1506100" cy="624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3c795ca8fd2_0_344"/>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CoSP Special session- Nov. 2026</a:t>
            </a:r>
            <a:endParaRPr b="1">
              <a:solidFill>
                <a:srgbClr val="9C0B31"/>
              </a:solidFill>
            </a:endParaRPr>
          </a:p>
        </p:txBody>
      </p:sp>
      <p:sp>
        <p:nvSpPr>
          <p:cNvPr id="703" name="Google Shape;703;g3c795ca8fd2_0_344"/>
          <p:cNvSpPr txBox="1"/>
          <p:nvPr>
            <p:ph idx="1" type="body"/>
          </p:nvPr>
        </p:nvSpPr>
        <p:spPr>
          <a:xfrm>
            <a:off x="368100" y="1928825"/>
            <a:ext cx="11455800" cy="47538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100"/>
              </a:spcBef>
              <a:spcAft>
                <a:spcPts val="0"/>
              </a:spcAft>
              <a:buSzPts val="2400"/>
              <a:buChar char="•"/>
            </a:pPr>
            <a:r>
              <a:rPr b="1" lang="en-GB" sz="2400">
                <a:highlight>
                  <a:srgbClr val="FFFFFF"/>
                </a:highlight>
              </a:rPr>
              <a:t>One day </a:t>
            </a:r>
            <a:r>
              <a:rPr lang="en-GB" sz="2400">
                <a:highlight>
                  <a:srgbClr val="FFFFFF"/>
                </a:highlight>
              </a:rPr>
              <a:t>between 2-6 November</a:t>
            </a:r>
            <a:endParaRPr sz="2400">
              <a:highlight>
                <a:srgbClr val="FFFFFF"/>
              </a:highlight>
            </a:endParaRPr>
          </a:p>
          <a:p>
            <a:pPr indent="-381000" lvl="0" marL="457200" rtl="0" algn="l">
              <a:lnSpc>
                <a:spcPct val="115000"/>
              </a:lnSpc>
              <a:spcBef>
                <a:spcPts val="0"/>
              </a:spcBef>
              <a:spcAft>
                <a:spcPts val="0"/>
              </a:spcAft>
              <a:buSzPts val="2400"/>
              <a:buChar char="•"/>
            </a:pPr>
            <a:r>
              <a:rPr b="1" lang="en-GB" sz="2400">
                <a:highlight>
                  <a:srgbClr val="FFFFFF"/>
                </a:highlight>
              </a:rPr>
              <a:t>Objective: </a:t>
            </a:r>
            <a:r>
              <a:rPr lang="en-GB" sz="2400">
                <a:highlight>
                  <a:srgbClr val="FFFFFF"/>
                </a:highlight>
              </a:rPr>
              <a:t>to </a:t>
            </a:r>
            <a:r>
              <a:rPr lang="en-GB" sz="2400">
                <a:highlight>
                  <a:srgbClr val="FFFFFF"/>
                </a:highlight>
              </a:rPr>
              <a:t>adopt the IRM next phase documents: Self-</a:t>
            </a:r>
            <a:r>
              <a:rPr lang="en-GB" sz="2400">
                <a:highlight>
                  <a:srgbClr val="FFFFFF"/>
                </a:highlight>
              </a:rPr>
              <a:t>Assessment</a:t>
            </a:r>
            <a:r>
              <a:rPr lang="en-GB" sz="2400">
                <a:highlight>
                  <a:srgbClr val="FFFFFF"/>
                </a:highlight>
              </a:rPr>
              <a:t> Questionnaire, </a:t>
            </a:r>
            <a:r>
              <a:rPr lang="en-GB" sz="2400">
                <a:highlight>
                  <a:srgbClr val="FFFFFF"/>
                </a:highlight>
              </a:rPr>
              <a:t>Templates for full country reports &amp; Executive Summaries </a:t>
            </a:r>
            <a:endParaRPr sz="2400">
              <a:highlight>
                <a:srgbClr val="FFFFFF"/>
              </a:highlight>
            </a:endParaRPr>
          </a:p>
          <a:p>
            <a:pPr indent="-381000" lvl="0" marL="457200" rtl="0" algn="l">
              <a:lnSpc>
                <a:spcPct val="115000"/>
              </a:lnSpc>
              <a:spcBef>
                <a:spcPts val="0"/>
              </a:spcBef>
              <a:spcAft>
                <a:spcPts val="0"/>
              </a:spcAft>
              <a:buSzPts val="2400"/>
              <a:buChar char="•"/>
            </a:pPr>
            <a:r>
              <a:rPr lang="en-GB" sz="2400">
                <a:highlight>
                  <a:srgbClr val="FFFFFF"/>
                </a:highlight>
              </a:rPr>
              <a:t>Adoption by </a:t>
            </a:r>
            <a:r>
              <a:rPr b="1" lang="en-GB" sz="2400">
                <a:highlight>
                  <a:srgbClr val="FFFFFF"/>
                </a:highlight>
              </a:rPr>
              <a:t>consensus or vote </a:t>
            </a:r>
            <a:endParaRPr b="1" sz="2400">
              <a:highlight>
                <a:srgbClr val="FFFFFF"/>
              </a:highlight>
            </a:endParaRPr>
          </a:p>
          <a:p>
            <a:pPr indent="-381000" lvl="0" marL="457200" rtl="0" algn="l">
              <a:lnSpc>
                <a:spcPct val="115000"/>
              </a:lnSpc>
              <a:spcBef>
                <a:spcPts val="0"/>
              </a:spcBef>
              <a:spcAft>
                <a:spcPts val="0"/>
              </a:spcAft>
              <a:buSzPts val="2400"/>
              <a:buChar char="•"/>
            </a:pPr>
            <a:r>
              <a:rPr lang="en-GB" sz="2400">
                <a:highlight>
                  <a:srgbClr val="FFFFFF"/>
                </a:highlight>
              </a:rPr>
              <a:t>CoSP RoP apply- </a:t>
            </a:r>
            <a:r>
              <a:rPr b="1" lang="en-GB" sz="2400">
                <a:highlight>
                  <a:srgbClr val="FFFFFF"/>
                </a:highlight>
              </a:rPr>
              <a:t>CSOs participation</a:t>
            </a:r>
            <a:r>
              <a:rPr lang="en-GB" sz="2400">
                <a:highlight>
                  <a:srgbClr val="FFFFFF"/>
                </a:highlight>
              </a:rPr>
              <a:t>, statements, written submissions, events </a:t>
            </a:r>
            <a:endParaRPr sz="2400">
              <a:highlight>
                <a:srgbClr val="FFFFFF"/>
              </a:highlight>
            </a:endParaRPr>
          </a:p>
          <a:p>
            <a:pPr indent="0" lvl="0" marL="0" rtl="0" algn="l">
              <a:lnSpc>
                <a:spcPct val="115000"/>
              </a:lnSpc>
              <a:spcBef>
                <a:spcPts val="1100"/>
              </a:spcBef>
              <a:spcAft>
                <a:spcPts val="0"/>
              </a:spcAft>
              <a:buNone/>
            </a:pPr>
            <a:r>
              <a:rPr lang="en-GB" sz="2400" u="sng">
                <a:highlight>
                  <a:srgbClr val="FFFFFF"/>
                </a:highlight>
              </a:rPr>
              <a:t>Timeline</a:t>
            </a:r>
            <a:endParaRPr sz="2400" u="sng">
              <a:highlight>
                <a:srgbClr val="FFFFFF"/>
              </a:highlight>
            </a:endParaRPr>
          </a:p>
          <a:p>
            <a:pPr indent="-381000" lvl="0" marL="457200" rtl="0" algn="l">
              <a:lnSpc>
                <a:spcPct val="115000"/>
              </a:lnSpc>
              <a:spcBef>
                <a:spcPts val="1100"/>
              </a:spcBef>
              <a:spcAft>
                <a:spcPts val="0"/>
              </a:spcAft>
              <a:buSzPts val="2400"/>
              <a:buChar char="•"/>
            </a:pPr>
            <a:r>
              <a:rPr b="1" lang="en-GB" sz="2400">
                <a:highlight>
                  <a:srgbClr val="FFFFFF"/>
                </a:highlight>
              </a:rPr>
              <a:t>By mid-March</a:t>
            </a:r>
            <a:r>
              <a:rPr lang="en-GB" sz="2400">
                <a:highlight>
                  <a:srgbClr val="FFFFFF"/>
                </a:highlight>
              </a:rPr>
              <a:t>: States can provide comments on the draft SAQ proposed by UNODC</a:t>
            </a:r>
            <a:endParaRPr sz="2400">
              <a:highlight>
                <a:srgbClr val="FFFFFF"/>
              </a:highlight>
            </a:endParaRPr>
          </a:p>
          <a:p>
            <a:pPr indent="-381000" lvl="0" marL="457200" rtl="0" algn="l">
              <a:lnSpc>
                <a:spcPct val="115000"/>
              </a:lnSpc>
              <a:spcBef>
                <a:spcPts val="0"/>
              </a:spcBef>
              <a:spcAft>
                <a:spcPts val="0"/>
              </a:spcAft>
              <a:buSzPts val="2400"/>
              <a:buChar char="•"/>
            </a:pPr>
            <a:r>
              <a:rPr b="1" lang="en-GB" sz="2400">
                <a:highlight>
                  <a:srgbClr val="FFFFFF"/>
                </a:highlight>
              </a:rPr>
              <a:t>May, September IRGs</a:t>
            </a:r>
            <a:r>
              <a:rPr lang="en-GB" sz="2400">
                <a:highlight>
                  <a:srgbClr val="FFFFFF"/>
                </a:highlight>
              </a:rPr>
              <a:t>: States deliberate on the SAQ, full report and executive summary templates</a:t>
            </a:r>
            <a:endParaRPr sz="2400">
              <a:highlight>
                <a:srgbClr val="FFFFFF"/>
              </a:highlight>
            </a:endParaRPr>
          </a:p>
          <a:p>
            <a:pPr indent="-381000" lvl="0" marL="457200" rtl="0" algn="l">
              <a:lnSpc>
                <a:spcPct val="115000"/>
              </a:lnSpc>
              <a:spcBef>
                <a:spcPts val="0"/>
              </a:spcBef>
              <a:spcAft>
                <a:spcPts val="0"/>
              </a:spcAft>
              <a:buSzPts val="2400"/>
              <a:buChar char="•"/>
            </a:pPr>
            <a:r>
              <a:rPr b="1" lang="en-GB" sz="2400">
                <a:highlight>
                  <a:srgbClr val="FFFFFF"/>
                </a:highlight>
              </a:rPr>
              <a:t>November:</a:t>
            </a:r>
            <a:r>
              <a:rPr lang="en-GB" sz="2400">
                <a:highlight>
                  <a:srgbClr val="FFFFFF"/>
                </a:highlight>
              </a:rPr>
              <a:t> last deliberations and adoption- ahead of the launch in 2027 </a:t>
            </a:r>
            <a:endParaRPr sz="2400">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1100"/>
              </a:spcBef>
              <a:spcAft>
                <a:spcPts val="0"/>
              </a:spcAft>
              <a:buNone/>
            </a:pPr>
            <a:r>
              <a:t/>
            </a:r>
            <a:endParaRPr b="1" sz="2400">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1100"/>
              </a:spcBef>
              <a:spcAft>
                <a:spcPts val="0"/>
              </a:spcAft>
              <a:buNone/>
            </a:pPr>
            <a:r>
              <a:t/>
            </a:r>
            <a:endParaRPr>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0" rtl="0" algn="l">
              <a:lnSpc>
                <a:spcPct val="115000"/>
              </a:lnSpc>
              <a:spcBef>
                <a:spcPts val="0"/>
              </a:spcBef>
              <a:spcAft>
                <a:spcPts val="0"/>
              </a:spcAft>
              <a:buSzPts val="1800"/>
              <a:buNone/>
            </a:pPr>
            <a:r>
              <a:t/>
            </a:r>
            <a:endParaRPr i="1" sz="2200">
              <a:solidFill>
                <a:srgbClr val="212529"/>
              </a:solidFill>
              <a:highlight>
                <a:srgbClr val="FFFFFF"/>
              </a:highlight>
            </a:endParaRPr>
          </a:p>
          <a:p>
            <a:pPr indent="0" lvl="0" marL="914400" rtl="0" algn="l">
              <a:lnSpc>
                <a:spcPct val="110000"/>
              </a:lnSpc>
              <a:spcBef>
                <a:spcPts val="1100"/>
              </a:spcBef>
              <a:spcAft>
                <a:spcPts val="0"/>
              </a:spcAft>
              <a:buSzPts val="1800"/>
              <a:buNone/>
            </a:pPr>
            <a:r>
              <a:t/>
            </a:r>
            <a:endParaRPr b="1">
              <a:highlight>
                <a:srgbClr val="FFFFFF"/>
              </a:highlight>
              <a:latin typeface="Helvetica Neue"/>
              <a:ea typeface="Helvetica Neue"/>
              <a:cs typeface="Helvetica Neue"/>
              <a:sym typeface="Helvetica Neue"/>
            </a:endParaRPr>
          </a:p>
          <a:p>
            <a:pPr indent="0" lvl="0" marL="457200" rtl="0" algn="l">
              <a:lnSpc>
                <a:spcPct val="110000"/>
              </a:lnSpc>
              <a:spcBef>
                <a:spcPts val="1100"/>
              </a:spcBef>
              <a:spcAft>
                <a:spcPts val="0"/>
              </a:spcAft>
              <a:buSzPts val="1800"/>
              <a:buNone/>
            </a:pPr>
            <a:r>
              <a:t/>
            </a:r>
            <a:endParaRPr b="1" i="1" sz="18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704" name="Google Shape;704;g3c795ca8fd2_0_344"/>
          <p:cNvPicPr preferRelativeResize="0"/>
          <p:nvPr/>
        </p:nvPicPr>
        <p:blipFill>
          <a:blip r:embed="rId3">
            <a:alphaModFix/>
          </a:blip>
          <a:stretch>
            <a:fillRect/>
          </a:stretch>
        </p:blipFill>
        <p:spPr>
          <a:xfrm>
            <a:off x="10222450" y="345650"/>
            <a:ext cx="1601450" cy="5853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3c795ca8fd2_0_260"/>
          <p:cNvSpPr txBox="1"/>
          <p:nvPr>
            <p:ph type="title"/>
          </p:nvPr>
        </p:nvSpPr>
        <p:spPr>
          <a:xfrm>
            <a:off x="87925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Further follow-up</a:t>
            </a:r>
            <a:endParaRPr b="1">
              <a:solidFill>
                <a:srgbClr val="9C0B31"/>
              </a:solidFill>
            </a:endParaRPr>
          </a:p>
        </p:txBody>
      </p:sp>
      <p:sp>
        <p:nvSpPr>
          <p:cNvPr id="710" name="Google Shape;710;g3c795ca8fd2_0_260"/>
          <p:cNvSpPr txBox="1"/>
          <p:nvPr>
            <p:ph idx="1" type="body"/>
          </p:nvPr>
        </p:nvSpPr>
        <p:spPr>
          <a:xfrm>
            <a:off x="409150" y="1492425"/>
            <a:ext cx="11455800" cy="53655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50000"/>
              </a:lnSpc>
              <a:spcBef>
                <a:spcPts val="0"/>
              </a:spcBef>
              <a:spcAft>
                <a:spcPts val="0"/>
              </a:spcAft>
              <a:buNone/>
            </a:pPr>
            <a:r>
              <a:rPr b="1" lang="en-GB" sz="8630"/>
              <a:t>“Unique” entry points in 2026</a:t>
            </a:r>
            <a:endParaRPr b="1" sz="8630"/>
          </a:p>
          <a:p>
            <a:pPr indent="-365613" lvl="0" marL="457200" marR="0" rtl="0" algn="l">
              <a:lnSpc>
                <a:spcPct val="150000"/>
              </a:lnSpc>
              <a:spcBef>
                <a:spcPts val="0"/>
              </a:spcBef>
              <a:spcAft>
                <a:spcPts val="0"/>
              </a:spcAft>
              <a:buSzPct val="100000"/>
              <a:buFont typeface="Calibri"/>
              <a:buChar char="•"/>
            </a:pPr>
            <a:r>
              <a:rPr lang="en-GB" sz="8630"/>
              <a:t>Civil society’s input on the IRM next phase- will begin a consultation very soon on the SAQ!  </a:t>
            </a:r>
            <a:endParaRPr sz="8630"/>
          </a:p>
          <a:p>
            <a:pPr indent="-365613" lvl="0" marL="457200" marR="0" rtl="0" algn="l">
              <a:lnSpc>
                <a:spcPct val="150000"/>
              </a:lnSpc>
              <a:spcBef>
                <a:spcPts val="0"/>
              </a:spcBef>
              <a:spcAft>
                <a:spcPts val="0"/>
              </a:spcAft>
              <a:buSzPct val="100000"/>
              <a:buChar char="•"/>
            </a:pPr>
            <a:r>
              <a:rPr lang="en-GB" sz="8630"/>
              <a:t>UNODC  </a:t>
            </a:r>
            <a:r>
              <a:rPr lang="en-GB" sz="8630" u="sng">
                <a:solidFill>
                  <a:srgbClr val="0000FF"/>
                </a:solidFill>
                <a:hlinkClick r:id="rId3">
                  <a:extLst>
                    <a:ext uri="{A12FA001-AC4F-418D-AE19-62706E023703}">
                      <ahyp:hlinkClr val="tx"/>
                    </a:ext>
                  </a:extLst>
                </a:hlinkClick>
              </a:rPr>
              <a:t>Practical Guide</a:t>
            </a:r>
            <a:r>
              <a:rPr lang="en-GB" sz="8630"/>
              <a:t> on corruption measurement- open for public consultation </a:t>
            </a:r>
            <a:r>
              <a:rPr lang="en-GB" sz="8630"/>
              <a:t>through</a:t>
            </a:r>
            <a:r>
              <a:rPr lang="en-GB" sz="8630"/>
              <a:t> </a:t>
            </a:r>
            <a:r>
              <a:rPr lang="en-GB" sz="8630" u="sng">
                <a:solidFill>
                  <a:schemeClr val="hlink"/>
                </a:solidFill>
                <a:hlinkClick r:id="rId4"/>
              </a:rPr>
              <a:t>this form </a:t>
            </a:r>
            <a:r>
              <a:rPr lang="en-GB" sz="8630"/>
              <a:t>until </a:t>
            </a:r>
            <a:r>
              <a:rPr lang="en-GB" sz="8630">
                <a:solidFill>
                  <a:srgbClr val="CC0000"/>
                </a:solidFill>
              </a:rPr>
              <a:t>31 March</a:t>
            </a:r>
            <a:endParaRPr sz="8630">
              <a:solidFill>
                <a:srgbClr val="CC0000"/>
              </a:solidFill>
            </a:endParaRPr>
          </a:p>
          <a:p>
            <a:pPr indent="-365613" lvl="0" marL="457200" marR="0" rtl="0" algn="l">
              <a:lnSpc>
                <a:spcPct val="150000"/>
              </a:lnSpc>
              <a:spcBef>
                <a:spcPts val="0"/>
              </a:spcBef>
              <a:spcAft>
                <a:spcPts val="0"/>
              </a:spcAft>
              <a:buSzPct val="100000"/>
              <a:buFont typeface="Calibri"/>
              <a:buChar char="•"/>
            </a:pPr>
            <a:r>
              <a:rPr lang="en-GB" sz="8630"/>
              <a:t>Civil society input on the Asset Recovery Special Session</a:t>
            </a:r>
            <a:endParaRPr sz="8630"/>
          </a:p>
          <a:p>
            <a:pPr indent="0" lvl="0" marL="0" marR="0" rtl="0" algn="l">
              <a:lnSpc>
                <a:spcPct val="150000"/>
              </a:lnSpc>
              <a:spcBef>
                <a:spcPts val="0"/>
              </a:spcBef>
              <a:spcAft>
                <a:spcPts val="0"/>
              </a:spcAft>
              <a:buNone/>
            </a:pPr>
            <a:r>
              <a:t/>
            </a:r>
            <a:endParaRPr sz="8630"/>
          </a:p>
          <a:p>
            <a:pPr indent="0" lvl="0" marL="0" marR="0" rtl="0" algn="l">
              <a:lnSpc>
                <a:spcPct val="150000"/>
              </a:lnSpc>
              <a:spcBef>
                <a:spcPts val="0"/>
              </a:spcBef>
              <a:spcAft>
                <a:spcPts val="0"/>
              </a:spcAft>
              <a:buNone/>
            </a:pPr>
            <a:r>
              <a:rPr b="1" lang="en-GB" sz="8630"/>
              <a:t>Action t</a:t>
            </a:r>
            <a:r>
              <a:rPr b="1" lang="en-GB" sz="8630"/>
              <a:t>o be discussed </a:t>
            </a:r>
            <a:r>
              <a:rPr b="1" lang="en-GB" sz="8630"/>
              <a:t>further </a:t>
            </a:r>
            <a:r>
              <a:rPr b="1" lang="en-GB" sz="8630"/>
              <a:t>in:</a:t>
            </a:r>
            <a:endParaRPr b="1" sz="8630"/>
          </a:p>
          <a:p>
            <a:pPr indent="-365613" lvl="0" marL="457200" marR="0" rtl="0" algn="l">
              <a:lnSpc>
                <a:spcPct val="150000"/>
              </a:lnSpc>
              <a:spcBef>
                <a:spcPts val="0"/>
              </a:spcBef>
              <a:spcAft>
                <a:spcPts val="0"/>
              </a:spcAft>
              <a:buSzPct val="100000"/>
              <a:buFont typeface="Calibri"/>
              <a:buChar char="•"/>
            </a:pPr>
            <a:r>
              <a:rPr lang="en-GB" sz="8630"/>
              <a:t>CoSP 11 follow-up 2nd </a:t>
            </a:r>
            <a:r>
              <a:rPr lang="en-GB" sz="8630"/>
              <a:t>online </a:t>
            </a:r>
            <a:r>
              <a:rPr lang="en-GB" sz="8630"/>
              <a:t>briefing </a:t>
            </a:r>
            <a:endParaRPr sz="8630"/>
          </a:p>
          <a:p>
            <a:pPr indent="-365613" lvl="0" marL="457200" marR="0" rtl="0" algn="l">
              <a:lnSpc>
                <a:spcPct val="150000"/>
              </a:lnSpc>
              <a:spcBef>
                <a:spcPts val="0"/>
              </a:spcBef>
              <a:spcAft>
                <a:spcPts val="0"/>
              </a:spcAft>
              <a:buSzPct val="100000"/>
              <a:buFont typeface="Calibri"/>
              <a:buChar char="•"/>
            </a:pPr>
            <a:r>
              <a:rPr lang="en-GB" sz="8630"/>
              <a:t>Coalition Working Groups, Regional Groups</a:t>
            </a:r>
            <a:endParaRPr sz="8630"/>
          </a:p>
          <a:p>
            <a:pPr indent="-365613" lvl="0" marL="457200" marR="0" rtl="0" algn="l">
              <a:lnSpc>
                <a:spcPct val="150000"/>
              </a:lnSpc>
              <a:spcBef>
                <a:spcPts val="0"/>
              </a:spcBef>
              <a:spcAft>
                <a:spcPts val="0"/>
              </a:spcAft>
              <a:buSzPct val="100000"/>
              <a:buFont typeface="Calibri"/>
              <a:buChar char="•"/>
            </a:pPr>
            <a:r>
              <a:rPr lang="en-GB" sz="8630"/>
              <a:t>Coalition CoSP 11 </a:t>
            </a:r>
            <a:r>
              <a:rPr lang="en-GB" sz="8630" u="sng">
                <a:solidFill>
                  <a:schemeClr val="hlink"/>
                </a:solidFill>
                <a:hlinkClick r:id="rId5"/>
              </a:rPr>
              <a:t>webpage</a:t>
            </a:r>
            <a:r>
              <a:rPr lang="en-GB" sz="8630"/>
              <a:t>, [CoSP11] emails</a:t>
            </a:r>
            <a:endParaRPr sz="8630"/>
          </a:p>
          <a:p>
            <a:pPr indent="-365613" lvl="0" marL="457200" marR="0" rtl="0" algn="l">
              <a:lnSpc>
                <a:spcPct val="150000"/>
              </a:lnSpc>
              <a:spcBef>
                <a:spcPts val="0"/>
              </a:spcBef>
              <a:spcAft>
                <a:spcPts val="0"/>
              </a:spcAft>
              <a:buSzPct val="100000"/>
              <a:buFont typeface="Calibri"/>
              <a:buChar char="•"/>
            </a:pPr>
            <a:r>
              <a:rPr lang="en-GB" sz="8630"/>
              <a:t>Other </a:t>
            </a:r>
            <a:r>
              <a:rPr lang="en-GB" sz="8630"/>
              <a:t>thematic groups outside the Coalition</a:t>
            </a:r>
            <a:endParaRPr sz="8630"/>
          </a:p>
          <a:p>
            <a:pPr indent="-365613" lvl="0" marL="457200" marR="0" rtl="0" algn="l">
              <a:lnSpc>
                <a:spcPct val="150000"/>
              </a:lnSpc>
              <a:spcBef>
                <a:spcPts val="0"/>
              </a:spcBef>
              <a:spcAft>
                <a:spcPts val="0"/>
              </a:spcAft>
              <a:buSzPct val="100000"/>
              <a:buFont typeface="Calibri"/>
              <a:buChar char="•"/>
            </a:pPr>
            <a:r>
              <a:rPr lang="en-GB" sz="8630"/>
              <a:t>Feel free to reach out to the Coalition to discuss bi-laterally! </a:t>
            </a:r>
            <a:endParaRPr sz="8630"/>
          </a:p>
          <a:p>
            <a:pPr indent="0" lvl="0" marL="0" marR="0" rtl="0" algn="l">
              <a:lnSpc>
                <a:spcPct val="150000"/>
              </a:lnSpc>
              <a:spcBef>
                <a:spcPts val="0"/>
              </a:spcBef>
              <a:spcAft>
                <a:spcPts val="0"/>
              </a:spcAft>
              <a:buNone/>
            </a:pPr>
            <a:r>
              <a:t/>
            </a:r>
            <a:endParaRPr b="1" sz="3000"/>
          </a:p>
          <a:p>
            <a:pPr indent="0" lvl="0" marL="457200" marR="0" rtl="0" algn="l">
              <a:lnSpc>
                <a:spcPct val="150000"/>
              </a:lnSpc>
              <a:spcBef>
                <a:spcPts val="0"/>
              </a:spcBef>
              <a:spcAft>
                <a:spcPts val="0"/>
              </a:spcAft>
              <a:buSzPct val="257142"/>
              <a:buNone/>
            </a:pPr>
            <a:r>
              <a:t/>
            </a:r>
            <a:endParaRPr/>
          </a:p>
          <a:p>
            <a:pPr indent="0" lvl="0" marL="457200" marR="0" rtl="0" algn="l">
              <a:lnSpc>
                <a:spcPct val="150000"/>
              </a:lnSpc>
              <a:spcBef>
                <a:spcPts val="0"/>
              </a:spcBef>
              <a:spcAft>
                <a:spcPts val="0"/>
              </a:spcAft>
              <a:buClr>
                <a:srgbClr val="000000"/>
              </a:buClr>
              <a:buSzPct val="257142"/>
              <a:buFont typeface="Arial"/>
              <a:buNone/>
            </a:pPr>
            <a:r>
              <a:t/>
            </a:r>
            <a:endParaRPr/>
          </a:p>
          <a:p>
            <a:pPr indent="0" lvl="0" marL="457200" marR="0" rtl="0" algn="l">
              <a:lnSpc>
                <a:spcPct val="150000"/>
              </a:lnSpc>
              <a:spcBef>
                <a:spcPts val="0"/>
              </a:spcBef>
              <a:spcAft>
                <a:spcPts val="0"/>
              </a:spcAft>
              <a:buSzPts val="1800"/>
              <a:buNone/>
            </a:pPr>
            <a:r>
              <a:t/>
            </a:r>
            <a:endParaRPr sz="900"/>
          </a:p>
        </p:txBody>
      </p:sp>
      <p:pic>
        <p:nvPicPr>
          <p:cNvPr id="711" name="Google Shape;711;g3c795ca8fd2_0_260"/>
          <p:cNvPicPr preferRelativeResize="0"/>
          <p:nvPr/>
        </p:nvPicPr>
        <p:blipFill>
          <a:blip r:embed="rId6">
            <a:alphaModFix/>
          </a:blip>
          <a:stretch>
            <a:fillRect/>
          </a:stretch>
        </p:blipFill>
        <p:spPr>
          <a:xfrm>
            <a:off x="10222450" y="345650"/>
            <a:ext cx="1601450" cy="5853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g3c795ca8fd2_0_677"/>
          <p:cNvSpPr txBox="1"/>
          <p:nvPr>
            <p:ph type="title"/>
          </p:nvPr>
        </p:nvSpPr>
        <p:spPr>
          <a:xfrm>
            <a:off x="87925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R</a:t>
            </a:r>
            <a:r>
              <a:rPr b="1" lang="en-GB">
                <a:solidFill>
                  <a:srgbClr val="9C0B31"/>
                </a:solidFill>
              </a:rPr>
              <a:t>esources in the pipeline</a:t>
            </a:r>
            <a:endParaRPr b="1">
              <a:solidFill>
                <a:srgbClr val="9C0B31"/>
              </a:solidFill>
            </a:endParaRPr>
          </a:p>
        </p:txBody>
      </p:sp>
      <p:sp>
        <p:nvSpPr>
          <p:cNvPr id="717" name="Google Shape;717;g3c795ca8fd2_0_677"/>
          <p:cNvSpPr txBox="1"/>
          <p:nvPr>
            <p:ph idx="1" type="body"/>
          </p:nvPr>
        </p:nvSpPr>
        <p:spPr>
          <a:xfrm>
            <a:off x="409150" y="1492425"/>
            <a:ext cx="11455800" cy="5365500"/>
          </a:xfrm>
          <a:prstGeom prst="rect">
            <a:avLst/>
          </a:prstGeom>
          <a:noFill/>
          <a:ln>
            <a:noFill/>
          </a:ln>
        </p:spPr>
        <p:txBody>
          <a:bodyPr anchorCtr="0" anchor="t" bIns="45700" lIns="91425" spcFirstLastPara="1" rIns="91425" wrap="square" tIns="45700">
            <a:normAutofit/>
          </a:bodyPr>
          <a:lstStyle/>
          <a:p>
            <a:pPr indent="-374650" lvl="0" marL="457200" marR="0" rtl="0" algn="l">
              <a:lnSpc>
                <a:spcPct val="150000"/>
              </a:lnSpc>
              <a:spcBef>
                <a:spcPts val="0"/>
              </a:spcBef>
              <a:spcAft>
                <a:spcPts val="0"/>
              </a:spcAft>
              <a:buSzPts val="2300"/>
              <a:buChar char="•"/>
            </a:pPr>
            <a:r>
              <a:rPr lang="en-GB" sz="2300"/>
              <a:t>CoSP 11 Resolution analysis -  </a:t>
            </a:r>
            <a:endParaRPr sz="2300"/>
          </a:p>
          <a:p>
            <a:pPr indent="-374650" lvl="0" marL="457200" marR="0" rtl="0" algn="l">
              <a:lnSpc>
                <a:spcPct val="150000"/>
              </a:lnSpc>
              <a:spcBef>
                <a:spcPts val="0"/>
              </a:spcBef>
              <a:spcAft>
                <a:spcPts val="0"/>
              </a:spcAft>
              <a:buSzPts val="2300"/>
              <a:buChar char="•"/>
            </a:pPr>
            <a:r>
              <a:rPr lang="en-GB" sz="2300"/>
              <a:t>CoSP 11 webpage for further updates </a:t>
            </a:r>
            <a:endParaRPr sz="2300"/>
          </a:p>
          <a:p>
            <a:pPr indent="-374650" lvl="0" marL="457200" marR="0" rtl="0" algn="l">
              <a:lnSpc>
                <a:spcPct val="150000"/>
              </a:lnSpc>
              <a:spcBef>
                <a:spcPts val="0"/>
              </a:spcBef>
              <a:spcAft>
                <a:spcPts val="0"/>
              </a:spcAft>
              <a:buSzPts val="2300"/>
              <a:buChar char="•"/>
            </a:pPr>
            <a:r>
              <a:rPr lang="en-GB" sz="2300"/>
              <a:t>A summary of CoSP 11 national plenary statement according to issues of </a:t>
            </a:r>
            <a:r>
              <a:rPr lang="en-GB" sz="2300"/>
              <a:t>priority </a:t>
            </a:r>
            <a:endParaRPr sz="2300"/>
          </a:p>
          <a:p>
            <a:pPr indent="-374650" lvl="0" marL="457200" rtl="0" algn="l">
              <a:lnSpc>
                <a:spcPct val="150000"/>
              </a:lnSpc>
              <a:spcBef>
                <a:spcPts val="0"/>
              </a:spcBef>
              <a:spcAft>
                <a:spcPts val="0"/>
              </a:spcAft>
              <a:buSzPts val="2300"/>
              <a:buChar char="•"/>
            </a:pPr>
            <a:r>
              <a:rPr lang="en-GB" sz="2300"/>
              <a:t>Summary of UNODC  </a:t>
            </a:r>
            <a:r>
              <a:rPr lang="en-GB" sz="2300" u="sng">
                <a:solidFill>
                  <a:schemeClr val="hlink"/>
                </a:solidFill>
                <a:hlinkClick r:id="rId3"/>
              </a:rPr>
              <a:t>report on State of UNCAC implementation chapters II and V</a:t>
            </a:r>
            <a:endParaRPr sz="2300"/>
          </a:p>
        </p:txBody>
      </p:sp>
      <p:pic>
        <p:nvPicPr>
          <p:cNvPr id="718" name="Google Shape;718;g3c795ca8fd2_0_677"/>
          <p:cNvPicPr preferRelativeResize="0"/>
          <p:nvPr/>
        </p:nvPicPr>
        <p:blipFill>
          <a:blip r:embed="rId4">
            <a:alphaModFix/>
          </a:blip>
          <a:stretch>
            <a:fillRect/>
          </a:stretch>
        </p:blipFill>
        <p:spPr>
          <a:xfrm>
            <a:off x="10222450" y="345650"/>
            <a:ext cx="1601450" cy="5853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3c795ca8fd2_0_575"/>
          <p:cNvSpPr txBox="1"/>
          <p:nvPr>
            <p:ph type="title"/>
          </p:nvPr>
        </p:nvSpPr>
        <p:spPr>
          <a:xfrm>
            <a:off x="838200" y="1333200"/>
            <a:ext cx="10515600" cy="1142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SzPct val="40909"/>
              <a:buNone/>
            </a:pPr>
            <a:r>
              <a:t/>
            </a:r>
            <a:endParaRPr b="1">
              <a:solidFill>
                <a:srgbClr val="9C0B31"/>
              </a:solidFill>
            </a:endParaRPr>
          </a:p>
          <a:p>
            <a:pPr indent="0" lvl="0" marL="0" rtl="0" algn="ctr">
              <a:spcBef>
                <a:spcPts val="0"/>
              </a:spcBef>
              <a:spcAft>
                <a:spcPts val="0"/>
              </a:spcAft>
              <a:buClr>
                <a:schemeClr val="dk1"/>
              </a:buClr>
              <a:buSzPct val="40909"/>
              <a:buFont typeface="Arial"/>
              <a:buNone/>
            </a:pPr>
            <a:r>
              <a:rPr b="1" lang="en-GB">
                <a:solidFill>
                  <a:srgbClr val="9C0B31"/>
                </a:solidFill>
              </a:rPr>
              <a:t>Thank you very much for your attention!	</a:t>
            </a:r>
            <a:endParaRPr/>
          </a:p>
        </p:txBody>
      </p:sp>
      <p:sp>
        <p:nvSpPr>
          <p:cNvPr id="725" name="Google Shape;725;g3c795ca8fd2_0_575"/>
          <p:cNvSpPr txBox="1"/>
          <p:nvPr>
            <p:ph idx="1" type="body"/>
          </p:nvPr>
        </p:nvSpPr>
        <p:spPr>
          <a:xfrm>
            <a:off x="838200" y="1825625"/>
            <a:ext cx="10515600" cy="4351200"/>
          </a:xfrm>
          <a:prstGeom prst="rect">
            <a:avLst/>
          </a:prstGeom>
          <a:noFill/>
          <a:ln>
            <a:noFill/>
          </a:ln>
        </p:spPr>
        <p:txBody>
          <a:bodyPr anchorCtr="0" anchor="ctr" bIns="45700" lIns="91425" spcFirstLastPara="1" rIns="91425" wrap="square" tIns="45700">
            <a:normAutofit/>
          </a:bodyPr>
          <a:lstStyle/>
          <a:p>
            <a:pPr indent="0" lvl="0" marL="0" rtl="0" algn="l">
              <a:spcBef>
                <a:spcPts val="1000"/>
              </a:spcBef>
              <a:spcAft>
                <a:spcPts val="0"/>
              </a:spcAft>
              <a:buClr>
                <a:schemeClr val="dk1"/>
              </a:buClr>
              <a:buSzPts val="2400"/>
              <a:buFont typeface="Arial"/>
              <a:buNone/>
            </a:pPr>
            <a:r>
              <a:t/>
            </a:r>
            <a:endParaRPr/>
          </a:p>
          <a:p>
            <a:pPr indent="0" lvl="0" marL="0" rtl="0" algn="ctr">
              <a:spcBef>
                <a:spcPts val="1000"/>
              </a:spcBef>
              <a:spcAft>
                <a:spcPts val="0"/>
              </a:spcAft>
              <a:buClr>
                <a:schemeClr val="dk1"/>
              </a:buClr>
              <a:buSzPts val="2400"/>
              <a:buFont typeface="Arial"/>
              <a:buNone/>
            </a:pPr>
            <a:r>
              <a:rPr lang="en-GB" sz="2100">
                <a:latin typeface="Arial"/>
                <a:ea typeface="Arial"/>
                <a:cs typeface="Arial"/>
                <a:sym typeface="Arial"/>
              </a:rPr>
              <a:t>Yonatan Yakir </a:t>
            </a:r>
            <a:endParaRPr sz="2100">
              <a:latin typeface="Arial"/>
              <a:ea typeface="Arial"/>
              <a:cs typeface="Arial"/>
              <a:sym typeface="Arial"/>
            </a:endParaRPr>
          </a:p>
          <a:p>
            <a:pPr indent="0" lvl="0" marL="0" rtl="0" algn="ctr">
              <a:spcBef>
                <a:spcPts val="1000"/>
              </a:spcBef>
              <a:spcAft>
                <a:spcPts val="0"/>
              </a:spcAft>
              <a:buClr>
                <a:schemeClr val="dk1"/>
              </a:buClr>
              <a:buSzPts val="2400"/>
              <a:buFont typeface="Arial"/>
              <a:buNone/>
            </a:pPr>
            <a:r>
              <a:rPr lang="en-GB" sz="2100">
                <a:latin typeface="Arial"/>
                <a:ea typeface="Arial"/>
                <a:cs typeface="Arial"/>
                <a:sym typeface="Arial"/>
              </a:rPr>
              <a:t>Programme Manager &amp; UN Affairs Lead </a:t>
            </a:r>
            <a:endParaRPr sz="2100">
              <a:latin typeface="Arial"/>
              <a:ea typeface="Arial"/>
              <a:cs typeface="Arial"/>
              <a:sym typeface="Arial"/>
            </a:endParaRPr>
          </a:p>
          <a:p>
            <a:pPr indent="0" lvl="0" marL="0" rtl="0" algn="ctr">
              <a:spcBef>
                <a:spcPts val="1000"/>
              </a:spcBef>
              <a:spcAft>
                <a:spcPts val="0"/>
              </a:spcAft>
              <a:buClr>
                <a:schemeClr val="dk1"/>
              </a:buClr>
              <a:buSzPts val="2400"/>
              <a:buFont typeface="Arial"/>
              <a:buNone/>
            </a:pPr>
            <a:r>
              <a:rPr lang="en-GB" sz="2100" u="sng">
                <a:solidFill>
                  <a:schemeClr val="hlink"/>
                </a:solidFill>
                <a:latin typeface="Arial"/>
                <a:ea typeface="Arial"/>
                <a:cs typeface="Arial"/>
                <a:sym typeface="Arial"/>
                <a:hlinkClick r:id="rId3"/>
              </a:rPr>
              <a:t>yonatan.yakir@uncaccoalition.org</a:t>
            </a:r>
            <a:endParaRPr/>
          </a:p>
          <a:p>
            <a:pPr indent="0" lvl="0" marL="0" rtl="0" algn="l">
              <a:lnSpc>
                <a:spcPct val="90000"/>
              </a:lnSpc>
              <a:spcBef>
                <a:spcPts val="1000"/>
              </a:spcBef>
              <a:spcAft>
                <a:spcPts val="0"/>
              </a:spcAft>
              <a:buSzPts val="1800"/>
              <a:buNone/>
            </a:pPr>
            <a:r>
              <a:t/>
            </a:r>
            <a:endParaRPr/>
          </a:p>
        </p:txBody>
      </p:sp>
      <p:pic>
        <p:nvPicPr>
          <p:cNvPr id="726" name="Google Shape;726;g3c795ca8fd2_0_575"/>
          <p:cNvPicPr preferRelativeResize="0"/>
          <p:nvPr/>
        </p:nvPicPr>
        <p:blipFill>
          <a:blip r:embed="rId4">
            <a:alphaModFix/>
          </a:blip>
          <a:stretch>
            <a:fillRect/>
          </a:stretch>
        </p:blipFill>
        <p:spPr>
          <a:xfrm>
            <a:off x="10222450" y="345650"/>
            <a:ext cx="1601450" cy="58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1554cc5d35_0_3"/>
          <p:cNvSpPr txBox="1"/>
          <p:nvPr>
            <p:ph type="title"/>
          </p:nvPr>
        </p:nvSpPr>
        <p:spPr>
          <a:xfrm>
            <a:off x="838200" y="440075"/>
            <a:ext cx="10515600" cy="9795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0B31"/>
              </a:buClr>
              <a:buSzPct val="1000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ct val="100000"/>
              <a:buFont typeface="Calibri"/>
              <a:buNone/>
            </a:pPr>
            <a:r>
              <a:rPr b="1" lang="en-GB">
                <a:solidFill>
                  <a:srgbClr val="9C0B31"/>
                </a:solidFill>
              </a:rPr>
              <a:t>CoSP 11 Resolutions</a:t>
            </a:r>
            <a:endParaRPr b="1">
              <a:solidFill>
                <a:srgbClr val="9C0B31"/>
              </a:solidFill>
            </a:endParaRPr>
          </a:p>
        </p:txBody>
      </p:sp>
      <p:sp>
        <p:nvSpPr>
          <p:cNvPr id="293" name="Google Shape;293;g11554cc5d35_0_3"/>
          <p:cNvSpPr txBox="1"/>
          <p:nvPr>
            <p:ph idx="1" type="body"/>
          </p:nvPr>
        </p:nvSpPr>
        <p:spPr>
          <a:xfrm>
            <a:off x="410550" y="833275"/>
            <a:ext cx="11370900" cy="5326500"/>
          </a:xfrm>
          <a:prstGeom prst="rect">
            <a:avLst/>
          </a:prstGeom>
          <a:noFill/>
          <a:ln>
            <a:noFill/>
          </a:ln>
        </p:spPr>
        <p:txBody>
          <a:bodyPr anchorCtr="0" anchor="t" bIns="45700" lIns="91425" spcFirstLastPara="1" rIns="91425" wrap="square" tIns="45700">
            <a:noAutofit/>
          </a:bodyPr>
          <a:lstStyle/>
          <a:p>
            <a:pPr indent="0" lvl="0" marL="457200" marR="0" rtl="0" algn="l">
              <a:lnSpc>
                <a:spcPct val="150000"/>
              </a:lnSpc>
              <a:spcBef>
                <a:spcPts val="0"/>
              </a:spcBef>
              <a:spcAft>
                <a:spcPts val="0"/>
              </a:spcAft>
              <a:buSzPts val="1800"/>
              <a:buNone/>
            </a:pPr>
            <a:r>
              <a:t/>
            </a:r>
            <a:endParaRPr b="1" sz="2600"/>
          </a:p>
          <a:p>
            <a:pPr indent="0" lvl="0" marL="0" marR="0" rtl="0" algn="l">
              <a:lnSpc>
                <a:spcPct val="150000"/>
              </a:lnSpc>
              <a:spcBef>
                <a:spcPts val="0"/>
              </a:spcBef>
              <a:spcAft>
                <a:spcPts val="0"/>
              </a:spcAft>
              <a:buSzPts val="1800"/>
              <a:buNone/>
            </a:pPr>
            <a:r>
              <a:rPr b="1" lang="en-GB" sz="2600" u="sng">
                <a:solidFill>
                  <a:schemeClr val="hlink"/>
                </a:solidFill>
                <a:hlinkClick r:id="rId3"/>
              </a:rPr>
              <a:t>11 resolutions and 1 decision</a:t>
            </a:r>
            <a:r>
              <a:rPr b="1" lang="en-GB" sz="2600"/>
              <a:t> </a:t>
            </a:r>
            <a:r>
              <a:rPr lang="en-GB" sz="2600"/>
              <a:t>adopted by </a:t>
            </a:r>
            <a:r>
              <a:rPr lang="en-GB" sz="2600"/>
              <a:t>consensus</a:t>
            </a:r>
            <a:r>
              <a:rPr b="1" lang="en-GB" sz="2600"/>
              <a:t>: </a:t>
            </a:r>
            <a:endParaRPr b="1" sz="2600"/>
          </a:p>
          <a:p>
            <a:pPr indent="-393700" lvl="1" marL="914400" marR="0" rtl="0" algn="l">
              <a:lnSpc>
                <a:spcPct val="150000"/>
              </a:lnSpc>
              <a:spcBef>
                <a:spcPts val="0"/>
              </a:spcBef>
              <a:spcAft>
                <a:spcPts val="0"/>
              </a:spcAft>
              <a:buSzPts val="2600"/>
              <a:buChar char="•"/>
            </a:pPr>
            <a:r>
              <a:rPr lang="en-GB" sz="2600"/>
              <a:t>The Doha declaration on AI in preventing and combating corruption  (Qatar)</a:t>
            </a:r>
            <a:endParaRPr sz="2600"/>
          </a:p>
          <a:p>
            <a:pPr indent="-393700" lvl="1" marL="914400" marR="0" rtl="0" algn="l">
              <a:lnSpc>
                <a:spcPct val="150000"/>
              </a:lnSpc>
              <a:spcBef>
                <a:spcPts val="0"/>
              </a:spcBef>
              <a:spcAft>
                <a:spcPts val="0"/>
              </a:spcAft>
              <a:buSzPts val="2600"/>
              <a:buChar char="•"/>
            </a:pPr>
            <a:r>
              <a:rPr lang="en-GB" sz="2600"/>
              <a:t>Second phase of the UNCAC Implementation Review Mechanism (Qatar)</a:t>
            </a:r>
            <a:endParaRPr sz="2600"/>
          </a:p>
          <a:p>
            <a:pPr indent="-393700" lvl="1" marL="914400" marR="0" rtl="0" algn="l">
              <a:lnSpc>
                <a:spcPct val="150000"/>
              </a:lnSpc>
              <a:spcBef>
                <a:spcPts val="0"/>
              </a:spcBef>
              <a:spcAft>
                <a:spcPts val="0"/>
              </a:spcAft>
              <a:buSzPts val="2600"/>
              <a:buChar char="•"/>
            </a:pPr>
            <a:r>
              <a:rPr lang="en-GB" sz="2600"/>
              <a:t>Small island developing countries (Tuvalu, follow-up)</a:t>
            </a:r>
            <a:endParaRPr sz="2600"/>
          </a:p>
          <a:p>
            <a:pPr indent="-393700" lvl="1" marL="914400" marR="0" rtl="0" algn="l">
              <a:lnSpc>
                <a:spcPct val="150000"/>
              </a:lnSpc>
              <a:spcBef>
                <a:spcPts val="0"/>
              </a:spcBef>
              <a:spcAft>
                <a:spcPts val="0"/>
              </a:spcAft>
              <a:buSzPts val="2600"/>
              <a:buChar char="•"/>
            </a:pPr>
            <a:r>
              <a:rPr lang="en-GB" sz="2600"/>
              <a:t>Follow-up to the Marrakech Declaration on Prevention (Morocco, follow-up)</a:t>
            </a:r>
            <a:endParaRPr sz="2600"/>
          </a:p>
          <a:p>
            <a:pPr indent="-393700" lvl="1" marL="914400" marR="0" rtl="0" algn="l">
              <a:lnSpc>
                <a:spcPct val="150000"/>
              </a:lnSpc>
              <a:spcBef>
                <a:spcPts val="0"/>
              </a:spcBef>
              <a:spcAft>
                <a:spcPts val="0"/>
              </a:spcAft>
              <a:buSzPts val="2600"/>
              <a:buChar char="•"/>
            </a:pPr>
            <a:r>
              <a:rPr lang="en-GB" sz="2600"/>
              <a:t>Measurement of corruption (Saudi Arabia, follow-up)</a:t>
            </a:r>
            <a:endParaRPr sz="2600"/>
          </a:p>
          <a:p>
            <a:pPr indent="-393700" lvl="1" marL="914400" marR="0" rtl="0" algn="l">
              <a:lnSpc>
                <a:spcPct val="150000"/>
              </a:lnSpc>
              <a:spcBef>
                <a:spcPts val="0"/>
              </a:spcBef>
              <a:spcAft>
                <a:spcPts val="0"/>
              </a:spcAft>
              <a:buSzPts val="2600"/>
              <a:buChar char="•"/>
            </a:pPr>
            <a:r>
              <a:rPr lang="en-GB" sz="2600"/>
              <a:t>Strengthening education and activities on anti-corruption for young people (Austria, Slovenia, Chile)</a:t>
            </a:r>
            <a:endParaRPr sz="2600"/>
          </a:p>
          <a:p>
            <a:pPr indent="0" lvl="0" marL="0" marR="0" rtl="0" algn="l">
              <a:lnSpc>
                <a:spcPct val="150000"/>
              </a:lnSpc>
              <a:spcBef>
                <a:spcPts val="0"/>
              </a:spcBef>
              <a:spcAft>
                <a:spcPts val="0"/>
              </a:spcAft>
              <a:buNone/>
            </a:pPr>
            <a:r>
              <a:t/>
            </a:r>
            <a:endParaRPr sz="2600"/>
          </a:p>
          <a:p>
            <a:pPr indent="0" lvl="0" marL="0" marR="0" rtl="0" algn="l">
              <a:lnSpc>
                <a:spcPct val="150000"/>
              </a:lnSpc>
              <a:spcBef>
                <a:spcPts val="0"/>
              </a:spcBef>
              <a:spcAft>
                <a:spcPts val="0"/>
              </a:spcAft>
              <a:buNone/>
            </a:pPr>
            <a:r>
              <a:t/>
            </a:r>
            <a:endParaRPr sz="2600"/>
          </a:p>
          <a:p>
            <a:pPr indent="0" lvl="0" marL="0" marR="0" rtl="0" algn="l">
              <a:lnSpc>
                <a:spcPct val="150000"/>
              </a:lnSpc>
              <a:spcBef>
                <a:spcPts val="0"/>
              </a:spcBef>
              <a:spcAft>
                <a:spcPts val="0"/>
              </a:spcAft>
              <a:buSzPts val="1800"/>
              <a:buNone/>
            </a:pPr>
            <a:r>
              <a:t/>
            </a:r>
            <a:endParaRPr sz="2600">
              <a:solidFill>
                <a:srgbClr val="333333"/>
              </a:solidFill>
              <a:highlight>
                <a:srgbClr val="FFFFFF"/>
              </a:highlight>
            </a:endParaRPr>
          </a:p>
          <a:p>
            <a:pPr indent="0" lvl="0" marL="457200" rtl="0" algn="l">
              <a:lnSpc>
                <a:spcPct val="110000"/>
              </a:lnSpc>
              <a:spcBef>
                <a:spcPts val="1100"/>
              </a:spcBef>
              <a:spcAft>
                <a:spcPts val="0"/>
              </a:spcAft>
              <a:buSzPts val="1800"/>
              <a:buNone/>
            </a:pPr>
            <a:r>
              <a:t/>
            </a:r>
            <a:endParaRPr b="1" i="1" sz="26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294" name="Google Shape;294;g11554cc5d35_0_3"/>
          <p:cNvPicPr preferRelativeResize="0"/>
          <p:nvPr/>
        </p:nvPicPr>
        <p:blipFill>
          <a:blip r:embed="rId4">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b8a52889ac_0_9"/>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CoSP 11 Resolutions</a:t>
            </a:r>
            <a:endParaRPr b="1">
              <a:solidFill>
                <a:srgbClr val="9C0B31"/>
              </a:solidFill>
            </a:endParaRPr>
          </a:p>
        </p:txBody>
      </p:sp>
      <p:sp>
        <p:nvSpPr>
          <p:cNvPr id="300" name="Google Shape;300;g2b8a52889ac_0_9"/>
          <p:cNvSpPr txBox="1"/>
          <p:nvPr>
            <p:ph idx="1" type="body"/>
          </p:nvPr>
        </p:nvSpPr>
        <p:spPr>
          <a:xfrm>
            <a:off x="368100" y="1232650"/>
            <a:ext cx="11455800" cy="5366400"/>
          </a:xfrm>
          <a:prstGeom prst="rect">
            <a:avLst/>
          </a:prstGeom>
          <a:noFill/>
          <a:ln>
            <a:noFill/>
          </a:ln>
        </p:spPr>
        <p:txBody>
          <a:bodyPr anchorCtr="0" anchor="t" bIns="45700" lIns="91425" spcFirstLastPara="1" rIns="91425" wrap="square" tIns="45700">
            <a:noAutofit/>
          </a:bodyPr>
          <a:lstStyle/>
          <a:p>
            <a:pPr indent="0" lvl="0" marL="457200" marR="0" rtl="0" algn="l">
              <a:lnSpc>
                <a:spcPct val="150000"/>
              </a:lnSpc>
              <a:spcBef>
                <a:spcPts val="0"/>
              </a:spcBef>
              <a:spcAft>
                <a:spcPts val="0"/>
              </a:spcAft>
              <a:buSzPts val="1800"/>
              <a:buNone/>
            </a:pPr>
            <a:r>
              <a:t/>
            </a:r>
            <a:endParaRPr b="1" sz="2600"/>
          </a:p>
          <a:p>
            <a:pPr indent="-393700" lvl="0" marL="914400" marR="0" rtl="0" algn="l">
              <a:lnSpc>
                <a:spcPct val="150000"/>
              </a:lnSpc>
              <a:spcBef>
                <a:spcPts val="0"/>
              </a:spcBef>
              <a:spcAft>
                <a:spcPts val="0"/>
              </a:spcAft>
              <a:buSzPts val="2600"/>
              <a:buChar char="•"/>
            </a:pPr>
            <a:r>
              <a:rPr lang="en-GB" sz="2600"/>
              <a:t>Political finance transparency (Norway, Albania, Mongolia, Ghana)</a:t>
            </a:r>
            <a:endParaRPr sz="2600"/>
          </a:p>
          <a:p>
            <a:pPr indent="-393700" lvl="0" marL="914400" marR="0" rtl="0" algn="l">
              <a:lnSpc>
                <a:spcPct val="150000"/>
              </a:lnSpc>
              <a:spcBef>
                <a:spcPts val="0"/>
              </a:spcBef>
              <a:spcAft>
                <a:spcPts val="0"/>
              </a:spcAft>
              <a:buSzPts val="2600"/>
              <a:buChar char="•"/>
            </a:pPr>
            <a:r>
              <a:rPr lang="en-GB" sz="2600"/>
              <a:t>Corruption as it relates to crimes that affect the environment (Brazil, Namibia)</a:t>
            </a:r>
            <a:endParaRPr sz="2600"/>
          </a:p>
          <a:p>
            <a:pPr indent="-393700" lvl="0" marL="914400" marR="0" rtl="0" algn="l">
              <a:lnSpc>
                <a:spcPct val="150000"/>
              </a:lnSpc>
              <a:spcBef>
                <a:spcPts val="0"/>
              </a:spcBef>
              <a:spcAft>
                <a:spcPts val="0"/>
              </a:spcAft>
              <a:buSzPts val="2600"/>
              <a:buChar char="•"/>
            </a:pPr>
            <a:r>
              <a:rPr lang="en-GB" sz="2600"/>
              <a:t>Cooperation between Anti-corruption Bodies and Financial Intelligence Units (Palestine)</a:t>
            </a:r>
            <a:endParaRPr sz="2600"/>
          </a:p>
          <a:p>
            <a:pPr indent="-393700" lvl="0" marL="914400" marR="0" rtl="0" algn="l">
              <a:lnSpc>
                <a:spcPct val="150000"/>
              </a:lnSpc>
              <a:spcBef>
                <a:spcPts val="0"/>
              </a:spcBef>
              <a:spcAft>
                <a:spcPts val="0"/>
              </a:spcAft>
              <a:buSzPts val="2600"/>
              <a:buChar char="•"/>
            </a:pPr>
            <a:r>
              <a:rPr lang="en-GB" sz="2600"/>
              <a:t>Enhancing regional cooperation in Central Asia (Uzbekistan)</a:t>
            </a:r>
            <a:endParaRPr sz="2600"/>
          </a:p>
          <a:p>
            <a:pPr indent="-393700" lvl="0" marL="914400" marR="0" rtl="0" algn="l">
              <a:lnSpc>
                <a:spcPct val="150000"/>
              </a:lnSpc>
              <a:spcBef>
                <a:spcPts val="0"/>
              </a:spcBef>
              <a:spcAft>
                <a:spcPts val="0"/>
              </a:spcAft>
              <a:buSzPts val="2600"/>
              <a:buChar char="•"/>
            </a:pPr>
            <a:r>
              <a:rPr lang="en-GB" sz="2600"/>
              <a:t>Corruption and smuggling of migrants (USA)</a:t>
            </a:r>
            <a:endParaRPr sz="2600"/>
          </a:p>
          <a:p>
            <a:pPr indent="-393700" lvl="0" marL="914400" marR="0" rtl="0" algn="l">
              <a:lnSpc>
                <a:spcPct val="150000"/>
              </a:lnSpc>
              <a:spcBef>
                <a:spcPts val="0"/>
              </a:spcBef>
              <a:spcAft>
                <a:spcPts val="0"/>
              </a:spcAft>
              <a:buSzPts val="2600"/>
              <a:buChar char="•"/>
            </a:pPr>
            <a:r>
              <a:rPr lang="en-GB" sz="2600"/>
              <a:t>Decision: Venue of CoSP 12 in Uzbekistan</a:t>
            </a:r>
            <a:endParaRPr sz="2600"/>
          </a:p>
          <a:p>
            <a:pPr indent="0" lvl="0" marL="0" marR="0" rtl="0" algn="l">
              <a:lnSpc>
                <a:spcPct val="150000"/>
              </a:lnSpc>
              <a:spcBef>
                <a:spcPts val="0"/>
              </a:spcBef>
              <a:spcAft>
                <a:spcPts val="0"/>
              </a:spcAft>
              <a:buNone/>
            </a:pPr>
            <a:r>
              <a:t/>
            </a:r>
            <a:endParaRPr sz="2600"/>
          </a:p>
          <a:p>
            <a:pPr indent="0" lvl="0" marL="0" marR="0" rtl="0" algn="l">
              <a:lnSpc>
                <a:spcPct val="150000"/>
              </a:lnSpc>
              <a:spcBef>
                <a:spcPts val="0"/>
              </a:spcBef>
              <a:spcAft>
                <a:spcPts val="0"/>
              </a:spcAft>
              <a:buSzPts val="1800"/>
              <a:buNone/>
            </a:pPr>
            <a:r>
              <a:t/>
            </a:r>
            <a:endParaRPr sz="2600">
              <a:solidFill>
                <a:srgbClr val="333333"/>
              </a:solidFill>
              <a:highlight>
                <a:srgbClr val="FFFFFF"/>
              </a:highlight>
            </a:endParaRPr>
          </a:p>
          <a:p>
            <a:pPr indent="0" lvl="0" marL="457200" rtl="0" algn="l">
              <a:lnSpc>
                <a:spcPct val="110000"/>
              </a:lnSpc>
              <a:spcBef>
                <a:spcPts val="1100"/>
              </a:spcBef>
              <a:spcAft>
                <a:spcPts val="0"/>
              </a:spcAft>
              <a:buSzPts val="1800"/>
              <a:buNone/>
            </a:pPr>
            <a:r>
              <a:t/>
            </a:r>
            <a:endParaRPr b="1" i="1" sz="26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301" name="Google Shape;301;g2b8a52889ac_0_9"/>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be43c854c7_0_24"/>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sz="4000">
                <a:solidFill>
                  <a:srgbClr val="9C0B31"/>
                </a:solidFill>
              </a:rPr>
              <a:t> Priority Topics for CoSP 11</a:t>
            </a:r>
            <a:endParaRPr b="1" sz="4000">
              <a:solidFill>
                <a:srgbClr val="9C0B31"/>
              </a:solidFill>
            </a:endParaRPr>
          </a:p>
        </p:txBody>
      </p:sp>
      <p:sp>
        <p:nvSpPr>
          <p:cNvPr id="307" name="Google Shape;307;g3be43c854c7_0_24"/>
          <p:cNvSpPr txBox="1"/>
          <p:nvPr>
            <p:ph idx="1" type="body"/>
          </p:nvPr>
        </p:nvSpPr>
        <p:spPr>
          <a:xfrm>
            <a:off x="368100" y="1379025"/>
            <a:ext cx="11455800" cy="5366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800"/>
              <a:buNone/>
            </a:pPr>
            <a:r>
              <a:t/>
            </a:r>
            <a:endParaRPr b="1" sz="2600"/>
          </a:p>
          <a:p>
            <a:pPr indent="-330201" lvl="0" marL="457200" marR="0" rtl="0" algn="l">
              <a:lnSpc>
                <a:spcPct val="150000"/>
              </a:lnSpc>
              <a:spcBef>
                <a:spcPts val="0"/>
              </a:spcBef>
              <a:spcAft>
                <a:spcPts val="0"/>
              </a:spcAft>
              <a:buClr>
                <a:srgbClr val="333333"/>
              </a:buClr>
              <a:buSzPts val="1600"/>
              <a:buFont typeface="Calibri"/>
              <a:buChar char="●"/>
            </a:pPr>
            <a:r>
              <a:rPr lang="en-GB" sz="2600">
                <a:solidFill>
                  <a:srgbClr val="333333"/>
                </a:solidFill>
                <a:highlight>
                  <a:srgbClr val="FFFFFF"/>
                </a:highlight>
              </a:rPr>
              <a:t>Civic space in AC</a:t>
            </a:r>
            <a:endParaRPr sz="2600">
              <a:solidFill>
                <a:srgbClr val="333333"/>
              </a:solidFill>
              <a:highlight>
                <a:srgbClr val="FFFFFF"/>
              </a:highlight>
            </a:endParaRPr>
          </a:p>
          <a:p>
            <a:pPr indent="-330201" lvl="0" marL="457200" marR="0" rtl="0" algn="l">
              <a:lnSpc>
                <a:spcPct val="150000"/>
              </a:lnSpc>
              <a:spcBef>
                <a:spcPts val="0"/>
              </a:spcBef>
              <a:spcAft>
                <a:spcPts val="0"/>
              </a:spcAft>
              <a:buClr>
                <a:srgbClr val="333333"/>
              </a:buClr>
              <a:buSzPts val="1600"/>
              <a:buFont typeface="Calibri"/>
              <a:buChar char="●"/>
            </a:pPr>
            <a:r>
              <a:rPr lang="en-GB" sz="2600">
                <a:solidFill>
                  <a:srgbClr val="333333"/>
                </a:solidFill>
                <a:highlight>
                  <a:srgbClr val="FFFFFF"/>
                </a:highlight>
              </a:rPr>
              <a:t>Access to information</a:t>
            </a:r>
            <a:endParaRPr sz="2600">
              <a:solidFill>
                <a:srgbClr val="333333"/>
              </a:solidFill>
              <a:highlight>
                <a:srgbClr val="FFFFFF"/>
              </a:highlight>
            </a:endParaRPr>
          </a:p>
          <a:p>
            <a:pPr indent="-330201" lvl="0" marL="457200" marR="0" rtl="0" algn="l">
              <a:lnSpc>
                <a:spcPct val="150000"/>
              </a:lnSpc>
              <a:spcBef>
                <a:spcPts val="0"/>
              </a:spcBef>
              <a:spcAft>
                <a:spcPts val="0"/>
              </a:spcAft>
              <a:buClr>
                <a:srgbClr val="333333"/>
              </a:buClr>
              <a:buSzPts val="1600"/>
              <a:buFont typeface="Calibri"/>
              <a:buChar char="●"/>
            </a:pPr>
            <a:r>
              <a:rPr lang="en-GB" sz="2600">
                <a:solidFill>
                  <a:srgbClr val="333333"/>
                </a:solidFill>
                <a:highlight>
                  <a:srgbClr val="FFFFFF"/>
                </a:highlight>
              </a:rPr>
              <a:t>IRM next phase</a:t>
            </a:r>
            <a:endParaRPr sz="2600">
              <a:solidFill>
                <a:srgbClr val="333333"/>
              </a:solidFill>
              <a:highlight>
                <a:srgbClr val="FFFFFF"/>
              </a:highlight>
            </a:endParaRPr>
          </a:p>
          <a:p>
            <a:pPr indent="-330201" lvl="0" marL="457200" marR="0" rtl="0" algn="l">
              <a:lnSpc>
                <a:spcPct val="150000"/>
              </a:lnSpc>
              <a:spcBef>
                <a:spcPts val="0"/>
              </a:spcBef>
              <a:spcAft>
                <a:spcPts val="0"/>
              </a:spcAft>
              <a:buClr>
                <a:srgbClr val="333333"/>
              </a:buClr>
              <a:buSzPts val="1600"/>
              <a:buFont typeface="Calibri"/>
              <a:buChar char="●"/>
            </a:pPr>
            <a:r>
              <a:rPr lang="en-GB" sz="2600">
                <a:solidFill>
                  <a:srgbClr val="333333"/>
                </a:solidFill>
                <a:highlight>
                  <a:srgbClr val="FFFFFF"/>
                </a:highlight>
              </a:rPr>
              <a:t>Human rights and corruption</a:t>
            </a:r>
            <a:endParaRPr sz="2600">
              <a:solidFill>
                <a:srgbClr val="333333"/>
              </a:solidFill>
              <a:highlight>
                <a:srgbClr val="FFFFFF"/>
              </a:highlight>
            </a:endParaRPr>
          </a:p>
          <a:p>
            <a:pPr indent="-330201" lvl="0" marL="457200" marR="0" rtl="0" algn="l">
              <a:lnSpc>
                <a:spcPct val="150000"/>
              </a:lnSpc>
              <a:spcBef>
                <a:spcPts val="0"/>
              </a:spcBef>
              <a:spcAft>
                <a:spcPts val="0"/>
              </a:spcAft>
              <a:buClr>
                <a:srgbClr val="333333"/>
              </a:buClr>
              <a:buSzPts val="1600"/>
              <a:buFont typeface="Calibri"/>
              <a:buChar char="●"/>
            </a:pPr>
            <a:r>
              <a:rPr lang="en-GB" sz="2600">
                <a:solidFill>
                  <a:srgbClr val="333333"/>
                </a:solidFill>
                <a:highlight>
                  <a:srgbClr val="FFFFFF"/>
                </a:highlight>
              </a:rPr>
              <a:t>Political financing transparency</a:t>
            </a:r>
            <a:endParaRPr sz="2600">
              <a:solidFill>
                <a:srgbClr val="333333"/>
              </a:solidFill>
              <a:highlight>
                <a:srgbClr val="FFFFFF"/>
              </a:highlight>
            </a:endParaRPr>
          </a:p>
          <a:p>
            <a:pPr indent="-330201" lvl="0" marL="457200" marR="0" rtl="0" algn="l">
              <a:lnSpc>
                <a:spcPct val="150000"/>
              </a:lnSpc>
              <a:spcBef>
                <a:spcPts val="0"/>
              </a:spcBef>
              <a:spcAft>
                <a:spcPts val="0"/>
              </a:spcAft>
              <a:buClr>
                <a:srgbClr val="333333"/>
              </a:buClr>
              <a:buSzPts val="1600"/>
              <a:buFont typeface="Calibri"/>
              <a:buChar char="●"/>
            </a:pPr>
            <a:r>
              <a:rPr lang="en-GB" sz="2600">
                <a:solidFill>
                  <a:srgbClr val="333333"/>
                </a:solidFill>
                <a:highlight>
                  <a:srgbClr val="FFFFFF"/>
                </a:highlight>
              </a:rPr>
              <a:t>Environmental crime and corruption/integrity in climate finance</a:t>
            </a:r>
            <a:endParaRPr sz="2600">
              <a:solidFill>
                <a:srgbClr val="333333"/>
              </a:solidFill>
              <a:highlight>
                <a:srgbClr val="FFFFFF"/>
              </a:highlight>
            </a:endParaRPr>
          </a:p>
          <a:p>
            <a:pPr indent="0" lvl="0" marL="457200" marR="0" rtl="0" algn="l">
              <a:lnSpc>
                <a:spcPct val="150000"/>
              </a:lnSpc>
              <a:spcBef>
                <a:spcPts val="0"/>
              </a:spcBef>
              <a:spcAft>
                <a:spcPts val="0"/>
              </a:spcAft>
              <a:buNone/>
            </a:pPr>
            <a:r>
              <a:rPr lang="en-GB" sz="2600"/>
              <a:t> </a:t>
            </a:r>
            <a:endParaRPr sz="2600"/>
          </a:p>
        </p:txBody>
      </p:sp>
      <p:pic>
        <p:nvPicPr>
          <p:cNvPr id="308" name="Google Shape;308;g3be43c854c7_0_24"/>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c795ca8fd2_0_155"/>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C0B31"/>
              </a:buClr>
              <a:buSzPts val="4400"/>
              <a:buFont typeface="Calibri"/>
              <a:buNone/>
            </a:pPr>
            <a:r>
              <a:t/>
            </a:r>
            <a:endParaRPr b="1">
              <a:solidFill>
                <a:srgbClr val="9C0B31"/>
              </a:solidFill>
            </a:endParaRPr>
          </a:p>
          <a:p>
            <a:pPr indent="0" lvl="0" marL="0" rtl="0" algn="ctr">
              <a:lnSpc>
                <a:spcPct val="90000"/>
              </a:lnSpc>
              <a:spcBef>
                <a:spcPts val="0"/>
              </a:spcBef>
              <a:spcAft>
                <a:spcPts val="0"/>
              </a:spcAft>
              <a:buClr>
                <a:srgbClr val="9C0B31"/>
              </a:buClr>
              <a:buSzPts val="4400"/>
              <a:buFont typeface="Calibri"/>
              <a:buNone/>
            </a:pPr>
            <a:r>
              <a:rPr b="1" lang="en-GB">
                <a:solidFill>
                  <a:srgbClr val="9C0B31"/>
                </a:solidFill>
              </a:rPr>
              <a:t>Resolution implementation</a:t>
            </a:r>
            <a:endParaRPr b="1">
              <a:solidFill>
                <a:srgbClr val="9C0B31"/>
              </a:solidFill>
            </a:endParaRPr>
          </a:p>
        </p:txBody>
      </p:sp>
      <p:sp>
        <p:nvSpPr>
          <p:cNvPr id="314" name="Google Shape;314;g3c795ca8fd2_0_155"/>
          <p:cNvSpPr txBox="1"/>
          <p:nvPr>
            <p:ph idx="1" type="body"/>
          </p:nvPr>
        </p:nvSpPr>
        <p:spPr>
          <a:xfrm>
            <a:off x="368100" y="1379025"/>
            <a:ext cx="11455800" cy="5366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800"/>
              <a:buNone/>
            </a:pPr>
            <a:r>
              <a:t/>
            </a:r>
            <a:endParaRPr b="1" sz="2600"/>
          </a:p>
          <a:p>
            <a:pPr indent="-342901" lvl="0" marL="457200" marR="0" rtl="0" algn="l">
              <a:lnSpc>
                <a:spcPct val="150000"/>
              </a:lnSpc>
              <a:spcBef>
                <a:spcPts val="0"/>
              </a:spcBef>
              <a:spcAft>
                <a:spcPts val="0"/>
              </a:spcAft>
              <a:buClr>
                <a:srgbClr val="333333"/>
              </a:buClr>
              <a:buSzPts val="1800"/>
              <a:buFont typeface="Calibri"/>
              <a:buChar char="●"/>
            </a:pPr>
            <a:r>
              <a:rPr lang="en-GB" sz="2600">
                <a:solidFill>
                  <a:srgbClr val="333333"/>
                </a:solidFill>
                <a:highlight>
                  <a:srgbClr val="FFFFFF"/>
                </a:highlight>
              </a:rPr>
              <a:t>Resolutions are not binding but set standards for UNCAC implementation </a:t>
            </a:r>
            <a:endParaRPr sz="2600">
              <a:solidFill>
                <a:srgbClr val="333333"/>
              </a:solidFill>
              <a:highlight>
                <a:srgbClr val="FFFFFF"/>
              </a:highlight>
            </a:endParaRPr>
          </a:p>
          <a:p>
            <a:pPr indent="-342901" lvl="0" marL="457200" marR="0" rtl="0" algn="l">
              <a:lnSpc>
                <a:spcPct val="150000"/>
              </a:lnSpc>
              <a:spcBef>
                <a:spcPts val="0"/>
              </a:spcBef>
              <a:spcAft>
                <a:spcPts val="0"/>
              </a:spcAft>
              <a:buClr>
                <a:srgbClr val="333333"/>
              </a:buClr>
              <a:buSzPts val="1800"/>
              <a:buFont typeface="Calibri"/>
              <a:buChar char="●"/>
            </a:pPr>
            <a:r>
              <a:rPr lang="en-GB" sz="2600">
                <a:solidFill>
                  <a:srgbClr val="333333"/>
                </a:solidFill>
                <a:highlight>
                  <a:srgbClr val="FFFFFF"/>
                </a:highlight>
              </a:rPr>
              <a:t>States Parties are expected to take actions to implement </a:t>
            </a:r>
            <a:endParaRPr sz="2600">
              <a:solidFill>
                <a:srgbClr val="333333"/>
              </a:solidFill>
              <a:highlight>
                <a:srgbClr val="FFFFFF"/>
              </a:highlight>
            </a:endParaRPr>
          </a:p>
          <a:p>
            <a:pPr indent="-342901" lvl="0" marL="457200" marR="0" rtl="0" algn="l">
              <a:lnSpc>
                <a:spcPct val="150000"/>
              </a:lnSpc>
              <a:spcBef>
                <a:spcPts val="0"/>
              </a:spcBef>
              <a:spcAft>
                <a:spcPts val="0"/>
              </a:spcAft>
              <a:buClr>
                <a:srgbClr val="333333"/>
              </a:buClr>
              <a:buSzPts val="1800"/>
              <a:buChar char="●"/>
            </a:pPr>
            <a:r>
              <a:rPr lang="en-GB" sz="2600">
                <a:solidFill>
                  <a:srgbClr val="333333"/>
                </a:solidFill>
                <a:highlight>
                  <a:srgbClr val="FFFFFF"/>
                </a:highlight>
              </a:rPr>
              <a:t>Sponsoring countries signal a strong commitment </a:t>
            </a:r>
            <a:endParaRPr sz="2600">
              <a:solidFill>
                <a:srgbClr val="333333"/>
              </a:solidFill>
              <a:highlight>
                <a:srgbClr val="FFFFFF"/>
              </a:highlight>
            </a:endParaRPr>
          </a:p>
          <a:p>
            <a:pPr indent="-342901" lvl="0" marL="457200" marR="0" rtl="0" algn="l">
              <a:lnSpc>
                <a:spcPct val="150000"/>
              </a:lnSpc>
              <a:spcBef>
                <a:spcPts val="0"/>
              </a:spcBef>
              <a:spcAft>
                <a:spcPts val="0"/>
              </a:spcAft>
              <a:buClr>
                <a:srgbClr val="333333"/>
              </a:buClr>
              <a:buSzPts val="1800"/>
              <a:buChar char="●"/>
            </a:pPr>
            <a:r>
              <a:rPr lang="en-GB" sz="2600">
                <a:solidFill>
                  <a:srgbClr val="333333"/>
                </a:solidFill>
                <a:highlight>
                  <a:srgbClr val="FFFFFF"/>
                </a:highlight>
              </a:rPr>
              <a:t>CoSP subsidiary bodies to discuss resolution implementation </a:t>
            </a:r>
            <a:endParaRPr sz="2600">
              <a:solidFill>
                <a:srgbClr val="333333"/>
              </a:solidFill>
              <a:highlight>
                <a:srgbClr val="FFFFFF"/>
              </a:highlight>
            </a:endParaRPr>
          </a:p>
          <a:p>
            <a:pPr indent="-342901" lvl="0" marL="457200" marR="0" rtl="0" algn="l">
              <a:lnSpc>
                <a:spcPct val="150000"/>
              </a:lnSpc>
              <a:spcBef>
                <a:spcPts val="0"/>
              </a:spcBef>
              <a:spcAft>
                <a:spcPts val="0"/>
              </a:spcAft>
              <a:buClr>
                <a:srgbClr val="333333"/>
              </a:buClr>
              <a:buSzPts val="1800"/>
              <a:buChar char="●"/>
            </a:pPr>
            <a:r>
              <a:rPr lang="en-GB" sz="2600">
                <a:solidFill>
                  <a:srgbClr val="333333"/>
                </a:solidFill>
                <a:highlight>
                  <a:srgbClr val="FFFFFF"/>
                </a:highlight>
              </a:rPr>
              <a:t>Several CSOs have published blogs on specific resolutions </a:t>
            </a:r>
            <a:endParaRPr sz="2600">
              <a:solidFill>
                <a:srgbClr val="333333"/>
              </a:solidFill>
              <a:highlight>
                <a:srgbClr val="FFFFFF"/>
              </a:highlight>
            </a:endParaRPr>
          </a:p>
          <a:p>
            <a:pPr indent="-342900" lvl="0" marL="457200" rtl="0" algn="l">
              <a:lnSpc>
                <a:spcPct val="150000"/>
              </a:lnSpc>
              <a:spcBef>
                <a:spcPts val="0"/>
              </a:spcBef>
              <a:spcAft>
                <a:spcPts val="0"/>
              </a:spcAft>
              <a:buClr>
                <a:srgbClr val="333333"/>
              </a:buClr>
              <a:buSzPts val="1800"/>
              <a:buChar char="●"/>
            </a:pPr>
            <a:r>
              <a:rPr b="1" lang="en-GB" sz="2600">
                <a:solidFill>
                  <a:srgbClr val="333333"/>
                </a:solidFill>
                <a:highlight>
                  <a:schemeClr val="lt1"/>
                </a:highlight>
              </a:rPr>
              <a:t>Civil society should play a role in monitoring &amp; implementation of commitments! </a:t>
            </a:r>
            <a:endParaRPr b="1" sz="2600">
              <a:solidFill>
                <a:srgbClr val="333333"/>
              </a:solidFill>
              <a:highlight>
                <a:srgbClr val="FFFFFF"/>
              </a:highlight>
            </a:endParaRPr>
          </a:p>
          <a:p>
            <a:pPr indent="0" lvl="0" marL="0" marR="0" rtl="0" algn="l">
              <a:lnSpc>
                <a:spcPct val="150000"/>
              </a:lnSpc>
              <a:spcBef>
                <a:spcPts val="0"/>
              </a:spcBef>
              <a:spcAft>
                <a:spcPts val="0"/>
              </a:spcAft>
              <a:buNone/>
            </a:pPr>
            <a:r>
              <a:t/>
            </a:r>
            <a:endParaRPr sz="2600">
              <a:solidFill>
                <a:srgbClr val="333333"/>
              </a:solidFill>
              <a:highlight>
                <a:srgbClr val="FFFFFF"/>
              </a:highlight>
            </a:endParaRPr>
          </a:p>
          <a:p>
            <a:pPr indent="0" lvl="0" marL="457200" rtl="0" algn="l">
              <a:lnSpc>
                <a:spcPct val="150000"/>
              </a:lnSpc>
              <a:spcBef>
                <a:spcPts val="0"/>
              </a:spcBef>
              <a:spcAft>
                <a:spcPts val="0"/>
              </a:spcAft>
              <a:buNone/>
            </a:pPr>
            <a:r>
              <a:t/>
            </a:r>
            <a:endParaRPr sz="2600">
              <a:solidFill>
                <a:srgbClr val="333333"/>
              </a:solidFill>
              <a:highlight>
                <a:srgbClr val="FFFFFF"/>
              </a:highlight>
            </a:endParaRPr>
          </a:p>
          <a:p>
            <a:pPr indent="0" lvl="0" marL="0" marR="0" rtl="0" algn="l">
              <a:lnSpc>
                <a:spcPct val="150000"/>
              </a:lnSpc>
              <a:spcBef>
                <a:spcPts val="1100"/>
              </a:spcBef>
              <a:spcAft>
                <a:spcPts val="0"/>
              </a:spcAft>
              <a:buSzPts val="1946"/>
              <a:buNone/>
            </a:pPr>
            <a:r>
              <a:t/>
            </a:r>
            <a:endParaRPr b="1" i="1" sz="26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b="1" i="1" sz="2600">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SzPts val="1946"/>
              <a:buNone/>
            </a:pPr>
            <a:r>
              <a:t/>
            </a:r>
            <a:endParaRPr sz="2600"/>
          </a:p>
        </p:txBody>
      </p:sp>
      <p:pic>
        <p:nvPicPr>
          <p:cNvPr id="315" name="Google Shape;315;g3c795ca8fd2_0_155"/>
          <p:cNvPicPr preferRelativeResize="0"/>
          <p:nvPr/>
        </p:nvPicPr>
        <p:blipFill>
          <a:blip r:embed="rId3">
            <a:alphaModFix/>
          </a:blip>
          <a:stretch>
            <a:fillRect/>
          </a:stretch>
        </p:blipFill>
        <p:spPr>
          <a:xfrm>
            <a:off x="9344211" y="362856"/>
            <a:ext cx="2170032" cy="7595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b8a52889ac_0_16"/>
          <p:cNvSpPr txBox="1"/>
          <p:nvPr>
            <p:ph type="title"/>
          </p:nvPr>
        </p:nvSpPr>
        <p:spPr>
          <a:xfrm>
            <a:off x="838200" y="345650"/>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0B31"/>
              </a:buClr>
              <a:buSzPct val="100000"/>
              <a:buFont typeface="Calibri"/>
              <a:buNone/>
            </a:pPr>
            <a:r>
              <a:t/>
            </a:r>
            <a:endParaRPr b="1">
              <a:solidFill>
                <a:srgbClr val="9C0B31"/>
              </a:solidFill>
            </a:endParaRPr>
          </a:p>
          <a:p>
            <a:pPr indent="0" lvl="0" marL="0" rtl="0" algn="l">
              <a:lnSpc>
                <a:spcPct val="150000"/>
              </a:lnSpc>
              <a:spcBef>
                <a:spcPts val="0"/>
              </a:spcBef>
              <a:spcAft>
                <a:spcPts val="0"/>
              </a:spcAft>
              <a:buClr>
                <a:schemeClr val="dk1"/>
              </a:buClr>
              <a:buSzPts val="990"/>
              <a:buFont typeface="Arial"/>
              <a:buNone/>
            </a:pPr>
            <a:r>
              <a:rPr b="1" lang="en-GB">
                <a:solidFill>
                  <a:srgbClr val="9C0C30"/>
                </a:solidFill>
                <a:highlight>
                  <a:schemeClr val="lt1"/>
                </a:highlight>
              </a:rPr>
              <a:t>Key Takeaways on priority topics:</a:t>
            </a:r>
            <a:r>
              <a:rPr b="1" lang="en-GB">
                <a:solidFill>
                  <a:srgbClr val="9C0C30"/>
                </a:solidFill>
                <a:highlight>
                  <a:schemeClr val="lt1"/>
                </a:highlight>
              </a:rPr>
              <a:t>  </a:t>
            </a:r>
            <a:endParaRPr b="1">
              <a:solidFill>
                <a:srgbClr val="9C0C30"/>
              </a:solidFill>
              <a:highlight>
                <a:schemeClr val="lt1"/>
              </a:highlight>
            </a:endParaRPr>
          </a:p>
        </p:txBody>
      </p:sp>
      <p:sp>
        <p:nvSpPr>
          <p:cNvPr id="321" name="Google Shape;321;g2b8a52889ac_0_16"/>
          <p:cNvSpPr txBox="1"/>
          <p:nvPr>
            <p:ph idx="1" type="body"/>
          </p:nvPr>
        </p:nvSpPr>
        <p:spPr>
          <a:xfrm>
            <a:off x="368100" y="1948125"/>
            <a:ext cx="11455800" cy="4797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GB" sz="2600" u="sng">
                <a:solidFill>
                  <a:schemeClr val="hlink"/>
                </a:solidFill>
                <a:highlight>
                  <a:schemeClr val="lt1"/>
                </a:highlight>
                <a:hlinkClick r:id="rId3"/>
              </a:rPr>
              <a:t>Our A</a:t>
            </a:r>
            <a:r>
              <a:rPr b="1" lang="en-GB" sz="2600" u="sng">
                <a:solidFill>
                  <a:schemeClr val="hlink"/>
                </a:solidFill>
                <a:highlight>
                  <a:schemeClr val="lt1"/>
                </a:highlight>
                <a:hlinkClick r:id="rId4"/>
              </a:rPr>
              <a:t>nalysis</a:t>
            </a:r>
            <a:r>
              <a:rPr b="1" lang="en-GB" sz="2600">
                <a:solidFill>
                  <a:srgbClr val="333333"/>
                </a:solidFill>
                <a:highlight>
                  <a:schemeClr val="lt1"/>
                </a:highlight>
              </a:rPr>
              <a:t> of  CoSP11 resolutions include: </a:t>
            </a:r>
            <a:endParaRPr sz="2600">
              <a:solidFill>
                <a:srgbClr val="333333"/>
              </a:solidFill>
              <a:highlight>
                <a:srgbClr val="FFFFFF"/>
              </a:highlight>
            </a:endParaRPr>
          </a:p>
          <a:p>
            <a:pPr indent="-393700" lvl="1" marL="914400" rtl="0" algn="l">
              <a:lnSpc>
                <a:spcPct val="115000"/>
              </a:lnSpc>
              <a:spcBef>
                <a:spcPts val="0"/>
              </a:spcBef>
              <a:spcAft>
                <a:spcPts val="0"/>
              </a:spcAft>
              <a:buClr>
                <a:srgbClr val="333333"/>
              </a:buClr>
              <a:buSzPts val="2600"/>
              <a:buChar char="•"/>
            </a:pPr>
            <a:r>
              <a:rPr lang="en-GB" sz="2600">
                <a:solidFill>
                  <a:srgbClr val="333333"/>
                </a:solidFill>
                <a:highlight>
                  <a:srgbClr val="FFFFFF"/>
                </a:highlight>
              </a:rPr>
              <a:t>Highlights: aspects of the resolution that advance commitments, including those that go beyond previous ones. </a:t>
            </a:r>
            <a:endParaRPr sz="2600">
              <a:solidFill>
                <a:srgbClr val="333333"/>
              </a:solidFill>
              <a:highlight>
                <a:srgbClr val="FFFFFF"/>
              </a:highlight>
            </a:endParaRPr>
          </a:p>
          <a:p>
            <a:pPr indent="-393700" lvl="1" marL="914400" rtl="0" algn="l">
              <a:lnSpc>
                <a:spcPct val="115000"/>
              </a:lnSpc>
              <a:spcBef>
                <a:spcPts val="0"/>
              </a:spcBef>
              <a:spcAft>
                <a:spcPts val="0"/>
              </a:spcAft>
              <a:buClr>
                <a:srgbClr val="333333"/>
              </a:buClr>
              <a:buSzPts val="2600"/>
              <a:buChar char="•"/>
            </a:pPr>
            <a:r>
              <a:rPr lang="en-GB" sz="2600">
                <a:solidFill>
                  <a:srgbClr val="333333"/>
                </a:solidFill>
                <a:highlight>
                  <a:srgbClr val="FFFFFF"/>
                </a:highlight>
              </a:rPr>
              <a:t>What is missing </a:t>
            </a:r>
            <a:endParaRPr sz="2600">
              <a:solidFill>
                <a:srgbClr val="333333"/>
              </a:solidFill>
              <a:highlight>
                <a:srgbClr val="FFFFFF"/>
              </a:highlight>
            </a:endParaRPr>
          </a:p>
          <a:p>
            <a:pPr indent="-393700" lvl="1" marL="914400" rtl="0" algn="l">
              <a:lnSpc>
                <a:spcPct val="115000"/>
              </a:lnSpc>
              <a:spcBef>
                <a:spcPts val="0"/>
              </a:spcBef>
              <a:spcAft>
                <a:spcPts val="0"/>
              </a:spcAft>
              <a:buClr>
                <a:srgbClr val="333333"/>
              </a:buClr>
              <a:buSzPts val="2600"/>
              <a:buChar char="•"/>
            </a:pPr>
            <a:r>
              <a:rPr lang="en-GB" sz="2600">
                <a:solidFill>
                  <a:srgbClr val="333333"/>
                </a:solidFill>
                <a:highlight>
                  <a:srgbClr val="FFFFFF"/>
                </a:highlight>
              </a:rPr>
              <a:t>Notable follow-up by the States Parties, UNODC &amp; mandates given to the CoSP subsidiary bodies</a:t>
            </a:r>
            <a:endParaRPr sz="2600">
              <a:solidFill>
                <a:srgbClr val="333333"/>
              </a:solidFill>
              <a:highlight>
                <a:srgbClr val="FFFFFF"/>
              </a:highlight>
            </a:endParaRPr>
          </a:p>
          <a:p>
            <a:pPr indent="-393700" lvl="1" marL="914400" rtl="0" algn="l">
              <a:lnSpc>
                <a:spcPct val="115000"/>
              </a:lnSpc>
              <a:spcBef>
                <a:spcPts val="0"/>
              </a:spcBef>
              <a:spcAft>
                <a:spcPts val="0"/>
              </a:spcAft>
              <a:buClr>
                <a:srgbClr val="333333"/>
              </a:buClr>
              <a:buSzPts val="2600"/>
              <a:buChar char="•"/>
            </a:pPr>
            <a:r>
              <a:rPr lang="en-GB" sz="2600">
                <a:solidFill>
                  <a:srgbClr val="333333"/>
                </a:solidFill>
                <a:highlight>
                  <a:srgbClr val="FFFFFF"/>
                </a:highlight>
              </a:rPr>
              <a:t>Promoting implementation of resolutions</a:t>
            </a:r>
            <a:endParaRPr sz="2600">
              <a:solidFill>
                <a:srgbClr val="333333"/>
              </a:solidFill>
              <a:highlight>
                <a:srgbClr val="FFFFFF"/>
              </a:highlight>
            </a:endParaRPr>
          </a:p>
          <a:p>
            <a:pPr indent="0" lvl="0" marL="0" rtl="0" algn="l">
              <a:lnSpc>
                <a:spcPct val="115000"/>
              </a:lnSpc>
              <a:spcBef>
                <a:spcPts val="0"/>
              </a:spcBef>
              <a:spcAft>
                <a:spcPts val="0"/>
              </a:spcAft>
              <a:buNone/>
            </a:pPr>
            <a:r>
              <a:t/>
            </a:r>
            <a:endParaRPr sz="2600">
              <a:solidFill>
                <a:srgbClr val="333333"/>
              </a:solidFill>
              <a:highlight>
                <a:srgbClr val="FFFFFF"/>
              </a:highlight>
            </a:endParaRPr>
          </a:p>
          <a:p>
            <a:pPr indent="0" lvl="0" marL="0" rtl="0" algn="l">
              <a:lnSpc>
                <a:spcPct val="115000"/>
              </a:lnSpc>
              <a:spcBef>
                <a:spcPts val="0"/>
              </a:spcBef>
              <a:spcAft>
                <a:spcPts val="0"/>
              </a:spcAft>
              <a:buNone/>
            </a:pPr>
            <a:r>
              <a:t/>
            </a:r>
            <a:endParaRPr sz="2600">
              <a:solidFill>
                <a:srgbClr val="333333"/>
              </a:solidFill>
              <a:highlight>
                <a:srgbClr val="FFFFFF"/>
              </a:highlight>
            </a:endParaRPr>
          </a:p>
          <a:p>
            <a:pPr indent="0" lvl="0" marL="0" rtl="0" algn="l">
              <a:lnSpc>
                <a:spcPct val="115000"/>
              </a:lnSpc>
              <a:spcBef>
                <a:spcPts val="0"/>
              </a:spcBef>
              <a:spcAft>
                <a:spcPts val="0"/>
              </a:spcAft>
              <a:buNone/>
            </a:pPr>
            <a:r>
              <a:t/>
            </a:r>
            <a:endParaRPr sz="2600">
              <a:solidFill>
                <a:srgbClr val="333333"/>
              </a:solidFill>
              <a:highlight>
                <a:srgbClr val="FFFFFF"/>
              </a:highlight>
            </a:endParaRPr>
          </a:p>
          <a:p>
            <a:pPr indent="0" lvl="0" marL="0" rtl="0" algn="l">
              <a:lnSpc>
                <a:spcPct val="150000"/>
              </a:lnSpc>
              <a:spcBef>
                <a:spcPts val="0"/>
              </a:spcBef>
              <a:spcAft>
                <a:spcPts val="0"/>
              </a:spcAft>
              <a:buSzPts val="1800"/>
              <a:buNone/>
            </a:pPr>
            <a:r>
              <a:t/>
            </a:r>
            <a:endParaRPr sz="2600">
              <a:solidFill>
                <a:srgbClr val="333333"/>
              </a:solidFill>
              <a:highlight>
                <a:srgbClr val="FFFFFF"/>
              </a:highlight>
            </a:endParaRPr>
          </a:p>
          <a:p>
            <a:pPr indent="0" lvl="0" marL="457200" rtl="0" algn="l">
              <a:lnSpc>
                <a:spcPct val="110000"/>
              </a:lnSpc>
              <a:spcBef>
                <a:spcPts val="1100"/>
              </a:spcBef>
              <a:spcAft>
                <a:spcPts val="0"/>
              </a:spcAft>
              <a:buSzPts val="1800"/>
              <a:buNone/>
            </a:pPr>
            <a:r>
              <a:t/>
            </a:r>
            <a:endParaRPr b="1" i="1" sz="2600">
              <a:highlight>
                <a:srgbClr val="FFFFFF"/>
              </a:highlight>
              <a:latin typeface="Helvetica Neue"/>
              <a:ea typeface="Helvetica Neue"/>
              <a:cs typeface="Helvetica Neue"/>
              <a:sym typeface="Helvetica Neue"/>
            </a:endParaRPr>
          </a:p>
          <a:p>
            <a:pPr indent="0" lvl="0" marL="0" marR="0" rtl="0" algn="l">
              <a:lnSpc>
                <a:spcPct val="150000"/>
              </a:lnSpc>
              <a:spcBef>
                <a:spcPts val="1100"/>
              </a:spcBef>
              <a:spcAft>
                <a:spcPts val="0"/>
              </a:spcAft>
              <a:buSzPts val="1946"/>
              <a:buNone/>
            </a:pPr>
            <a:r>
              <a:t/>
            </a:r>
            <a:endParaRPr sz="2600"/>
          </a:p>
          <a:p>
            <a:pPr indent="0" lvl="0" marL="0" marR="0" rtl="0" algn="l">
              <a:lnSpc>
                <a:spcPct val="150000"/>
              </a:lnSpc>
              <a:spcBef>
                <a:spcPts val="0"/>
              </a:spcBef>
              <a:spcAft>
                <a:spcPts val="0"/>
              </a:spcAft>
              <a:buSzPts val="1946"/>
              <a:buNone/>
            </a:pPr>
            <a:r>
              <a:t/>
            </a:r>
            <a:endParaRPr sz="2600"/>
          </a:p>
        </p:txBody>
      </p:sp>
      <p:pic>
        <p:nvPicPr>
          <p:cNvPr id="322" name="Google Shape;322;g2b8a52889ac_0_16"/>
          <p:cNvPicPr preferRelativeResize="0"/>
          <p:nvPr/>
        </p:nvPicPr>
        <p:blipFill>
          <a:blip r:embed="rId5">
            <a:alphaModFix/>
          </a:blip>
          <a:stretch>
            <a:fillRect/>
          </a:stretch>
        </p:blipFill>
        <p:spPr>
          <a:xfrm>
            <a:off x="9344211" y="362856"/>
            <a:ext cx="2170032" cy="7595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tandard layout">
  <a:themeElements>
    <a:clrScheme name="TI Standard palette">
      <a:dk1>
        <a:srgbClr val="000000"/>
      </a:dk1>
      <a:lt1>
        <a:srgbClr val="FFFFFF"/>
      </a:lt1>
      <a:dk2>
        <a:srgbClr val="191919"/>
      </a:dk2>
      <a:lt2>
        <a:srgbClr val="E8E8E8"/>
      </a:lt2>
      <a:accent1>
        <a:srgbClr val="3695D8"/>
      </a:accent1>
      <a:accent2>
        <a:srgbClr val="E51F40"/>
      </a:accent2>
      <a:accent3>
        <a:srgbClr val="FF3300"/>
      </a:accent3>
      <a:accent4>
        <a:srgbClr val="FFD900"/>
      </a:accent4>
      <a:accent5>
        <a:srgbClr val="96C800"/>
      </a:accent5>
      <a:accent6>
        <a:srgbClr val="808080"/>
      </a:accent6>
      <a:hlink>
        <a:srgbClr val="3695D8"/>
      </a:hlink>
      <a:folHlink>
        <a:srgbClr val="3695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2020-09-17T09:36:40Z</dcterms:created>
  <dc:creator>Mathias Huter</dc:creator>
</cp:coreProperties>
</file>