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4" r:id="rId4"/>
    <p:sldId id="259" r:id="rId5"/>
    <p:sldId id="262" r:id="rId6"/>
    <p:sldId id="261" r:id="rId7"/>
    <p:sldId id="260" r:id="rId8"/>
    <p:sldId id="266" r:id="rId9"/>
    <p:sldId id="263" r:id="rId10"/>
    <p:sldId id="26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EDC5E-16C9-45B6-9D0F-EA3A0D4E9EC8}" type="datetimeFigureOut">
              <a:rPr lang="en-US" smtClean="0"/>
              <a:t>18-Nov-21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C501-DE0D-435D-8796-F24F85EA7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4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064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53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35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54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53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578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15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47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66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Felt accountability is how strongly you feel accountable for doing good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 of accountability is how clear you are about those things for which you are accountable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E2853-EE5F-40C6-B255-D2A4FBA1B9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87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89B79-5E1B-48CC-9E2D-A9F30434EE7A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25A8-E6A6-4B55-B012-8D678A93D097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3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A1C15-D1D2-4694-AA00-6A8337BCA259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53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68E0-5295-4D75-AD46-D5581E9C45D5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4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4E24-0284-496A-A8F8-8D2ED22A4C63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51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74CF6-F2B0-4D04-9D2B-BADCCD1BC018}" type="datetime1">
              <a:rPr lang="en-US" smtClean="0"/>
              <a:t>19-Nov-21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1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A18D-7AE9-49C5-9328-B7A4C06B4E44}" type="datetime1">
              <a:rPr lang="en-US" smtClean="0"/>
              <a:t>19-Nov-21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2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500EE-3F62-4DB3-B4A6-8892749492B2}" type="datetime1">
              <a:rPr lang="en-US" smtClean="0"/>
              <a:t>19-Nov-21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15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5F966-01A6-4713-BFC2-846ED13456DE}" type="datetime1">
              <a:rPr lang="en-US" smtClean="0"/>
              <a:t>19-Nov-21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6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469E0-6547-4825-9A29-3BE2493432AC}" type="datetime1">
              <a:rPr lang="en-US" smtClean="0"/>
              <a:t>19-Nov-21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6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B84D9-D14C-45EF-8CCA-F45F8990A3E5}" type="datetime1">
              <a:rPr lang="en-US" smtClean="0"/>
              <a:t>19-Nov-21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88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C3003-C203-4500-A4ED-F5B130744736}" type="datetime1">
              <a:rPr lang="en-US" smtClean="0"/>
              <a:t>19-Nov-21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74F89-5691-473D-96FA-3E15F58BB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7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62688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K:\Drive files\Borders\edge borders\b5 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0"/>
            <a:ext cx="1168009" cy="1163637"/>
          </a:xfrm>
          <a:prstGeom prst="rect">
            <a:avLst/>
          </a:prstGeom>
          <a:noFill/>
        </p:spPr>
      </p:pic>
      <p:pic>
        <p:nvPicPr>
          <p:cNvPr id="9" name="Picture 8" descr="K:\Drive files\Borders\edge borders\b5 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0981225" y="-8709"/>
            <a:ext cx="1168009" cy="1163637"/>
          </a:xfrm>
          <a:prstGeom prst="rect">
            <a:avLst/>
          </a:prstGeom>
          <a:noFill/>
        </p:spPr>
      </p:pic>
      <p:pic>
        <p:nvPicPr>
          <p:cNvPr id="10" name="Picture 9" descr="K:\Drive files\Borders\edge borders\b5 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9039" y="5694363"/>
            <a:ext cx="1168009" cy="1163637"/>
          </a:xfrm>
          <a:prstGeom prst="rect">
            <a:avLst/>
          </a:prstGeom>
          <a:noFill/>
        </p:spPr>
      </p:pic>
      <p:pic>
        <p:nvPicPr>
          <p:cNvPr id="13" name="Picture 12" descr="K:\Drive files\Borders\edge borders\b5 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9554" y="5666581"/>
            <a:ext cx="1168009" cy="116363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921" y="1493003"/>
            <a:ext cx="2172863" cy="115711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40541" y="217866"/>
            <a:ext cx="8794377" cy="7104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2216" y="2879558"/>
            <a:ext cx="10140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chemeClr val="accent1"/>
                </a:solidFill>
              </a:rPr>
              <a:t>Social Accountability in Bhutan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36833" y="4321040"/>
            <a:ext cx="4235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Kinley Drukpa, Program Officer, BTI</a:t>
            </a:r>
            <a:endParaRPr lang="en-GB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0646" y="6037262"/>
            <a:ext cx="775166" cy="477838"/>
          </a:xfrm>
        </p:spPr>
        <p:txBody>
          <a:bodyPr/>
          <a:lstStyle/>
          <a:p>
            <a:fld id="{BA674F89-5691-473D-96FA-3E15F58BB257}" type="slidenum">
              <a:rPr lang="en-US" sz="6000" smtClean="0"/>
              <a:t>1</a:t>
            </a:fld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997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40541" y="217866"/>
            <a:ext cx="8794377" cy="7104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76" y="1392094"/>
            <a:ext cx="11806518" cy="1880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7576" y="6410325"/>
            <a:ext cx="642937" cy="356178"/>
          </a:xfrm>
        </p:spPr>
        <p:txBody>
          <a:bodyPr/>
          <a:lstStyle/>
          <a:p>
            <a:fld id="{BA674F89-5691-473D-96FA-3E15F58BB257}" type="slidenum">
              <a:rPr lang="en-US" sz="2800" smtClean="0"/>
              <a:t>10</a:t>
            </a:fld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476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75508"/>
            <a:ext cx="8794377" cy="62351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Scope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Presentation</a:t>
            </a: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76" y="1392093"/>
            <a:ext cx="4195483" cy="3771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smtClean="0"/>
              <a:t>The Context 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2800" dirty="0" smtClean="0">
                <a:solidFill>
                  <a:srgbClr val="FF0000"/>
                </a:solidFill>
              </a:rPr>
              <a:t>The challenge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smtClean="0">
                <a:solidFill>
                  <a:srgbClr val="002060"/>
                </a:solidFill>
              </a:rPr>
              <a:t>The Approach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2800" dirty="0" smtClean="0"/>
              <a:t>The journey   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2800" dirty="0" smtClean="0">
                <a:solidFill>
                  <a:srgbClr val="00B050"/>
                </a:solidFill>
              </a:rPr>
              <a:t>The Future Plan</a:t>
            </a:r>
          </a:p>
          <a:p>
            <a:endParaRPr lang="en-US" sz="2800" dirty="0" smtClean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611" y="943190"/>
            <a:ext cx="6598024" cy="49485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" y="75508"/>
            <a:ext cx="1228165" cy="65403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75945" y="6271419"/>
            <a:ext cx="445713" cy="411162"/>
          </a:xfrm>
        </p:spPr>
        <p:txBody>
          <a:bodyPr/>
          <a:lstStyle/>
          <a:p>
            <a:fld id="{BA674F89-5691-473D-96FA-3E15F58BB257}" type="slidenum">
              <a:rPr lang="en-US" sz="4400" smtClean="0"/>
              <a:t>2</a:t>
            </a:fld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3056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40541" y="217866"/>
            <a:ext cx="8794377" cy="7104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Context </a:t>
            </a: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858001" y="1775012"/>
            <a:ext cx="2514600" cy="1480015"/>
          </a:xfrm>
          <a:prstGeom prst="ellipse">
            <a:avLst/>
          </a:prstGeom>
          <a:solidFill>
            <a:srgbClr val="E0E02C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The Demand</a:t>
            </a:r>
            <a:endParaRPr lang="en-US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Left-Right-Up Arrow 9"/>
          <p:cNvSpPr/>
          <p:nvPr/>
        </p:nvSpPr>
        <p:spPr>
          <a:xfrm rot="9654239">
            <a:off x="2552700" y="4038600"/>
            <a:ext cx="7391400" cy="990600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80665" y="3088341"/>
            <a:ext cx="2057400" cy="19812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The Supply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" y="75508"/>
            <a:ext cx="1228165" cy="65403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094" y="6185601"/>
            <a:ext cx="738187" cy="510474"/>
          </a:xfrm>
        </p:spPr>
        <p:txBody>
          <a:bodyPr/>
          <a:lstStyle/>
          <a:p>
            <a:fld id="{BA674F89-5691-473D-96FA-3E15F58BB257}" type="slidenum">
              <a:rPr lang="en-US" sz="4400" smtClean="0"/>
              <a:t>3</a:t>
            </a:fld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2837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123133"/>
            <a:ext cx="8794377" cy="50887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Context… </a:t>
            </a: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" y="75508"/>
            <a:ext cx="1228165" cy="654034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689162"/>
              </p:ext>
            </p:extLst>
          </p:nvPr>
        </p:nvGraphicFramePr>
        <p:xfrm>
          <a:off x="539002" y="795057"/>
          <a:ext cx="10961594" cy="5290298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5873399"/>
                <a:gridCol w="5088195"/>
              </a:tblGrid>
              <a:tr h="7049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The Supply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The Demand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27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030A0"/>
                          </a:solidFill>
                          <a:effectLst/>
                        </a:rPr>
                        <a:t>Democratic Decentralization processes 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1" dirty="0" smtClean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effectLst/>
                        </a:rPr>
                        <a:t>Lack 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effectLst/>
                        </a:rPr>
                        <a:t>of awareness 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effectLst/>
                        </a:rPr>
                        <a:t>on and 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effectLst/>
                        </a:rPr>
                        <a:t>capacity 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effectLst/>
                        </a:rPr>
                        <a:t>in civic 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effectLst/>
                        </a:rPr>
                        <a:t>engagement </a:t>
                      </a:r>
                      <a:endParaRPr lang="en-US" sz="2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822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</a:rPr>
                        <a:t>The Legal </a:t>
                      </a:r>
                      <a:r>
                        <a:rPr lang="en-US" sz="2000" dirty="0" smtClean="0">
                          <a:solidFill>
                            <a:srgbClr val="0070C0"/>
                          </a:solidFill>
                          <a:effectLst/>
                        </a:rPr>
                        <a:t>frameworks:</a:t>
                      </a:r>
                      <a:endParaRPr lang="en-US" sz="20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b="0" dirty="0">
                          <a:effectLst/>
                        </a:rPr>
                        <a:t>The constitutions of </a:t>
                      </a:r>
                      <a:r>
                        <a:rPr lang="en-US" sz="2000" b="0" dirty="0" smtClean="0">
                          <a:effectLst/>
                        </a:rPr>
                        <a:t>the</a:t>
                      </a:r>
                      <a:r>
                        <a:rPr lang="en-US" sz="2000" b="0" baseline="0" dirty="0" smtClean="0">
                          <a:effectLst/>
                        </a:rPr>
                        <a:t> </a:t>
                      </a:r>
                      <a:r>
                        <a:rPr lang="en-US" sz="2000" b="0" dirty="0" smtClean="0">
                          <a:effectLst/>
                        </a:rPr>
                        <a:t>Kingdom </a:t>
                      </a:r>
                      <a:r>
                        <a:rPr lang="en-US" sz="2000" b="0" dirty="0">
                          <a:effectLst/>
                        </a:rPr>
                        <a:t>of Bhutan 2008</a:t>
                      </a:r>
                    </a:p>
                    <a:p>
                      <a:pPr marL="342900" marR="0" lvl="0" indent="-34290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b="0" dirty="0">
                          <a:effectLst/>
                        </a:rPr>
                        <a:t>Local Government Act of Bhutan 2009</a:t>
                      </a:r>
                    </a:p>
                    <a:p>
                      <a:pPr marL="342900" marR="0" lvl="0" indent="-34290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b="0" dirty="0">
                          <a:effectLst/>
                        </a:rPr>
                        <a:t>The Anti-Corruption Act of Bhutan 2011</a:t>
                      </a:r>
                    </a:p>
                    <a:p>
                      <a:pPr marL="342900" marR="0" lvl="0" indent="-34290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2000" b="0" dirty="0">
                          <a:effectLst/>
                        </a:rPr>
                        <a:t>The Audit Act of Bhutan 2018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027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</a:rPr>
                        <a:t>The policy </a:t>
                      </a:r>
                      <a:r>
                        <a:rPr lang="en-US" sz="2000" dirty="0" smtClean="0">
                          <a:solidFill>
                            <a:srgbClr val="00B050"/>
                          </a:solidFill>
                          <a:effectLst/>
                        </a:rPr>
                        <a:t>for</a:t>
                      </a:r>
                      <a:r>
                        <a:rPr lang="en-US" sz="2000" baseline="0" dirty="0" smtClean="0">
                          <a:solidFill>
                            <a:srgbClr val="00B050"/>
                          </a:solidFill>
                          <a:effectLst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00B050"/>
                          </a:solidFill>
                          <a:effectLst/>
                        </a:rPr>
                        <a:t>developmental plan </a:t>
                      </a:r>
                      <a:r>
                        <a:rPr lang="en-US" sz="20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(Five</a:t>
                      </a:r>
                      <a:r>
                        <a:rPr lang="en-US" sz="2000" baseline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year Plans)</a:t>
                      </a:r>
                      <a:endParaRPr lang="en-US" sz="2000" dirty="0" smtClean="0">
                        <a:solidFill>
                          <a:srgbClr val="00B050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094" y="6298911"/>
            <a:ext cx="714376" cy="356178"/>
          </a:xfrm>
        </p:spPr>
        <p:txBody>
          <a:bodyPr/>
          <a:lstStyle/>
          <a:p>
            <a:fld id="{BA674F89-5691-473D-96FA-3E15F58BB257}" type="slidenum">
              <a:rPr lang="en-US" sz="4000" smtClean="0"/>
              <a:t>4</a:t>
            </a:fld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8566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96842"/>
            <a:ext cx="8794377" cy="56206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challenge 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132" y="895502"/>
            <a:ext cx="6487025" cy="43246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" y="75508"/>
            <a:ext cx="1228165" cy="6540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3094" y="1116361"/>
            <a:ext cx="5342965" cy="4813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awareness on civic engagement 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Closely knit society </a:t>
            </a:r>
          </a:p>
          <a:p>
            <a:pPr marL="514350" indent="-514350">
              <a:buAutoNum type="arabicPeriod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of coordinated efforts 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 to information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094" y="6340475"/>
            <a:ext cx="752475" cy="365125"/>
          </a:xfrm>
        </p:spPr>
        <p:txBody>
          <a:bodyPr/>
          <a:lstStyle/>
          <a:p>
            <a:fld id="{BA674F89-5691-473D-96FA-3E15F58BB257}" type="slidenum">
              <a:rPr lang="en-US" sz="4000" smtClean="0"/>
              <a:t>5</a:t>
            </a:fld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665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/>
          <p:cNvSpPr/>
          <p:nvPr/>
        </p:nvSpPr>
        <p:spPr>
          <a:xfrm>
            <a:off x="3677497" y="5758848"/>
            <a:ext cx="8368749" cy="10510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	</a:t>
            </a:r>
            <a:r>
              <a:rPr lang="en-US" sz="2800" dirty="0" smtClean="0">
                <a:solidFill>
                  <a:schemeClr val="tx1"/>
                </a:solidFill>
              </a:rPr>
              <a:t>Embedding SA in the performance M&amp;E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324966" y="4807628"/>
            <a:ext cx="7736653" cy="8088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Periodic assessment of services or developmental plans using CSC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145867" y="3910828"/>
            <a:ext cx="7972090" cy="7090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Institution of SA practitioner Groups </a:t>
            </a:r>
          </a:p>
          <a:p>
            <a:pPr marL="285750" indent="-285750" algn="ctr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Institution of engagement platform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193104" y="3133979"/>
            <a:ext cx="6924853" cy="6295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Community Representatives and Service Providers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813196" y="2311125"/>
            <a:ext cx="6304761" cy="6606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sz="2800" dirty="0" smtClean="0">
                <a:solidFill>
                  <a:schemeClr val="tx1"/>
                </a:solidFill>
              </a:rPr>
              <a:t>Rigorous Advocacy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510604" y="1517374"/>
            <a:ext cx="5551015" cy="634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	</a:t>
            </a:r>
            <a:r>
              <a:rPr lang="en-US" sz="2800" dirty="0" smtClean="0">
                <a:solidFill>
                  <a:schemeClr val="tx1"/>
                </a:solidFill>
              </a:rPr>
              <a:t>Local Government leaders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495232" y="674378"/>
            <a:ext cx="5551015" cy="6938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Relevant Institutions </a:t>
            </a:r>
            <a:r>
              <a:rPr lang="en-US" sz="2000" dirty="0" smtClean="0">
                <a:solidFill>
                  <a:schemeClr val="tx1"/>
                </a:solidFill>
              </a:rPr>
              <a:t>(</a:t>
            </a:r>
            <a:r>
              <a:rPr lang="en-US" sz="2400" dirty="0" smtClean="0">
                <a:solidFill>
                  <a:schemeClr val="tx1"/>
                </a:solidFill>
              </a:rPr>
              <a:t>ACC, DLG, RAA, ECB, CSOs and others) 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0" y="390778"/>
            <a:ext cx="7557247" cy="1155162"/>
            <a:chOff x="-3" y="358237"/>
            <a:chExt cx="7354478" cy="1130927"/>
          </a:xfrm>
        </p:grpSpPr>
        <p:grpSp>
          <p:nvGrpSpPr>
            <p:cNvPr id="69" name="Group 68"/>
            <p:cNvGrpSpPr/>
            <p:nvPr/>
          </p:nvGrpSpPr>
          <p:grpSpPr>
            <a:xfrm>
              <a:off x="-3" y="358237"/>
              <a:ext cx="7354478" cy="1130927"/>
              <a:chOff x="162218" y="0"/>
              <a:chExt cx="6339350" cy="792441"/>
            </a:xfrm>
          </p:grpSpPr>
          <p:sp>
            <p:nvSpPr>
              <p:cNvPr id="71" name="Trapezoid 70"/>
              <p:cNvSpPr/>
              <p:nvPr/>
            </p:nvSpPr>
            <p:spPr>
              <a:xfrm rot="10800000">
                <a:off x="162218" y="194550"/>
                <a:ext cx="6339350" cy="489639"/>
              </a:xfrm>
              <a:prstGeom prst="trapezoid">
                <a:avLst>
                  <a:gd name="adj" fmla="val 6887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2" name="Trapezoid 4"/>
              <p:cNvSpPr/>
              <p:nvPr/>
            </p:nvSpPr>
            <p:spPr>
              <a:xfrm>
                <a:off x="1201777" y="0"/>
                <a:ext cx="4463746" cy="79244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5400" tIns="25400" rIns="25400" bIns="254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 dirty="0"/>
              </a:p>
            </p:txBody>
          </p:sp>
        </p:grpSp>
        <p:sp>
          <p:nvSpPr>
            <p:cNvPr id="70" name="Rectangle 69"/>
            <p:cNvSpPr/>
            <p:nvPr/>
          </p:nvSpPr>
          <p:spPr>
            <a:xfrm>
              <a:off x="1164617" y="604545"/>
              <a:ext cx="5156338" cy="723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457200" indent="-457200" algn="ctr">
                <a:lnSpc>
                  <a:spcPct val="150000"/>
                </a:lnSpc>
                <a:buAutoNum type="arabicPeriod"/>
              </a:pPr>
              <a:r>
                <a:rPr lang="en-US" sz="2800" dirty="0" smtClean="0"/>
                <a:t>Collaboration and Coordination 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73484" y="1384868"/>
            <a:ext cx="7008028" cy="774812"/>
            <a:chOff x="284163" y="1615184"/>
            <a:chExt cx="6819995" cy="727481"/>
          </a:xfrm>
        </p:grpSpPr>
        <p:sp>
          <p:nvSpPr>
            <p:cNvPr id="74" name="Trapezoid 73"/>
            <p:cNvSpPr/>
            <p:nvPr/>
          </p:nvSpPr>
          <p:spPr>
            <a:xfrm rot="10800000">
              <a:off x="284163" y="1726562"/>
              <a:ext cx="6819995" cy="616103"/>
            </a:xfrm>
            <a:prstGeom prst="trapezoid">
              <a:avLst>
                <a:gd name="adj" fmla="val 6887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Rectangle 74"/>
            <p:cNvSpPr/>
            <p:nvPr/>
          </p:nvSpPr>
          <p:spPr>
            <a:xfrm>
              <a:off x="2163240" y="1615184"/>
              <a:ext cx="2917287" cy="7231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smtClean="0"/>
                <a:t>2.Negotiation 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480979" y="2182834"/>
            <a:ext cx="6125669" cy="797813"/>
            <a:chOff x="545172" y="2329120"/>
            <a:chExt cx="5961311" cy="646918"/>
          </a:xfrm>
        </p:grpSpPr>
        <p:sp>
          <p:nvSpPr>
            <p:cNvPr id="77" name="Trapezoid 76"/>
            <p:cNvSpPr/>
            <p:nvPr/>
          </p:nvSpPr>
          <p:spPr>
            <a:xfrm rot="10800000">
              <a:off x="545172" y="2425989"/>
              <a:ext cx="5961311" cy="550049"/>
            </a:xfrm>
            <a:prstGeom prst="trapezoid">
              <a:avLst>
                <a:gd name="adj" fmla="val 68870"/>
              </a:avLst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Rectangle 77"/>
            <p:cNvSpPr/>
            <p:nvPr/>
          </p:nvSpPr>
          <p:spPr>
            <a:xfrm>
              <a:off x="1241719" y="2329120"/>
              <a:ext cx="4750291" cy="5447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dirty="0" smtClean="0"/>
                <a:t>3. </a:t>
              </a:r>
              <a:r>
                <a:rPr lang="en-US" sz="2800" dirty="0" smtClean="0"/>
                <a:t>Advocacy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850012" y="3052633"/>
            <a:ext cx="5387605" cy="718105"/>
            <a:chOff x="904303" y="3128711"/>
            <a:chExt cx="5243050" cy="703040"/>
          </a:xfrm>
        </p:grpSpPr>
        <p:sp>
          <p:nvSpPr>
            <p:cNvPr id="80" name="Trapezoid 79"/>
            <p:cNvSpPr/>
            <p:nvPr/>
          </p:nvSpPr>
          <p:spPr>
            <a:xfrm rot="10800000">
              <a:off x="904303" y="3213014"/>
              <a:ext cx="5243050" cy="618737"/>
            </a:xfrm>
            <a:prstGeom prst="trapezoid">
              <a:avLst>
                <a:gd name="adj" fmla="val 6887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Rectangle 80"/>
            <p:cNvSpPr/>
            <p:nvPr/>
          </p:nvSpPr>
          <p:spPr>
            <a:xfrm>
              <a:off x="2177675" y="3128711"/>
              <a:ext cx="2956499" cy="6577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smtClean="0"/>
                <a:t>4. Capacity Building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1204107" y="3863195"/>
            <a:ext cx="4609089" cy="792825"/>
            <a:chOff x="1241717" y="4198776"/>
            <a:chExt cx="4485422" cy="723167"/>
          </a:xfrm>
        </p:grpSpPr>
        <p:sp>
          <p:nvSpPr>
            <p:cNvPr id="83" name="Trapezoid 82"/>
            <p:cNvSpPr/>
            <p:nvPr/>
          </p:nvSpPr>
          <p:spPr>
            <a:xfrm rot="10800000">
              <a:off x="1241717" y="4213877"/>
              <a:ext cx="4485422" cy="682497"/>
            </a:xfrm>
            <a:prstGeom prst="trapezoid">
              <a:avLst>
                <a:gd name="adj" fmla="val 68870"/>
              </a:avLst>
            </a:prstGeom>
            <a:solidFill>
              <a:srgbClr val="00B0F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Rectangle 83"/>
            <p:cNvSpPr/>
            <p:nvPr/>
          </p:nvSpPr>
          <p:spPr>
            <a:xfrm>
              <a:off x="1873132" y="4198776"/>
              <a:ext cx="3409064" cy="7231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 smtClean="0"/>
                <a:t>5. Institutionalization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603966" y="4765187"/>
            <a:ext cx="3566571" cy="851243"/>
            <a:chOff x="1713818" y="4067092"/>
            <a:chExt cx="3470876" cy="833384"/>
          </a:xfrm>
        </p:grpSpPr>
        <p:sp>
          <p:nvSpPr>
            <p:cNvPr id="86" name="Trapezoid 85"/>
            <p:cNvSpPr/>
            <p:nvPr/>
          </p:nvSpPr>
          <p:spPr>
            <a:xfrm rot="10800000">
              <a:off x="1713818" y="4067092"/>
              <a:ext cx="3470876" cy="833384"/>
            </a:xfrm>
            <a:prstGeom prst="trapezoid">
              <a:avLst>
                <a:gd name="adj" fmla="val 68870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Rectangle 86"/>
            <p:cNvSpPr/>
            <p:nvPr/>
          </p:nvSpPr>
          <p:spPr>
            <a:xfrm>
              <a:off x="2175524" y="4073658"/>
              <a:ext cx="2547461" cy="632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 dirty="0" smtClean="0"/>
                <a:t>6.  Implementation</a:t>
              </a:r>
            </a:p>
          </p:txBody>
        </p:sp>
      </p:grpSp>
      <p:sp>
        <p:nvSpPr>
          <p:cNvPr id="88" name="Rectangle 87"/>
          <p:cNvSpPr/>
          <p:nvPr/>
        </p:nvSpPr>
        <p:spPr>
          <a:xfrm>
            <a:off x="1619092" y="31142"/>
            <a:ext cx="8794377" cy="43905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Approach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961592" y="5726940"/>
            <a:ext cx="3079366" cy="1082968"/>
            <a:chOff x="2230539" y="5829440"/>
            <a:chExt cx="2818534" cy="981152"/>
          </a:xfrm>
        </p:grpSpPr>
        <p:sp>
          <p:nvSpPr>
            <p:cNvPr id="89" name="Trapezoid 88"/>
            <p:cNvSpPr/>
            <p:nvPr/>
          </p:nvSpPr>
          <p:spPr>
            <a:xfrm rot="10800000">
              <a:off x="2230539" y="5858348"/>
              <a:ext cx="2818534" cy="952244"/>
            </a:xfrm>
            <a:prstGeom prst="trapezoid">
              <a:avLst>
                <a:gd name="adj" fmla="val 131217"/>
              </a:avLst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577492" y="5829440"/>
              <a:ext cx="2300011" cy="7528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smtClean="0"/>
                <a:t>7.  Lobbying for policy Change 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44784"/>
            <a:ext cx="626801" cy="365125"/>
          </a:xfrm>
        </p:spPr>
        <p:txBody>
          <a:bodyPr/>
          <a:lstStyle/>
          <a:p>
            <a:fld id="{BA674F89-5691-473D-96FA-3E15F58BB257}" type="slidenum">
              <a:rPr lang="en-US" sz="4800" smtClean="0"/>
              <a:t>6</a:t>
            </a:fld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7239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769" y="2856439"/>
            <a:ext cx="4171278" cy="312845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19799" y="6329081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32908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7998" y="6304631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21132"/>
            <a:ext cx="8794377" cy="41685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journey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610" y="2856439"/>
            <a:ext cx="4178936" cy="3134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7" y="2859516"/>
            <a:ext cx="4174833" cy="31311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1" y="517450"/>
            <a:ext cx="570155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Initiated a pilot project in 2015</a:t>
            </a:r>
          </a:p>
          <a:p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Piloted in one district (Paro) </a:t>
            </a:r>
          </a:p>
          <a:p>
            <a:pPr marL="457200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indent="-457200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Community Score Card (CSC)</a:t>
            </a:r>
          </a:p>
          <a:p>
            <a:pPr marL="457200"/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28084"/>
            <a:ext cx="936812" cy="365125"/>
          </a:xfrm>
        </p:spPr>
        <p:txBody>
          <a:bodyPr/>
          <a:lstStyle/>
          <a:p>
            <a:fld id="{BA674F89-5691-473D-96FA-3E15F58BB257}" type="slidenum">
              <a:rPr lang="en-US" sz="3600" smtClean="0"/>
              <a:t>7</a:t>
            </a:fld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863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799" y="6329081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32908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7998" y="6304631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21132"/>
            <a:ext cx="8794377" cy="41685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journey…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134" y="5461678"/>
            <a:ext cx="7025128" cy="461665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Instituted SA in the M&amp;E for the 12</a:t>
            </a:r>
            <a:r>
              <a:rPr lang="en-US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FYP (2018-2023)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708" y="483690"/>
            <a:ext cx="4661469" cy="34961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708" y="4002893"/>
            <a:ext cx="4705563" cy="264687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0311" y="601572"/>
            <a:ext cx="685799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Scaled up to other 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districts 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2016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6738" indent="-334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Practitioner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roups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instituted in four districts and 2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municipalities.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66738" indent="-33496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Conducted Citizens’ Report Card on the implementation of 11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Five year Plan at the Midterm in 2016.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573" y="3945870"/>
            <a:ext cx="69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Instituted SA in the Colleges in 2019</a:t>
            </a:r>
          </a:p>
          <a:p>
            <a:pPr marL="465138" indent="-290513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Youth Practitioner for Accountability Clubs in two colleges.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400050" y="6304631"/>
            <a:ext cx="640288" cy="365125"/>
          </a:xfrm>
        </p:spPr>
        <p:txBody>
          <a:bodyPr/>
          <a:lstStyle/>
          <a:p>
            <a:fld id="{BA674F89-5691-473D-96FA-3E15F58BB257}" type="slidenum">
              <a:rPr lang="en-US" sz="4400" smtClean="0"/>
              <a:t>8</a:t>
            </a:fld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16353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19800" y="6248400"/>
            <a:ext cx="685800" cy="46412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35727" y="6248401"/>
            <a:ext cx="4031673" cy="45720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58000" y="6248400"/>
            <a:ext cx="2514600" cy="4572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22611" y="164078"/>
            <a:ext cx="8794377" cy="5082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solidFill>
                <a:srgbClr val="002060"/>
              </a:solidFill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Future Plan   </a:t>
            </a: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1" y="1055918"/>
            <a:ext cx="118199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Roll out Social Accountability in all the local governments (205 Blocks and four Municipalities) by 2027 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 to lobby for Right to Information Act (RTI)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Embed SA in the Service Providers’ regular performance M&amp;E in the LGs </a:t>
            </a: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 platform for continuous learning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0013" y="6294437"/>
            <a:ext cx="495300" cy="365125"/>
          </a:xfrm>
        </p:spPr>
        <p:txBody>
          <a:bodyPr/>
          <a:lstStyle/>
          <a:p>
            <a:fld id="{BA674F89-5691-473D-96FA-3E15F58BB257}" type="slidenum">
              <a:rPr lang="en-US" sz="3200" smtClean="0"/>
              <a:t>9</a:t>
            </a:fld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1829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dfbcd19f-7c0b-4f21-b1f9-5ae983cab0a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1635</TotalTime>
  <Words>582</Words>
  <Application>Microsoft Office PowerPoint</Application>
  <PresentationFormat>Widescreen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40</cp:revision>
  <dcterms:created xsi:type="dcterms:W3CDTF">2021-11-16T15:48:55Z</dcterms:created>
  <dcterms:modified xsi:type="dcterms:W3CDTF">2021-11-19T03:46:24Z</dcterms:modified>
</cp:coreProperties>
</file>