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EACD-AADF-4C6A-94D1-FF1514222DB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CAEC0-ACB7-4F85-8775-602DF10EC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565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EACD-AADF-4C6A-94D1-FF1514222DB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CAEC0-ACB7-4F85-8775-602DF10EC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853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EACD-AADF-4C6A-94D1-FF1514222DB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CAEC0-ACB7-4F85-8775-602DF10EC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3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EACD-AADF-4C6A-94D1-FF1514222DB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CAEC0-ACB7-4F85-8775-602DF10EC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063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EACD-AADF-4C6A-94D1-FF1514222DB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CAEC0-ACB7-4F85-8775-602DF10EC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847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EACD-AADF-4C6A-94D1-FF1514222DB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CAEC0-ACB7-4F85-8775-602DF10EC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450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EACD-AADF-4C6A-94D1-FF1514222DB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CAEC0-ACB7-4F85-8775-602DF10EC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91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EACD-AADF-4C6A-94D1-FF1514222DB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CAEC0-ACB7-4F85-8775-602DF10EC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77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EACD-AADF-4C6A-94D1-FF1514222DB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CAEC0-ACB7-4F85-8775-602DF10EC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480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EACD-AADF-4C6A-94D1-FF1514222DB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CAEC0-ACB7-4F85-8775-602DF10EC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887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EACD-AADF-4C6A-94D1-FF1514222DB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CAEC0-ACB7-4F85-8775-602DF10EC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861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5EACD-AADF-4C6A-94D1-FF1514222DB6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CAEC0-ACB7-4F85-8775-602DF10EC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000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:\Office\TIB LOGO JPG All\TIB-English-Logo_transparen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482" y="679267"/>
            <a:ext cx="2439035" cy="1099934"/>
          </a:xfrm>
          <a:prstGeom prst="rect">
            <a:avLst/>
          </a:prstGeom>
          <a:noFill/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66207" y="2129247"/>
            <a:ext cx="10659290" cy="38270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en-US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Civic Participation and Social Accountability: </a:t>
            </a:r>
            <a:br>
              <a:rPr lang="en-US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Lessons from TI-Bangladesh</a:t>
            </a:r>
            <a:br>
              <a:rPr lang="en-US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en-US" sz="4000" b="1" dirty="0" smtClean="0">
                <a:solidFill>
                  <a:srgbClr val="339933"/>
                </a:solidFill>
                <a:latin typeface="+mn-lt"/>
              </a:rPr>
              <a:t/>
            </a:r>
            <a:br>
              <a:rPr lang="en-US" sz="4000" b="1" dirty="0" smtClean="0">
                <a:solidFill>
                  <a:srgbClr val="339933"/>
                </a:solidFill>
                <a:latin typeface="+mn-lt"/>
              </a:rPr>
            </a:br>
            <a:r>
              <a:rPr lang="en-US" sz="4000" b="1" dirty="0" err="1" smtClean="0">
                <a:solidFill>
                  <a:srgbClr val="339933"/>
                </a:solidFill>
                <a:latin typeface="+mn-lt"/>
              </a:rPr>
              <a:t>Iftekhar</a:t>
            </a:r>
            <a:r>
              <a:rPr lang="en-US" sz="4000" b="1" dirty="0" smtClean="0">
                <a:solidFill>
                  <a:srgbClr val="339933"/>
                </a:solidFill>
                <a:latin typeface="+mn-lt"/>
              </a:rPr>
              <a:t> Zaman</a:t>
            </a:r>
            <a:br>
              <a:rPr lang="en-US" sz="4000" b="1" dirty="0" smtClean="0">
                <a:solidFill>
                  <a:srgbClr val="339933"/>
                </a:solidFill>
                <a:latin typeface="+mn-lt"/>
              </a:rPr>
            </a:br>
            <a:r>
              <a:rPr lang="en-US" sz="1400" b="1" dirty="0">
                <a:solidFill>
                  <a:srgbClr val="339933"/>
                </a:solidFill>
                <a:latin typeface="+mn-lt"/>
              </a:rPr>
              <a:t/>
            </a:r>
            <a:br>
              <a:rPr lang="en-US" sz="1400" b="1" dirty="0">
                <a:solidFill>
                  <a:srgbClr val="339933"/>
                </a:solidFill>
                <a:latin typeface="+mn-lt"/>
              </a:rPr>
            </a:br>
            <a:r>
              <a:rPr lang="en-US" sz="4000" b="1" dirty="0" smtClean="0">
                <a:solidFill>
                  <a:srgbClr val="3333FF"/>
                </a:solidFill>
                <a:latin typeface="+mn-lt"/>
              </a:rPr>
              <a:t>Presented to the 4</a:t>
            </a:r>
            <a:r>
              <a:rPr lang="en-US" sz="4000" b="1" baseline="30000" dirty="0" smtClean="0">
                <a:solidFill>
                  <a:srgbClr val="3333FF"/>
                </a:solidFill>
                <a:latin typeface="+mn-lt"/>
              </a:rPr>
              <a:t>th</a:t>
            </a:r>
            <a:r>
              <a:rPr lang="en-US" sz="4000" b="1" dirty="0" smtClean="0">
                <a:solidFill>
                  <a:srgbClr val="3333FF"/>
                </a:solidFill>
                <a:latin typeface="+mn-lt"/>
              </a:rPr>
              <a:t> Regional Meeting </a:t>
            </a:r>
            <a:br>
              <a:rPr lang="en-US" sz="4000" b="1" dirty="0" smtClean="0">
                <a:solidFill>
                  <a:srgbClr val="3333FF"/>
                </a:solidFill>
                <a:latin typeface="+mn-lt"/>
              </a:rPr>
            </a:br>
            <a:r>
              <a:rPr lang="en-US" sz="3200" b="1" dirty="0" smtClean="0">
                <a:solidFill>
                  <a:srgbClr val="3333FF"/>
                </a:solidFill>
                <a:latin typeface="+mn-lt"/>
              </a:rPr>
              <a:t>organized by the UNCAC Coalition</a:t>
            </a:r>
            <a:br>
              <a:rPr lang="en-US" sz="3200" b="1" dirty="0" smtClean="0">
                <a:solidFill>
                  <a:srgbClr val="3333FF"/>
                </a:solidFill>
                <a:latin typeface="+mn-lt"/>
              </a:rPr>
            </a:br>
            <a:r>
              <a:rPr lang="en-US" sz="3200" b="1" dirty="0" smtClean="0">
                <a:solidFill>
                  <a:srgbClr val="3333FF"/>
                </a:solidFill>
                <a:latin typeface="+mn-lt"/>
              </a:rPr>
              <a:t>19 November 2021</a:t>
            </a:r>
            <a:br>
              <a:rPr lang="en-US" sz="3200" b="1" dirty="0" smtClean="0">
                <a:solidFill>
                  <a:srgbClr val="3333FF"/>
                </a:solidFill>
                <a:latin typeface="+mn-lt"/>
              </a:rPr>
            </a:br>
            <a:endParaRPr lang="en-US" sz="3200" b="1" dirty="0">
              <a:solidFill>
                <a:srgbClr val="3333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99115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6600" b="1" dirty="0" smtClean="0">
              <a:solidFill>
                <a:srgbClr val="339933"/>
              </a:solidFill>
            </a:endParaRPr>
          </a:p>
          <a:p>
            <a:pPr marL="0" indent="0" algn="ctr">
              <a:buNone/>
            </a:pPr>
            <a:r>
              <a:rPr lang="en-US" sz="6600" b="1" dirty="0" smtClean="0">
                <a:solidFill>
                  <a:srgbClr val="339933"/>
                </a:solidFill>
              </a:rPr>
              <a:t>Thank you</a:t>
            </a:r>
            <a:endParaRPr lang="en-US" sz="6600" b="1" dirty="0">
              <a:solidFill>
                <a:srgbClr val="33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372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 noChangeArrowheads="1"/>
          </p:cNvSpPr>
          <p:nvPr>
            <p:ph idx="1"/>
          </p:nvPr>
        </p:nvSpPr>
        <p:spPr>
          <a:xfrm>
            <a:off x="838199" y="1371600"/>
            <a:ext cx="10722429" cy="50945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altLang="en-US" b="1" i="1" dirty="0" smtClean="0">
                <a:solidFill>
                  <a:srgbClr val="C00000"/>
                </a:solidFill>
              </a:rPr>
              <a:t>Objective: </a:t>
            </a:r>
            <a:r>
              <a:rPr lang="en-GB" altLang="en-US" b="1" i="1" dirty="0" smtClean="0">
                <a:solidFill>
                  <a:srgbClr val="000000"/>
                </a:solidFill>
              </a:rPr>
              <a:t>Create demand and catalyse change – institutions, laws, policies and practices for better governance and corruption control </a:t>
            </a:r>
            <a:r>
              <a:rPr lang="en-GB" altLang="en-US" b="1" dirty="0" smtClean="0">
                <a:solidFill>
                  <a:srgbClr val="000000"/>
                </a:solidFill>
              </a:rPr>
              <a:t> </a:t>
            </a:r>
            <a:r>
              <a:rPr lang="en-GB" altLang="en-US" b="1" dirty="0" smtClean="0">
                <a:solidFill>
                  <a:srgbClr val="006600"/>
                </a:solidFill>
              </a:rPr>
              <a:t> </a:t>
            </a:r>
          </a:p>
          <a:p>
            <a:pPr marL="533400" indent="-533400">
              <a:buFontTx/>
              <a:buAutoNum type="alphaUcPeriod"/>
            </a:pPr>
            <a:r>
              <a:rPr lang="en-GB" altLang="en-US" b="1" dirty="0" smtClean="0">
                <a:solidFill>
                  <a:srgbClr val="006600"/>
                </a:solidFill>
              </a:rPr>
              <a:t>Research &amp; Policy (R&amp;P) – knowledge and evidence-based </a:t>
            </a:r>
            <a:r>
              <a:rPr lang="en-GB" altLang="en-US" b="1" dirty="0">
                <a:solidFill>
                  <a:srgbClr val="006600"/>
                </a:solidFill>
              </a:rPr>
              <a:t>campaign </a:t>
            </a:r>
            <a:r>
              <a:rPr lang="en-GB" altLang="en-US" b="1" dirty="0" smtClean="0">
                <a:solidFill>
                  <a:srgbClr val="006600"/>
                </a:solidFill>
              </a:rPr>
              <a:t>and advocacy for </a:t>
            </a:r>
            <a:r>
              <a:rPr lang="en-GB" altLang="en-US" b="1" dirty="0">
                <a:solidFill>
                  <a:srgbClr val="006600"/>
                </a:solidFill>
              </a:rPr>
              <a:t>legal, policy and institutional change </a:t>
            </a:r>
          </a:p>
          <a:p>
            <a:pPr marL="533400" indent="-533400">
              <a:buFontTx/>
              <a:buAutoNum type="alphaUcPeriod"/>
            </a:pPr>
            <a:r>
              <a:rPr lang="en-GB" altLang="en-US" b="1" dirty="0">
                <a:solidFill>
                  <a:srgbClr val="003366"/>
                </a:solidFill>
              </a:rPr>
              <a:t>Civic Engagement </a:t>
            </a:r>
            <a:r>
              <a:rPr lang="en-GB" altLang="en-US" b="1" dirty="0" smtClean="0">
                <a:solidFill>
                  <a:srgbClr val="003366"/>
                </a:solidFill>
              </a:rPr>
              <a:t>(CE) - creating platforms of common people including the women and youth with special emphasis on the disadvantaged sections of the society</a:t>
            </a:r>
            <a:endParaRPr lang="en-GB" altLang="en-US" b="1" dirty="0">
              <a:solidFill>
                <a:srgbClr val="003366"/>
              </a:solidFill>
            </a:endParaRPr>
          </a:p>
          <a:p>
            <a:pPr marL="533400" indent="-533400">
              <a:buFontTx/>
              <a:buAutoNum type="alphaUcPeriod"/>
            </a:pPr>
            <a:r>
              <a:rPr lang="en-GB" altLang="en-US" b="1" dirty="0">
                <a:solidFill>
                  <a:srgbClr val="006600"/>
                </a:solidFill>
              </a:rPr>
              <a:t>Outreach &amp; Communication </a:t>
            </a:r>
            <a:r>
              <a:rPr lang="en-GB" altLang="en-US" b="1" dirty="0" smtClean="0">
                <a:solidFill>
                  <a:srgbClr val="006600"/>
                </a:solidFill>
              </a:rPr>
              <a:t>(O&amp;C) – </a:t>
            </a:r>
            <a:r>
              <a:rPr lang="en-GB" altLang="en-US" b="1" dirty="0">
                <a:solidFill>
                  <a:srgbClr val="006600"/>
                </a:solidFill>
              </a:rPr>
              <a:t>for </a:t>
            </a:r>
            <a:r>
              <a:rPr lang="en-GB" altLang="en-US" b="1" dirty="0" smtClean="0">
                <a:solidFill>
                  <a:srgbClr val="006600"/>
                </a:solidFill>
              </a:rPr>
              <a:t>multi-stakeholder </a:t>
            </a:r>
            <a:r>
              <a:rPr lang="en-GB" altLang="en-US" b="1" dirty="0">
                <a:solidFill>
                  <a:srgbClr val="006600"/>
                </a:solidFill>
              </a:rPr>
              <a:t>engagement and outreach, partnerships and communication </a:t>
            </a:r>
          </a:p>
          <a:p>
            <a:pPr marL="533400" indent="-533400">
              <a:buFontTx/>
              <a:buAutoNum type="alphaUcPeriod"/>
            </a:pPr>
            <a:r>
              <a:rPr lang="en-GB" altLang="en-US" b="1" dirty="0">
                <a:solidFill>
                  <a:srgbClr val="003366"/>
                </a:solidFill>
              </a:rPr>
              <a:t>Strengthen anti-corruption </a:t>
            </a:r>
            <a:r>
              <a:rPr lang="en-GB" altLang="en-US" b="1" dirty="0" err="1">
                <a:solidFill>
                  <a:srgbClr val="003366"/>
                </a:solidFill>
              </a:rPr>
              <a:t>mobilizational</a:t>
            </a:r>
            <a:r>
              <a:rPr lang="en-GB" altLang="en-US" b="1" dirty="0">
                <a:solidFill>
                  <a:srgbClr val="003366"/>
                </a:solidFill>
              </a:rPr>
              <a:t> and institutional capacity </a:t>
            </a:r>
            <a:r>
              <a:rPr lang="en-GB" altLang="en-US" b="1" dirty="0" smtClean="0">
                <a:solidFill>
                  <a:srgbClr val="003366"/>
                </a:solidFill>
              </a:rPr>
              <a:t>of TIB, key actors in CE and other stakeholders  </a:t>
            </a:r>
            <a:endParaRPr lang="en-GB" altLang="en-US" b="1" dirty="0">
              <a:solidFill>
                <a:srgbClr val="003366"/>
              </a:solidFill>
            </a:endParaRPr>
          </a:p>
        </p:txBody>
      </p:sp>
      <p:sp>
        <p:nvSpPr>
          <p:cNvPr id="5" name="Title 4"/>
          <p:cNvSpPr>
            <a:spLocks noGrp="1" noChangeArrowheads="1"/>
          </p:cNvSpPr>
          <p:nvPr>
            <p:ph type="title"/>
          </p:nvPr>
        </p:nvSpPr>
        <p:spPr>
          <a:xfrm>
            <a:off x="838200" y="365126"/>
            <a:ext cx="10515600" cy="8758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sz="4000" b="1" i="1" dirty="0" smtClean="0">
                <a:solidFill>
                  <a:srgbClr val="002060"/>
                </a:solidFill>
                <a:latin typeface="+mn-lt"/>
              </a:rPr>
              <a:t>Four key strategic thrust areas of TIB’s work</a:t>
            </a:r>
            <a:endParaRPr lang="en-US" altLang="en-US" sz="4000" b="1" i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33650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2601"/>
          </a:xfrm>
        </p:spPr>
        <p:txBody>
          <a:bodyPr/>
          <a:lstStyle/>
          <a:p>
            <a:r>
              <a:rPr lang="en-US" sz="4000" b="1" dirty="0">
                <a:solidFill>
                  <a:srgbClr val="006600"/>
                </a:solidFill>
              </a:rPr>
              <a:t>Why Engage People</a:t>
            </a:r>
            <a:endParaRPr lang="en-US" sz="4000" dirty="0"/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/>
          </p:nvPr>
        </p:nvSpPr>
        <p:spPr>
          <a:xfrm>
            <a:off x="838200" y="1397726"/>
            <a:ext cx="5980611" cy="515982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rgbClr val="006600"/>
                </a:solidFill>
              </a:rPr>
              <a:t>Corruption affects the people daily, with a bias against the poor and disadvantaged</a:t>
            </a:r>
          </a:p>
          <a:p>
            <a:r>
              <a:rPr lang="en-US" b="1" dirty="0" smtClean="0">
                <a:solidFill>
                  <a:srgbClr val="006600"/>
                </a:solidFill>
              </a:rPr>
              <a:t>Laws and institutions are necessary, but not sufficient</a:t>
            </a:r>
          </a:p>
          <a:p>
            <a:r>
              <a:rPr lang="en-US" b="1" dirty="0" smtClean="0">
                <a:solidFill>
                  <a:srgbClr val="006600"/>
                </a:solidFill>
              </a:rPr>
              <a:t>Power belongs to the people; victims as catalysts for social accountability </a:t>
            </a:r>
          </a:p>
          <a:p>
            <a:r>
              <a:rPr lang="en-US" b="1" dirty="0" smtClean="0">
                <a:solidFill>
                  <a:srgbClr val="006600"/>
                </a:solidFill>
              </a:rPr>
              <a:t>Research, campaign and advocacy are stronger when supported by the people</a:t>
            </a:r>
          </a:p>
          <a:p>
            <a:r>
              <a:rPr lang="en-GB" b="1" dirty="0">
                <a:solidFill>
                  <a:srgbClr val="006600"/>
                </a:solidFill>
              </a:rPr>
              <a:t>Bring the service providers and recipients close to each other as co-stakeholders</a:t>
            </a:r>
            <a:endParaRPr lang="hi-IN" b="1" dirty="0" smtClean="0">
              <a:solidFill>
                <a:srgbClr val="006600"/>
              </a:solidFill>
            </a:endParaRPr>
          </a:p>
        </p:txBody>
      </p:sp>
      <p:pic>
        <p:nvPicPr>
          <p:cNvPr id="5" name="Picture 4" descr="p_0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53943" y="1058091"/>
            <a:ext cx="4558937" cy="547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1956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7469"/>
          </a:xfrm>
          <a:prstGeom prst="wedgeRectCallout">
            <a:avLst>
              <a:gd name="adj1" fmla="val -34251"/>
              <a:gd name="adj2" fmla="val 512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endParaRPr lang="en-US" sz="3200" b="1" i="1" dirty="0">
              <a:solidFill>
                <a:srgbClr val="FF0000"/>
              </a:solidFill>
              <a:latin typeface="Book Antiqua" pitchFamily="18" charset="0"/>
              <a:ea typeface="Times New Roman" pitchFamily="18" charset="0"/>
            </a:endParaRPr>
          </a:p>
          <a:p>
            <a:pPr algn="ctr" eaLnBrk="1" hangingPunct="1">
              <a:defRPr/>
            </a:pPr>
            <a:r>
              <a:rPr lang="en-US" sz="3600" b="1" i="1" dirty="0" smtClean="0">
                <a:solidFill>
                  <a:srgbClr val="FF0000"/>
                </a:solidFill>
                <a:ea typeface="Times New Roman" pitchFamily="18" charset="0"/>
              </a:rPr>
              <a:t>TIB’s People’s Participation Infrastructure at </a:t>
            </a:r>
            <a:r>
              <a:rPr lang="en-US" sz="3600" b="1" i="1" dirty="0">
                <a:solidFill>
                  <a:srgbClr val="FF0000"/>
                </a:solidFill>
                <a:ea typeface="Times New Roman" pitchFamily="18" charset="0"/>
              </a:rPr>
              <a:t>a glance</a:t>
            </a:r>
            <a:endParaRPr lang="en-US" sz="3600" b="1" i="1" dirty="0">
              <a:solidFill>
                <a:schemeClr val="tx1"/>
              </a:solidFill>
            </a:endParaRPr>
          </a:p>
          <a:p>
            <a:pPr algn="ctr" eaLnBrk="1" hangingPunct="1">
              <a:defRPr/>
            </a:pP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397726"/>
            <a:ext cx="6019799" cy="518595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  <a:tabLst>
                <a:tab pos="2057400" algn="l"/>
              </a:tabLst>
              <a:defRPr/>
            </a:pPr>
            <a:r>
              <a:rPr lang="en-GB" sz="3000" b="1" dirty="0" smtClean="0">
                <a:solidFill>
                  <a:srgbClr val="003366"/>
                </a:solidFill>
                <a:ea typeface="Times New Roman" pitchFamily="18" charset="0"/>
              </a:rPr>
              <a:t>45 Committees of Concerned Citizens (CCCs) </a:t>
            </a:r>
            <a:r>
              <a:rPr lang="en-GB" sz="3000" b="1" dirty="0">
                <a:solidFill>
                  <a:srgbClr val="003366"/>
                </a:solidFill>
                <a:ea typeface="Times New Roman" pitchFamily="18" charset="0"/>
              </a:rPr>
              <a:t>are working in 38 Districts and 7 </a:t>
            </a:r>
            <a:r>
              <a:rPr lang="en-GB" sz="3000" b="1" dirty="0" smtClean="0">
                <a:solidFill>
                  <a:srgbClr val="003366"/>
                </a:solidFill>
                <a:ea typeface="Times New Roman" pitchFamily="18" charset="0"/>
              </a:rPr>
              <a:t>sub-districts</a:t>
            </a:r>
            <a:endParaRPr lang="en-GB" sz="3000" b="1" dirty="0">
              <a:solidFill>
                <a:srgbClr val="003366"/>
              </a:solidFill>
              <a:ea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2057400" algn="l"/>
              </a:tabLst>
              <a:defRPr/>
            </a:pPr>
            <a:r>
              <a:rPr lang="en-GB" sz="3000" b="1" dirty="0" smtClean="0">
                <a:solidFill>
                  <a:srgbClr val="003366"/>
                </a:solidFill>
              </a:rPr>
              <a:t>45 </a:t>
            </a:r>
            <a:r>
              <a:rPr lang="en-GB" sz="3000" b="1" dirty="0" err="1">
                <a:solidFill>
                  <a:srgbClr val="003366"/>
                </a:solidFill>
              </a:rPr>
              <a:t>Swajon</a:t>
            </a:r>
            <a:r>
              <a:rPr lang="en-GB" sz="3000" b="1" dirty="0">
                <a:solidFill>
                  <a:srgbClr val="003366"/>
                </a:solidFill>
              </a:rPr>
              <a:t> </a:t>
            </a:r>
            <a:r>
              <a:rPr lang="en-GB" sz="3000" b="1" dirty="0" smtClean="0">
                <a:solidFill>
                  <a:srgbClr val="003366"/>
                </a:solidFill>
              </a:rPr>
              <a:t>(Citizens for Transparency) Groups</a:t>
            </a:r>
            <a:endParaRPr lang="en-US" sz="3000" b="1" dirty="0">
              <a:solidFill>
                <a:srgbClr val="003366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2057400" algn="l"/>
              </a:tabLst>
              <a:defRPr/>
            </a:pPr>
            <a:r>
              <a:rPr lang="en-GB" sz="3000" b="1" dirty="0" smtClean="0">
                <a:solidFill>
                  <a:srgbClr val="003366"/>
                </a:solidFill>
                <a:ea typeface="Times New Roman" pitchFamily="18" charset="0"/>
              </a:rPr>
              <a:t>44 Active Mothers Forums 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2057400" algn="l"/>
              </a:tabLst>
              <a:defRPr/>
            </a:pPr>
            <a:r>
              <a:rPr lang="en-GB" sz="3000" b="1" dirty="0" smtClean="0">
                <a:solidFill>
                  <a:srgbClr val="003366"/>
                </a:solidFill>
                <a:ea typeface="Times New Roman" pitchFamily="18" charset="0"/>
              </a:rPr>
              <a:t>61 </a:t>
            </a:r>
            <a:r>
              <a:rPr lang="en-GB" sz="3000" b="1" dirty="0">
                <a:solidFill>
                  <a:srgbClr val="003366"/>
                </a:solidFill>
                <a:ea typeface="Times New Roman" pitchFamily="18" charset="0"/>
              </a:rPr>
              <a:t>Youth Engagement and Support (YES) Groups (45 at CCCs, 16 in </a:t>
            </a:r>
            <a:r>
              <a:rPr lang="en-GB" sz="3000" b="1" dirty="0" smtClean="0">
                <a:solidFill>
                  <a:srgbClr val="003366"/>
                </a:solidFill>
                <a:ea typeface="Times New Roman" pitchFamily="18" charset="0"/>
              </a:rPr>
              <a:t>Dhaka)</a:t>
            </a:r>
            <a:endParaRPr lang="en-GB" sz="3000" b="1" dirty="0">
              <a:solidFill>
                <a:srgbClr val="003366"/>
              </a:solidFill>
              <a:ea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2057400" algn="l"/>
              </a:tabLst>
              <a:defRPr/>
            </a:pPr>
            <a:r>
              <a:rPr lang="en-GB" sz="3000" b="1" dirty="0" smtClean="0">
                <a:solidFill>
                  <a:srgbClr val="003366"/>
                </a:solidFill>
              </a:rPr>
              <a:t>49 </a:t>
            </a:r>
            <a:r>
              <a:rPr lang="en-GB" sz="3000" b="1" dirty="0">
                <a:solidFill>
                  <a:srgbClr val="003366"/>
                </a:solidFill>
              </a:rPr>
              <a:t>YES Friends Groups</a:t>
            </a:r>
            <a:endParaRPr lang="en-US" sz="3000" b="1" dirty="0">
              <a:solidFill>
                <a:srgbClr val="003366"/>
              </a:solidFill>
            </a:endParaRPr>
          </a:p>
          <a:p>
            <a:pPr>
              <a:tabLst>
                <a:tab pos="2057400" algn="l"/>
              </a:tabLst>
              <a:defRPr/>
            </a:pPr>
            <a:endParaRPr lang="en-US" sz="30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tabLst>
                <a:tab pos="2057400" algn="l"/>
              </a:tabLst>
              <a:defRPr/>
            </a:pPr>
            <a:r>
              <a:rPr lang="en-US" sz="3000" b="1" dirty="0" smtClean="0">
                <a:solidFill>
                  <a:srgbClr val="FF0000"/>
                </a:solidFill>
              </a:rPr>
              <a:t>Total: </a:t>
            </a:r>
            <a:r>
              <a:rPr lang="en-US" sz="3000" b="1" dirty="0">
                <a:solidFill>
                  <a:srgbClr val="FF0000"/>
                </a:solidFill>
              </a:rPr>
              <a:t>A</a:t>
            </a:r>
            <a:r>
              <a:rPr lang="en-US" sz="3000" b="1" dirty="0" smtClean="0">
                <a:solidFill>
                  <a:srgbClr val="FF0000"/>
                </a:solidFill>
              </a:rPr>
              <a:t>bout 6,000 </a:t>
            </a:r>
            <a:r>
              <a:rPr lang="en-US" sz="3000" b="1" dirty="0">
                <a:solidFill>
                  <a:srgbClr val="FF0000"/>
                </a:solidFill>
              </a:rPr>
              <a:t>core actors </a:t>
            </a:r>
            <a:r>
              <a:rPr lang="en-US" sz="3000" b="1" dirty="0" smtClean="0">
                <a:solidFill>
                  <a:srgbClr val="FF0000"/>
                </a:solidFill>
              </a:rPr>
              <a:t>voluntarily engaged.</a:t>
            </a:r>
            <a:endParaRPr lang="en-US" sz="3000" b="1" dirty="0">
              <a:solidFill>
                <a:srgbClr val="0070C0"/>
              </a:solidFill>
              <a:ea typeface="Times New Roman" pitchFamily="18" charset="0"/>
            </a:endParaRPr>
          </a:p>
          <a:p>
            <a:pPr algn="ctr" eaLnBrk="1" hangingPunct="1">
              <a:defRPr/>
            </a:pPr>
            <a:endParaRPr lang="en-US" sz="24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376" y="1267097"/>
            <a:ext cx="4245424" cy="536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841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1435898"/>
              </p:ext>
            </p:extLst>
          </p:nvPr>
        </p:nvGraphicFramePr>
        <p:xfrm>
          <a:off x="313509" y="176079"/>
          <a:ext cx="11604999" cy="65251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Slide" r:id="rId3" imgW="6093306" imgH="3426290" progId="PowerPoint.Slide.12">
                  <p:embed/>
                </p:oleObj>
              </mc:Choice>
              <mc:Fallback>
                <p:oleObj name="Slide" r:id="rId3" imgW="6093306" imgH="3426290" progId="PowerPoint.Slid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3509" y="176079"/>
                        <a:ext cx="11604999" cy="65251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00983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5841130"/>
              </p:ext>
            </p:extLst>
          </p:nvPr>
        </p:nvGraphicFramePr>
        <p:xfrm>
          <a:off x="300445" y="168733"/>
          <a:ext cx="11625943" cy="6536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Slide" r:id="rId3" imgW="6093306" imgH="3426290" progId="PowerPoint.Slide.12">
                  <p:embed/>
                </p:oleObj>
              </mc:Choice>
              <mc:Fallback>
                <p:oleObj name="Slide" r:id="rId3" imgW="6093306" imgH="3426290" progId="PowerPoint.Slid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0445" y="168733"/>
                        <a:ext cx="11625943" cy="65369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17636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365126"/>
            <a:ext cx="10622280" cy="706028"/>
          </a:xfrm>
        </p:spPr>
        <p:txBody>
          <a:bodyPr/>
          <a:lstStyle/>
          <a:p>
            <a:r>
              <a:rPr lang="en-GB" b="1" dirty="0">
                <a:solidFill>
                  <a:srgbClr val="006600"/>
                </a:solidFill>
              </a:rPr>
              <a:t>Some result indicators - Education</a:t>
            </a:r>
            <a:endParaRPr lang="en-US" dirty="0"/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/>
          </p:nvPr>
        </p:nvSpPr>
        <p:spPr>
          <a:xfrm>
            <a:off x="640079" y="1306286"/>
            <a:ext cx="6361611" cy="5290457"/>
          </a:xfrm>
          <a:prstGeom prst="rect">
            <a:avLst/>
          </a:prstGeom>
        </p:spPr>
        <p:txBody>
          <a:bodyPr vert="horz" lIns="91431" tIns="45716" rIns="91431" bIns="4571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GB" b="1" dirty="0">
                <a:solidFill>
                  <a:srgbClr val="006600"/>
                </a:solidFill>
              </a:rPr>
              <a:t>Unauthorized payments stopped </a:t>
            </a:r>
          </a:p>
          <a:p>
            <a:pPr eaLnBrk="1" hangingPunct="1">
              <a:lnSpc>
                <a:spcPct val="80000"/>
              </a:lnSpc>
            </a:pPr>
            <a:r>
              <a:rPr lang="en-GB" b="1" dirty="0">
                <a:solidFill>
                  <a:srgbClr val="006600"/>
                </a:solidFill>
              </a:rPr>
              <a:t>Scholarship &amp; </a:t>
            </a:r>
            <a:r>
              <a:rPr lang="en-GB" b="1" dirty="0" smtClean="0">
                <a:solidFill>
                  <a:srgbClr val="006600"/>
                </a:solidFill>
              </a:rPr>
              <a:t>free book </a:t>
            </a:r>
            <a:r>
              <a:rPr lang="en-GB" b="1" dirty="0">
                <a:solidFill>
                  <a:srgbClr val="006600"/>
                </a:solidFill>
              </a:rPr>
              <a:t>delivery  fair &amp; transparent</a:t>
            </a:r>
          </a:p>
          <a:p>
            <a:pPr eaLnBrk="1" hangingPunct="1">
              <a:lnSpc>
                <a:spcPct val="80000"/>
              </a:lnSpc>
            </a:pPr>
            <a:r>
              <a:rPr lang="en-GB" b="1" dirty="0">
                <a:solidFill>
                  <a:srgbClr val="006600"/>
                </a:solidFill>
              </a:rPr>
              <a:t>SMCs reformed and activated, teachers, officials, parents engaged </a:t>
            </a:r>
          </a:p>
          <a:p>
            <a:pPr eaLnBrk="1" hangingPunct="1">
              <a:lnSpc>
                <a:spcPct val="80000"/>
              </a:lnSpc>
            </a:pPr>
            <a:r>
              <a:rPr lang="en-GB" b="1" dirty="0">
                <a:solidFill>
                  <a:srgbClr val="006600"/>
                </a:solidFill>
              </a:rPr>
              <a:t>Teachers’ performance improved - exploitative private tuition controlled </a:t>
            </a:r>
          </a:p>
          <a:p>
            <a:pPr eaLnBrk="1" hangingPunct="1">
              <a:lnSpc>
                <a:spcPct val="80000"/>
              </a:lnSpc>
            </a:pPr>
            <a:r>
              <a:rPr lang="en-GB" b="1" dirty="0" smtClean="0">
                <a:solidFill>
                  <a:srgbClr val="006600"/>
                </a:solidFill>
              </a:rPr>
              <a:t>Student drop-out </a:t>
            </a:r>
            <a:r>
              <a:rPr lang="en-GB" b="1" dirty="0">
                <a:solidFill>
                  <a:srgbClr val="006600"/>
                </a:solidFill>
              </a:rPr>
              <a:t>reduced, improved results in exams - Grading  improved from “C” to “A”</a:t>
            </a:r>
          </a:p>
          <a:p>
            <a:pPr eaLnBrk="1" hangingPunct="1">
              <a:lnSpc>
                <a:spcPct val="80000"/>
              </a:lnSpc>
            </a:pPr>
            <a:r>
              <a:rPr lang="en-GB" b="1" dirty="0">
                <a:solidFill>
                  <a:srgbClr val="006600"/>
                </a:solidFill>
              </a:rPr>
              <a:t>Replication by the Government</a:t>
            </a:r>
            <a:endParaRPr lang="en-US" b="1" dirty="0">
              <a:solidFill>
                <a:srgbClr val="0066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b="1" dirty="0">
              <a:solidFill>
                <a:srgbClr val="006600"/>
              </a:solidFill>
            </a:endParaRPr>
          </a:p>
        </p:txBody>
      </p:sp>
      <p:pic>
        <p:nvPicPr>
          <p:cNvPr id="5" name="Picture 4" descr="DSC007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41706" y="1600200"/>
            <a:ext cx="4535532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68628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192" y="365126"/>
            <a:ext cx="10515600" cy="771344"/>
          </a:xfrm>
        </p:spPr>
        <p:txBody>
          <a:bodyPr/>
          <a:lstStyle/>
          <a:p>
            <a:r>
              <a:rPr lang="en-GB" b="1" dirty="0">
                <a:solidFill>
                  <a:srgbClr val="006600"/>
                </a:solidFill>
              </a:rPr>
              <a:t>Some result indicators - health 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12074" y="1136470"/>
            <a:ext cx="6019800" cy="54210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1"/>
            <a:r>
              <a:rPr lang="en-GB" sz="2400" b="1" dirty="0">
                <a:solidFill>
                  <a:srgbClr val="006600"/>
                </a:solidFill>
              </a:rPr>
              <a:t>Unauthorized charges controlled</a:t>
            </a:r>
            <a:endParaRPr lang="en-US" sz="2400" b="1" dirty="0">
              <a:solidFill>
                <a:srgbClr val="006600"/>
              </a:solidFill>
            </a:endParaRPr>
          </a:p>
          <a:p>
            <a:pPr hangingPunct="1"/>
            <a:r>
              <a:rPr lang="en-GB" sz="2400" b="1" dirty="0">
                <a:solidFill>
                  <a:srgbClr val="006600"/>
                </a:solidFill>
              </a:rPr>
              <a:t>Proactive disclosure – services, costs, duty rosters</a:t>
            </a:r>
            <a:endParaRPr lang="en-US" sz="2400" b="1" dirty="0">
              <a:solidFill>
                <a:srgbClr val="006600"/>
              </a:solidFill>
            </a:endParaRPr>
          </a:p>
          <a:p>
            <a:pPr hangingPunct="1"/>
            <a:r>
              <a:rPr lang="en-GB" sz="2400" b="1" dirty="0">
                <a:solidFill>
                  <a:srgbClr val="006600"/>
                </a:solidFill>
              </a:rPr>
              <a:t>Forcing patients to private clinics stopped  </a:t>
            </a:r>
            <a:endParaRPr lang="en-US" sz="2400" b="1" dirty="0">
              <a:solidFill>
                <a:srgbClr val="006600"/>
              </a:solidFill>
            </a:endParaRPr>
          </a:p>
          <a:p>
            <a:pPr hangingPunct="1"/>
            <a:r>
              <a:rPr lang="en-GB" sz="2400" b="1" dirty="0">
                <a:solidFill>
                  <a:srgbClr val="006600"/>
                </a:solidFill>
              </a:rPr>
              <a:t>Doctors &amp; other staff available in hospital on time</a:t>
            </a:r>
            <a:endParaRPr lang="en-US" sz="2400" b="1" dirty="0">
              <a:solidFill>
                <a:srgbClr val="006600"/>
              </a:solidFill>
            </a:endParaRPr>
          </a:p>
          <a:p>
            <a:pPr hangingPunct="1"/>
            <a:r>
              <a:rPr lang="en-GB" sz="2400" b="1" dirty="0">
                <a:solidFill>
                  <a:srgbClr val="006600"/>
                </a:solidFill>
              </a:rPr>
              <a:t>Illegal payment for ambulance &amp; other services stopped </a:t>
            </a:r>
            <a:endParaRPr lang="en-US" sz="2400" b="1" dirty="0">
              <a:solidFill>
                <a:srgbClr val="006600"/>
              </a:solidFill>
            </a:endParaRPr>
          </a:p>
          <a:p>
            <a:pPr hangingPunct="1"/>
            <a:r>
              <a:rPr lang="en-GB" sz="2400" b="1" dirty="0">
                <a:solidFill>
                  <a:srgbClr val="006600"/>
                </a:solidFill>
              </a:rPr>
              <a:t>Food quality for indoor patients &amp; cleanliness improved</a:t>
            </a:r>
            <a:endParaRPr lang="en-US" sz="2400" b="1" dirty="0">
              <a:solidFill>
                <a:srgbClr val="006600"/>
              </a:solidFill>
            </a:endParaRPr>
          </a:p>
          <a:p>
            <a:pPr hangingPunct="1"/>
            <a:r>
              <a:rPr lang="en-GB" sz="2400" b="1" dirty="0">
                <a:solidFill>
                  <a:srgbClr val="006600"/>
                </a:solidFill>
              </a:rPr>
              <a:t>Intrusion of representatives of pharmaceuticals in doctors’ chambers stopped </a:t>
            </a:r>
            <a:endParaRPr lang="en-US" sz="2400" b="1" dirty="0">
              <a:solidFill>
                <a:srgbClr val="006600"/>
              </a:solidFill>
            </a:endParaRPr>
          </a:p>
          <a:p>
            <a:pPr hangingPunct="1"/>
            <a:r>
              <a:rPr lang="en-GB" sz="2400" b="1" dirty="0">
                <a:solidFill>
                  <a:srgbClr val="006600"/>
                </a:solidFill>
              </a:rPr>
              <a:t>Better understanding between service providers and recipients</a:t>
            </a:r>
            <a:endParaRPr lang="en-US" sz="2400" b="1" dirty="0">
              <a:solidFill>
                <a:srgbClr val="006600"/>
              </a:solidFill>
            </a:endParaRPr>
          </a:p>
          <a:p>
            <a:endParaRPr lang="en-US" sz="2400" b="1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2717" y="879294"/>
            <a:ext cx="379476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E:\Photos_CE\Theatre Show\Theatre Show Jamalpur 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88473" y="4118066"/>
            <a:ext cx="37465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9"/>
          <p:cNvSpPr txBox="1"/>
          <p:nvPr/>
        </p:nvSpPr>
        <p:spPr>
          <a:xfrm>
            <a:off x="7609559" y="3611531"/>
            <a:ext cx="32430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i="1" dirty="0">
                <a:solidFill>
                  <a:srgbClr val="006600"/>
                </a:solidFill>
              </a:rPr>
              <a:t>Engaging the people</a:t>
            </a:r>
          </a:p>
        </p:txBody>
      </p:sp>
    </p:spTree>
    <p:extLst>
      <p:ext uri="{BB962C8B-B14F-4D97-AF65-F5344CB8AC3E}">
        <p14:creationId xmlns:p14="http://schemas.microsoft.com/office/powerpoint/2010/main" val="427505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8098"/>
          </a:xfrm>
        </p:spPr>
        <p:txBody>
          <a:bodyPr/>
          <a:lstStyle/>
          <a:p>
            <a:r>
              <a:rPr lang="en-US" sz="3600" b="1" dirty="0" smtClean="0">
                <a:solidFill>
                  <a:srgbClr val="0000CC"/>
                </a:solidFill>
              </a:rPr>
              <a:t>What we have learnt</a:t>
            </a:r>
            <a:endParaRPr lang="en-US" sz="3600" b="1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10789"/>
            <a:ext cx="10515600" cy="5003074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GB" b="1" dirty="0" smtClean="0">
                <a:solidFill>
                  <a:srgbClr val="006600"/>
                </a:solidFill>
              </a:rPr>
              <a:t>Civic participation for social accountability is a continuing process – it needs appropriate platforms and strategies of engagement based on understanding of shared stakes</a:t>
            </a:r>
          </a:p>
          <a:p>
            <a:pPr>
              <a:lnSpc>
                <a:spcPct val="80000"/>
              </a:lnSpc>
            </a:pPr>
            <a:r>
              <a:rPr lang="en-GB" b="1" dirty="0" smtClean="0">
                <a:solidFill>
                  <a:srgbClr val="006600"/>
                </a:solidFill>
              </a:rPr>
              <a:t>People’s voluntary involvement, especially youth engagement is the key. Erosion of volunteerism will jeopardize success </a:t>
            </a:r>
          </a:p>
          <a:p>
            <a:pPr>
              <a:lnSpc>
                <a:spcPct val="80000"/>
              </a:lnSpc>
            </a:pPr>
            <a:r>
              <a:rPr lang="en-GB" b="1" dirty="0" smtClean="0">
                <a:solidFill>
                  <a:srgbClr val="006600"/>
                </a:solidFill>
              </a:rPr>
              <a:t>Visible </a:t>
            </a:r>
            <a:r>
              <a:rPr lang="en-GB" b="1" dirty="0">
                <a:solidFill>
                  <a:srgbClr val="006600"/>
                </a:solidFill>
              </a:rPr>
              <a:t>and measurable success including amplification and replication is possible, but limited to the given resources and capacities </a:t>
            </a:r>
          </a:p>
          <a:p>
            <a:pPr>
              <a:lnSpc>
                <a:spcPct val="80000"/>
              </a:lnSpc>
            </a:pPr>
            <a:r>
              <a:rPr lang="en-GB" b="1" dirty="0">
                <a:solidFill>
                  <a:srgbClr val="006600"/>
                </a:solidFill>
              </a:rPr>
              <a:t>Higher levels of success will depend on </a:t>
            </a:r>
            <a:r>
              <a:rPr lang="en-GB" b="1" dirty="0" smtClean="0">
                <a:solidFill>
                  <a:srgbClr val="006600"/>
                </a:solidFill>
              </a:rPr>
              <a:t>newer and enhanced capacities through </a:t>
            </a:r>
            <a:r>
              <a:rPr lang="en-GB" b="1" dirty="0">
                <a:solidFill>
                  <a:srgbClr val="006600"/>
                </a:solidFill>
              </a:rPr>
              <a:t>institutional and policy </a:t>
            </a:r>
            <a:r>
              <a:rPr lang="en-GB" b="1" dirty="0" smtClean="0">
                <a:solidFill>
                  <a:srgbClr val="006600"/>
                </a:solidFill>
              </a:rPr>
              <a:t>support</a:t>
            </a:r>
            <a:endParaRPr lang="en-GB" b="1" dirty="0">
              <a:solidFill>
                <a:srgbClr val="006600"/>
              </a:solidFill>
            </a:endParaRPr>
          </a:p>
          <a:p>
            <a:pPr>
              <a:lnSpc>
                <a:spcPct val="80000"/>
              </a:lnSpc>
            </a:pPr>
            <a:r>
              <a:rPr lang="en-GB" b="1" dirty="0">
                <a:solidFill>
                  <a:srgbClr val="006600"/>
                </a:solidFill>
              </a:rPr>
              <a:t>S</a:t>
            </a:r>
            <a:r>
              <a:rPr lang="en-GB" b="1" dirty="0" smtClean="0">
                <a:solidFill>
                  <a:srgbClr val="006600"/>
                </a:solidFill>
              </a:rPr>
              <a:t>ustainability </a:t>
            </a:r>
            <a:r>
              <a:rPr lang="en-GB" b="1" dirty="0">
                <a:solidFill>
                  <a:srgbClr val="006600"/>
                </a:solidFill>
              </a:rPr>
              <a:t>depends on continued commitment of all </a:t>
            </a:r>
            <a:r>
              <a:rPr lang="en-GB" b="1" dirty="0" smtClean="0">
                <a:solidFill>
                  <a:srgbClr val="006600"/>
                </a:solidFill>
              </a:rPr>
              <a:t>stakeholders</a:t>
            </a:r>
          </a:p>
          <a:p>
            <a:pPr>
              <a:lnSpc>
                <a:spcPct val="80000"/>
              </a:lnSpc>
            </a:pPr>
            <a:r>
              <a:rPr lang="en-GB" b="1" dirty="0" smtClean="0">
                <a:solidFill>
                  <a:srgbClr val="006600"/>
                </a:solidFill>
              </a:rPr>
              <a:t>Favourable </a:t>
            </a:r>
            <a:r>
              <a:rPr lang="en-GB" b="1" dirty="0">
                <a:solidFill>
                  <a:srgbClr val="006600"/>
                </a:solidFill>
              </a:rPr>
              <a:t>political will and administrative support are crucial</a:t>
            </a:r>
            <a:endParaRPr lang="en-US" b="1" dirty="0">
              <a:solidFill>
                <a:srgbClr val="0066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0720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10431</TotalTime>
  <Words>460</Words>
  <Application>Microsoft Office PowerPoint</Application>
  <PresentationFormat>Widescreen</PresentationFormat>
  <Paragraphs>48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Book Antiqua</vt:lpstr>
      <vt:lpstr>Calibri</vt:lpstr>
      <vt:lpstr>Calibri Light</vt:lpstr>
      <vt:lpstr>Mangal</vt:lpstr>
      <vt:lpstr>Times New Roman</vt:lpstr>
      <vt:lpstr>Office Theme</vt:lpstr>
      <vt:lpstr>Slide</vt:lpstr>
      <vt:lpstr> Civic Participation and Social Accountability:  Lessons from TI-Bangladesh  Iftekhar Zaman  Presented to the 4th Regional Meeting  organized by the UNCAC Coalition 19 November 2021 </vt:lpstr>
      <vt:lpstr>Four key strategic thrust areas of TIB’s work</vt:lpstr>
      <vt:lpstr>Why Engage People</vt:lpstr>
      <vt:lpstr> TIB’s People’s Participation Infrastructure at a glance </vt:lpstr>
      <vt:lpstr>PowerPoint Presentation</vt:lpstr>
      <vt:lpstr>PowerPoint Presentation</vt:lpstr>
      <vt:lpstr>Some result indicators - Education</vt:lpstr>
      <vt:lpstr>Some result indicators - health </vt:lpstr>
      <vt:lpstr>What we have learnt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 TIB (TI BD)</dc:creator>
  <cp:lastModifiedBy>ED TIB (TI BD)</cp:lastModifiedBy>
  <cp:revision>11</cp:revision>
  <dcterms:created xsi:type="dcterms:W3CDTF">2021-11-11T06:36:37Z</dcterms:created>
  <dcterms:modified xsi:type="dcterms:W3CDTF">2021-11-18T12:32:51Z</dcterms:modified>
</cp:coreProperties>
</file>