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92" r:id="rId2"/>
    <p:sldId id="393" r:id="rId3"/>
    <p:sldId id="409" r:id="rId4"/>
    <p:sldId id="410" r:id="rId5"/>
    <p:sldId id="407" r:id="rId6"/>
    <p:sldId id="408" r:id="rId7"/>
    <p:sldId id="411" r:id="rId8"/>
    <p:sldId id="412" r:id="rId9"/>
    <p:sldId id="403" r:id="rId1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m Norin" initials="IN" lastIdx="4" clrIdx="0"/>
  <p:cmAuthor id="2" name="Norin Im" initials="NI" lastIdx="1" clrIdx="1"/>
  <p:cmAuthor id="3" name="Kheng Ratha" initials="KR" lastIdx="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/>
    <p:restoredTop sz="93027" autoAdjust="0"/>
  </p:normalViewPr>
  <p:slideViewPr>
    <p:cSldViewPr snapToGrid="0">
      <p:cViewPr varScale="1">
        <p:scale>
          <a:sx n="108" d="100"/>
          <a:sy n="108" d="100"/>
        </p:scale>
        <p:origin x="2320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2E8C0E1-2B57-4122-B2AB-2D6530F51D79}" type="datetimeFigureOut">
              <a:rPr lang="en-US" smtClean="0"/>
              <a:t>10/5/21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A18492F-1631-41B6-82AB-D1662A776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8771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BB72145-A21A-47C4-B0DB-C55F2AE17526}" type="datetimeFigureOut">
              <a:rPr lang="en-US" smtClean="0"/>
              <a:t>10/5/21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EE6D6BB-18C2-4FB7-A0A5-D451A2DE9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947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335305" indent="-128964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515853" indent="-103171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722195" indent="-103171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928535" indent="-103171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1134877" indent="-10317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1341218" indent="-10317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1547559" indent="-10317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1753901" indent="-10317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D203A1FA-AA73-4861-A161-E094B1F306C3}" type="slidenum">
              <a:rPr lang="en-GB"/>
              <a:pPr/>
              <a:t>1</a:t>
            </a:fld>
            <a:endParaRPr lang="en-GB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6896" y="2206564"/>
            <a:ext cx="2129360" cy="2089632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242862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6D6BB-18C2-4FB7-A0A5-D451A2DE9C7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0120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6D6BB-18C2-4FB7-A0A5-D451A2DE9C7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109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6D6BB-18C2-4FB7-A0A5-D451A2DE9C7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7016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6D6BB-18C2-4FB7-A0A5-D451A2DE9C7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2431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6D6BB-18C2-4FB7-A0A5-D451A2DE9C7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1259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6D6BB-18C2-4FB7-A0A5-D451A2DE9C7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2138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6D6BB-18C2-4FB7-A0A5-D451A2DE9C7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2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6D6BB-18C2-4FB7-A0A5-D451A2DE9C7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489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8116" y="6478603"/>
            <a:ext cx="9144000" cy="37748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3768-3927-4D26-89EA-9F43E5771DE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1545020" y="6499623"/>
            <a:ext cx="60377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Collective</a:t>
            </a:r>
            <a:r>
              <a:rPr lang="en-US" sz="140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Actions Against Corruption 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326" y="152062"/>
            <a:ext cx="2690845" cy="980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271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3F10-9850-4515-8C25-980EC448D2E2}" type="datetimeFigureOut">
              <a:rPr lang="en-US" smtClean="0"/>
              <a:t>10/5/21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3768-3927-4D26-89EA-9F43E5771DE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-8116" y="6478603"/>
            <a:ext cx="9144000" cy="37748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1545020" y="6499623"/>
            <a:ext cx="60377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Collective Actions Against Corruption</a:t>
            </a:r>
          </a:p>
        </p:txBody>
      </p:sp>
    </p:spTree>
    <p:extLst>
      <p:ext uri="{BB962C8B-B14F-4D97-AF65-F5344CB8AC3E}">
        <p14:creationId xmlns:p14="http://schemas.microsoft.com/office/powerpoint/2010/main" val="1386643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3F10-9850-4515-8C25-980EC448D2E2}" type="datetimeFigureOut">
              <a:rPr lang="en-US" smtClean="0"/>
              <a:t>10/5/21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3768-3927-4D26-89EA-9F43E5771DE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2394" y="6478603"/>
            <a:ext cx="9144000" cy="37748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1555530" y="6499623"/>
            <a:ext cx="60377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Collective Actions Against Corruption</a:t>
            </a:r>
          </a:p>
        </p:txBody>
      </p:sp>
    </p:spTree>
    <p:extLst>
      <p:ext uri="{BB962C8B-B14F-4D97-AF65-F5344CB8AC3E}">
        <p14:creationId xmlns:p14="http://schemas.microsoft.com/office/powerpoint/2010/main" val="398361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3F10-9850-4515-8C25-980EC448D2E2}" type="datetimeFigureOut">
              <a:rPr lang="en-US" smtClean="0"/>
              <a:t>10/5/21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3768-3927-4D26-89EA-9F43E5771DE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-8116" y="6478603"/>
            <a:ext cx="9144000" cy="37748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1545020" y="6499623"/>
            <a:ext cx="60377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Collective Actions Against Corruption</a:t>
            </a:r>
          </a:p>
        </p:txBody>
      </p:sp>
    </p:spTree>
    <p:extLst>
      <p:ext uri="{BB962C8B-B14F-4D97-AF65-F5344CB8AC3E}">
        <p14:creationId xmlns:p14="http://schemas.microsoft.com/office/powerpoint/2010/main" val="2129345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3F10-9850-4515-8C25-980EC448D2E2}" type="datetimeFigureOut">
              <a:rPr lang="en-US" smtClean="0"/>
              <a:t>10/5/21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3768-3927-4D26-89EA-9F43E5771DE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-8116" y="6478603"/>
            <a:ext cx="9144000" cy="37748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1545020" y="6499623"/>
            <a:ext cx="60377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Collective Actions Against Corruption</a:t>
            </a:r>
          </a:p>
        </p:txBody>
      </p:sp>
    </p:spTree>
    <p:extLst>
      <p:ext uri="{BB962C8B-B14F-4D97-AF65-F5344CB8AC3E}">
        <p14:creationId xmlns:p14="http://schemas.microsoft.com/office/powerpoint/2010/main" val="478637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3F10-9850-4515-8C25-980EC448D2E2}" type="datetimeFigureOut">
              <a:rPr lang="en-US" smtClean="0"/>
              <a:t>10/5/21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3768-3927-4D26-89EA-9F43E5771DE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-8116" y="6478603"/>
            <a:ext cx="9144000" cy="37748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1545020" y="6499623"/>
            <a:ext cx="60377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Collective Actions Against Corruption</a:t>
            </a:r>
          </a:p>
        </p:txBody>
      </p:sp>
    </p:spTree>
    <p:extLst>
      <p:ext uri="{BB962C8B-B14F-4D97-AF65-F5344CB8AC3E}">
        <p14:creationId xmlns:p14="http://schemas.microsoft.com/office/powerpoint/2010/main" val="3857963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3F10-9850-4515-8C25-980EC448D2E2}" type="datetimeFigureOut">
              <a:rPr lang="en-US" smtClean="0"/>
              <a:t>10/5/21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3768-3927-4D26-89EA-9F43E5771DE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-8116" y="6478603"/>
            <a:ext cx="9144000" cy="37748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1545020" y="6499623"/>
            <a:ext cx="60377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Collective Actions Against Corruption</a:t>
            </a:r>
          </a:p>
        </p:txBody>
      </p:sp>
    </p:spTree>
    <p:extLst>
      <p:ext uri="{BB962C8B-B14F-4D97-AF65-F5344CB8AC3E}">
        <p14:creationId xmlns:p14="http://schemas.microsoft.com/office/powerpoint/2010/main" val="4182320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3F10-9850-4515-8C25-980EC448D2E2}" type="datetimeFigureOut">
              <a:rPr lang="en-US" smtClean="0"/>
              <a:t>10/5/21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3768-3927-4D26-89EA-9F43E5771DE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-8116" y="6478603"/>
            <a:ext cx="9144000" cy="37748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545020" y="6499623"/>
            <a:ext cx="60377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Collective Actions Against Corruption</a:t>
            </a:r>
          </a:p>
        </p:txBody>
      </p:sp>
    </p:spTree>
    <p:extLst>
      <p:ext uri="{BB962C8B-B14F-4D97-AF65-F5344CB8AC3E}">
        <p14:creationId xmlns:p14="http://schemas.microsoft.com/office/powerpoint/2010/main" val="1113454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3F10-9850-4515-8C25-980EC448D2E2}" type="datetimeFigureOut">
              <a:rPr lang="en-US" smtClean="0"/>
              <a:t>10/5/21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3768-3927-4D26-89EA-9F43E5771DE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-8116" y="6478603"/>
            <a:ext cx="9144000" cy="37748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545020" y="6499623"/>
            <a:ext cx="60377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Collective Actions Against Corruption</a:t>
            </a:r>
          </a:p>
        </p:txBody>
      </p:sp>
    </p:spTree>
    <p:extLst>
      <p:ext uri="{BB962C8B-B14F-4D97-AF65-F5344CB8AC3E}">
        <p14:creationId xmlns:p14="http://schemas.microsoft.com/office/powerpoint/2010/main" val="233988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3F10-9850-4515-8C25-980EC448D2E2}" type="datetimeFigureOut">
              <a:rPr lang="en-US" smtClean="0"/>
              <a:t>10/5/21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3768-3927-4D26-89EA-9F43E5771DE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-8116" y="6478603"/>
            <a:ext cx="9144000" cy="37748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1545020" y="6499623"/>
            <a:ext cx="60377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Collective Actions Against Corruption</a:t>
            </a:r>
          </a:p>
        </p:txBody>
      </p:sp>
    </p:spTree>
    <p:extLst>
      <p:ext uri="{BB962C8B-B14F-4D97-AF65-F5344CB8AC3E}">
        <p14:creationId xmlns:p14="http://schemas.microsoft.com/office/powerpoint/2010/main" val="2100451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3F10-9850-4515-8C25-980EC448D2E2}" type="datetimeFigureOut">
              <a:rPr lang="en-US" smtClean="0"/>
              <a:t>10/5/21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3768-3927-4D26-89EA-9F43E5771DE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-8116" y="6478603"/>
            <a:ext cx="9144000" cy="37748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1545020" y="6499623"/>
            <a:ext cx="60377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Collective Actions Against Corruption</a:t>
            </a:r>
          </a:p>
        </p:txBody>
      </p:sp>
    </p:spTree>
    <p:extLst>
      <p:ext uri="{BB962C8B-B14F-4D97-AF65-F5344CB8AC3E}">
        <p14:creationId xmlns:p14="http://schemas.microsoft.com/office/powerpoint/2010/main" val="4204867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813F10-9850-4515-8C25-980EC448D2E2}" type="datetimeFigureOut">
              <a:rPr lang="en-US" smtClean="0"/>
              <a:t>10/5/21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33768-3927-4D26-89EA-9F43E5771D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886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-19664" y="1195469"/>
            <a:ext cx="9173496" cy="5300662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US" sz="80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67676" y="5258934"/>
            <a:ext cx="4422312" cy="1258171"/>
          </a:xfrm>
        </p:spPr>
        <p:txBody>
          <a:bodyPr>
            <a:normAutofit fontScale="85000" lnSpcReduction="20000"/>
          </a:bodyPr>
          <a:lstStyle/>
          <a:p>
            <a:pPr algn="l" eaLnBrk="1" hangingPunct="1">
              <a:lnSpc>
                <a:spcPct val="130000"/>
              </a:lnSpc>
            </a:pPr>
            <a:endParaRPr lang="en-US" sz="14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algn="l" eaLnBrk="1" hangingPunct="1">
              <a:lnSpc>
                <a:spcPct val="110000"/>
              </a:lnSpc>
              <a:spcBef>
                <a:spcPts val="200"/>
              </a:spcBef>
            </a:pPr>
            <a:r>
              <a:rPr lang="en-US" sz="17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</a:t>
            </a:r>
            <a:r>
              <a:rPr lang="en-US" sz="15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ISEY</a:t>
            </a:r>
            <a:r>
              <a:rPr lang="en-US" sz="17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P</a:t>
            </a:r>
            <a:r>
              <a:rPr lang="en-US" sz="15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ECH</a:t>
            </a:r>
            <a:endParaRPr lang="en-US" sz="17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algn="l" eaLnBrk="1" hangingPunct="1">
              <a:lnSpc>
                <a:spcPct val="110000"/>
              </a:lnSpc>
              <a:spcBef>
                <a:spcPts val="200"/>
              </a:spcBef>
            </a:pPr>
            <a:r>
              <a:rPr lang="en-US" sz="17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</a:t>
            </a:r>
            <a:r>
              <a:rPr lang="en-US" sz="15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XECUTIVE</a:t>
            </a:r>
            <a:r>
              <a:rPr lang="en-US" sz="17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D</a:t>
            </a:r>
            <a:r>
              <a:rPr lang="en-US" sz="15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IRECTOR</a:t>
            </a:r>
            <a:endParaRPr lang="en-US" sz="17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algn="l" eaLnBrk="1" hangingPunct="1">
              <a:lnSpc>
                <a:spcPct val="110000"/>
              </a:lnSpc>
              <a:spcBef>
                <a:spcPts val="200"/>
              </a:spcBef>
            </a:pPr>
            <a:r>
              <a:rPr lang="en-US" sz="19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RANSPARENCY</a:t>
            </a:r>
            <a:r>
              <a:rPr lang="en-US" sz="19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I</a:t>
            </a:r>
            <a:r>
              <a:rPr lang="en-US" sz="17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NTERNATIONAL</a:t>
            </a:r>
            <a:r>
              <a:rPr lang="en-US" sz="19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C</a:t>
            </a:r>
            <a:r>
              <a:rPr lang="en-US" sz="17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AMBODIA</a:t>
            </a:r>
          </a:p>
          <a:p>
            <a:pPr algn="l">
              <a:lnSpc>
                <a:spcPct val="110000"/>
              </a:lnSpc>
              <a:spcBef>
                <a:spcPts val="200"/>
              </a:spcBef>
            </a:pPr>
            <a:r>
              <a:rPr lang="en-US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15 SEPTEMBER 2021</a:t>
            </a:r>
          </a:p>
          <a:p>
            <a:pPr algn="l" eaLnBrk="1" hangingPunct="1">
              <a:lnSpc>
                <a:spcPct val="110000"/>
              </a:lnSpc>
              <a:spcBef>
                <a:spcPts val="200"/>
              </a:spcBef>
            </a:pPr>
            <a:endParaRPr lang="en-US" sz="19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algn="l" eaLnBrk="1" hangingPunct="1">
              <a:lnSpc>
                <a:spcPct val="130000"/>
              </a:lnSpc>
            </a:pPr>
            <a:endParaRPr lang="en-US" sz="14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algn="l" eaLnBrk="1" hangingPunct="1">
              <a:lnSpc>
                <a:spcPct val="130000"/>
              </a:lnSpc>
              <a:spcAft>
                <a:spcPts val="400"/>
              </a:spcAft>
            </a:pPr>
            <a:endParaRPr lang="en-GB" sz="14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87338" y="2271162"/>
            <a:ext cx="8424863" cy="2262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endParaRPr lang="en-US" sz="3400" b="1" dirty="0">
              <a:solidFill>
                <a:schemeClr val="bg1"/>
              </a:solidFill>
            </a:endParaRPr>
          </a:p>
          <a:p>
            <a:r>
              <a:rPr lang="en-US" sz="3400" b="1" dirty="0">
                <a:solidFill>
                  <a:schemeClr val="bg1"/>
                </a:solidFill>
              </a:rPr>
              <a:t>RIGHT OF ACCESS TO INFORMATION 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endParaRPr lang="en-US" sz="3400" b="1" dirty="0">
              <a:solidFill>
                <a:schemeClr val="bg1"/>
              </a:solidFill>
            </a:endParaRPr>
          </a:p>
          <a:p>
            <a:r>
              <a:rPr lang="en-GB" sz="3400" b="1" dirty="0">
                <a:solidFill>
                  <a:schemeClr val="bg1"/>
                </a:solidFill>
              </a:rPr>
              <a:t>C</a:t>
            </a:r>
            <a:r>
              <a:rPr lang="en-GB" sz="3200" b="1" dirty="0">
                <a:solidFill>
                  <a:schemeClr val="bg1"/>
                </a:solidFill>
              </a:rPr>
              <a:t>AMBODIA</a:t>
            </a:r>
            <a:endParaRPr lang="en-US" sz="3400" b="1" dirty="0">
              <a:solidFill>
                <a:schemeClr val="bg1"/>
              </a:solidFill>
            </a:endParaRPr>
          </a:p>
          <a:p>
            <a:endParaRPr lang="en-US" sz="3900" b="1" dirty="0">
              <a:solidFill>
                <a:schemeClr val="bg1"/>
              </a:solidFill>
            </a:endParaRPr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>
          <a:xfrm>
            <a:off x="7493138" y="5965189"/>
            <a:ext cx="1602896" cy="36510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30000"/>
              </a:lnSpc>
            </a:pPr>
            <a:endParaRPr lang="en-US" sz="19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147136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76200"/>
            <a:ext cx="7315200" cy="1143000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ca-ES" sz="2400" b="1">
                <a:solidFill>
                  <a:schemeClr val="bg1"/>
                </a:solidFill>
                <a:latin typeface="Khmer OS Muol Light" pitchFamily="2" charset="0"/>
                <a:cs typeface="Khmer OS Muol Light" pitchFamily="2" charset="0"/>
              </a:rPr>
              <a:t>សន្ទស្សន៍នៃការយល់ឃើញអំពើពុករលួយគឺ៖</a:t>
            </a:r>
            <a:endParaRPr lang="en-GB" sz="2400" b="1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414" y="-20738"/>
            <a:ext cx="9144000" cy="1033461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AU"/>
          </a:p>
        </p:txBody>
      </p:sp>
      <p:sp>
        <p:nvSpPr>
          <p:cNvPr id="14" name="Rectangle 5"/>
          <p:cNvSpPr txBox="1">
            <a:spLocks noChangeArrowheads="1"/>
          </p:cNvSpPr>
          <p:nvPr/>
        </p:nvSpPr>
        <p:spPr>
          <a:xfrm>
            <a:off x="191729" y="-31953"/>
            <a:ext cx="852262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>
                <a:solidFill>
                  <a:schemeClr val="bg1"/>
                </a:solidFill>
                <a:latin typeface="Arial Narrow" pitchFamily="34" charset="0"/>
              </a:rPr>
              <a:t>Right of Access to Information</a:t>
            </a:r>
            <a:endParaRPr lang="en-GB" sz="32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8" name="Content Placeholder 13"/>
          <p:cNvSpPr txBox="1">
            <a:spLocks/>
          </p:cNvSpPr>
          <p:nvPr/>
        </p:nvSpPr>
        <p:spPr>
          <a:xfrm>
            <a:off x="301084" y="1456976"/>
            <a:ext cx="8413266" cy="472806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What is right of access to information or right to information?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 fundamental human right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right to obtain information, documents, or data held by public bodies, without having to give reasons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obligation for the governments to be responsive to information requests and proactive in publication of information</a:t>
            </a:r>
          </a:p>
          <a:p>
            <a:pPr marL="0" indent="0">
              <a:buNone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9575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76200"/>
            <a:ext cx="7315200" cy="1143000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ca-ES" sz="2400" b="1">
                <a:solidFill>
                  <a:schemeClr val="bg1"/>
                </a:solidFill>
                <a:latin typeface="Khmer OS Muol Light" pitchFamily="2" charset="0"/>
                <a:cs typeface="Khmer OS Muol Light" pitchFamily="2" charset="0"/>
              </a:rPr>
              <a:t>សន្ទស្សន៍នៃការយល់ឃើញអំពើពុករលួយគឺ៖</a:t>
            </a:r>
            <a:endParaRPr lang="en-GB" sz="2400" b="1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414" y="-20738"/>
            <a:ext cx="9144000" cy="1033461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AU"/>
          </a:p>
        </p:txBody>
      </p:sp>
      <p:sp>
        <p:nvSpPr>
          <p:cNvPr id="14" name="Rectangle 5"/>
          <p:cNvSpPr txBox="1">
            <a:spLocks noChangeArrowheads="1"/>
          </p:cNvSpPr>
          <p:nvPr/>
        </p:nvSpPr>
        <p:spPr>
          <a:xfrm>
            <a:off x="191729" y="-31953"/>
            <a:ext cx="852262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>
                <a:solidFill>
                  <a:schemeClr val="bg1"/>
                </a:solidFill>
                <a:latin typeface="Arial Narrow" pitchFamily="34" charset="0"/>
              </a:rPr>
              <a:t>Right of Access to Information</a:t>
            </a:r>
            <a:endParaRPr lang="en-GB" sz="32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8" name="Content Placeholder 13"/>
          <p:cNvSpPr txBox="1">
            <a:spLocks/>
          </p:cNvSpPr>
          <p:nvPr/>
        </p:nvSpPr>
        <p:spPr>
          <a:xfrm>
            <a:off x="301084" y="1417648"/>
            <a:ext cx="8413266" cy="472751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Why is it important?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an integral element of good governance and a precondition for democracy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hold government accountable and transparent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enable civic participation in informed dialogues and decision-making processes that affect people’s lives 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empower citizens to fight corruption through knowledge</a:t>
            </a:r>
          </a:p>
          <a:p>
            <a:pPr marL="0" indent="0">
              <a:buNone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029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76200"/>
            <a:ext cx="7315200" cy="1143000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ca-ES" sz="2400" b="1">
                <a:solidFill>
                  <a:schemeClr val="bg1"/>
                </a:solidFill>
                <a:latin typeface="Khmer OS Muol Light" pitchFamily="2" charset="0"/>
                <a:cs typeface="Khmer OS Muol Light" pitchFamily="2" charset="0"/>
              </a:rPr>
              <a:t>សន្ទស្សន៍នៃការយល់ឃើញអំពើពុករលួយគឺ៖</a:t>
            </a:r>
            <a:endParaRPr lang="en-GB" sz="2400" b="1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414" y="-20738"/>
            <a:ext cx="9144000" cy="1033461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AU"/>
          </a:p>
        </p:txBody>
      </p:sp>
      <p:sp>
        <p:nvSpPr>
          <p:cNvPr id="14" name="Rectangle 5"/>
          <p:cNvSpPr txBox="1">
            <a:spLocks noChangeArrowheads="1"/>
          </p:cNvSpPr>
          <p:nvPr/>
        </p:nvSpPr>
        <p:spPr>
          <a:xfrm>
            <a:off x="191729" y="-31953"/>
            <a:ext cx="852262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>
                <a:solidFill>
                  <a:schemeClr val="bg1"/>
                </a:solidFill>
                <a:latin typeface="Arial Narrow" pitchFamily="34" charset="0"/>
              </a:rPr>
              <a:t>Right of Access to Information in </a:t>
            </a:r>
            <a:r>
              <a:rPr lang="en-US" sz="3200" b="1" dirty="0">
                <a:solidFill>
                  <a:schemeClr val="bg1"/>
                </a:solidFill>
                <a:latin typeface="Arial Narrow" pitchFamily="34" charset="0"/>
              </a:rPr>
              <a:t>Cambodia</a:t>
            </a:r>
            <a:endParaRPr lang="en-GB" sz="32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8" name="Content Placeholder 13"/>
          <p:cNvSpPr txBox="1">
            <a:spLocks/>
          </p:cNvSpPr>
          <p:nvPr/>
        </p:nvSpPr>
        <p:spPr>
          <a:xfrm>
            <a:off x="301084" y="1594624"/>
            <a:ext cx="8616774" cy="385201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Right now, over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120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countries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have right to information laws –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Cambodia has yet to adopt it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GB" sz="2800" dirty="0"/>
              <a:t>No existing acts requiring officials to provide information to the public, in Cambodia.</a:t>
            </a:r>
          </a:p>
          <a:p>
            <a:pPr marL="0" indent="0">
              <a:lnSpc>
                <a:spcPct val="150000"/>
              </a:lnSpc>
              <a:buNone/>
            </a:pPr>
            <a:endParaRPr lang="en-GB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497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76200"/>
            <a:ext cx="7315200" cy="1143000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ca-ES" sz="2400" b="1">
                <a:solidFill>
                  <a:schemeClr val="bg1"/>
                </a:solidFill>
                <a:latin typeface="Khmer OS Muol Light" pitchFamily="2" charset="0"/>
                <a:cs typeface="Khmer OS Muol Light" pitchFamily="2" charset="0"/>
              </a:rPr>
              <a:t>សន្ទស្សន៍នៃការយល់ឃើញអំពើពុករលួយគឺ៖</a:t>
            </a:r>
            <a:endParaRPr lang="en-GB" sz="2400" b="1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414" y="-20738"/>
            <a:ext cx="9144000" cy="1033461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AU"/>
          </a:p>
        </p:txBody>
      </p:sp>
      <p:sp>
        <p:nvSpPr>
          <p:cNvPr id="14" name="Rectangle 5"/>
          <p:cNvSpPr txBox="1">
            <a:spLocks noChangeArrowheads="1"/>
          </p:cNvSpPr>
          <p:nvPr/>
        </p:nvSpPr>
        <p:spPr>
          <a:xfrm>
            <a:off x="191729" y="-31953"/>
            <a:ext cx="852262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>
                <a:solidFill>
                  <a:schemeClr val="bg1"/>
                </a:solidFill>
                <a:latin typeface="Arial Narrow" pitchFamily="34" charset="0"/>
              </a:rPr>
              <a:t>Right of Access to Information in</a:t>
            </a:r>
            <a:r>
              <a:rPr lang="en-US" sz="3200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sz="3600" b="1" dirty="0">
                <a:solidFill>
                  <a:schemeClr val="bg1"/>
                </a:solidFill>
                <a:latin typeface="Arial Narrow" pitchFamily="34" charset="0"/>
              </a:rPr>
              <a:t>Cambodia</a:t>
            </a:r>
            <a:endParaRPr lang="en-GB" sz="36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8" name="Content Placeholder 13"/>
          <p:cNvSpPr txBox="1">
            <a:spLocks/>
          </p:cNvSpPr>
          <p:nvPr/>
        </p:nvSpPr>
        <p:spPr>
          <a:xfrm>
            <a:off x="132737" y="1557093"/>
            <a:ext cx="8649241" cy="385201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2600" dirty="0"/>
          </a:p>
          <a:p>
            <a:pPr marL="0" indent="0">
              <a:buNone/>
            </a:pPr>
            <a:endParaRPr lang="en-GB" sz="2600" dirty="0"/>
          </a:p>
        </p:txBody>
      </p:sp>
      <p:sp>
        <p:nvSpPr>
          <p:cNvPr id="6" name="Content Placeholder 13"/>
          <p:cNvSpPr txBox="1">
            <a:spLocks/>
          </p:cNvSpPr>
          <p:nvPr/>
        </p:nvSpPr>
        <p:spPr>
          <a:xfrm>
            <a:off x="3893910" y="1050344"/>
            <a:ext cx="5073110" cy="534018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GB" sz="2600" b="1" dirty="0"/>
              <a:t>Draft policy paper </a:t>
            </a:r>
            <a:r>
              <a:rPr lang="en-GB" sz="2600" dirty="0"/>
              <a:t>on A2I </a:t>
            </a:r>
          </a:p>
          <a:p>
            <a:pPr marL="0" indent="0">
              <a:buNone/>
            </a:pPr>
            <a:r>
              <a:rPr lang="en-GB" sz="2600" b="1" dirty="0"/>
              <a:t>A2I working group</a:t>
            </a:r>
            <a:r>
              <a:rPr lang="en-GB" sz="2600" dirty="0"/>
              <a:t>, chaired by minister of information, with members---ministries, CSOs and UN agencies</a:t>
            </a:r>
          </a:p>
          <a:p>
            <a:pPr marL="0" indent="0">
              <a:buNone/>
            </a:pPr>
            <a:r>
              <a:rPr lang="en-GB" sz="2600" b="1" dirty="0"/>
              <a:t>Website</a:t>
            </a:r>
            <a:r>
              <a:rPr lang="en-GB" sz="2600" dirty="0"/>
              <a:t> launched as a participatory and inclusive approach </a:t>
            </a:r>
          </a:p>
          <a:p>
            <a:pPr marL="0" indent="0">
              <a:buNone/>
            </a:pPr>
            <a:r>
              <a:rPr lang="en-GB" sz="2600" b="1" dirty="0"/>
              <a:t>First draft of A2I law</a:t>
            </a:r>
            <a:r>
              <a:rPr lang="en-GB" sz="2600" dirty="0"/>
              <a:t> completed </a:t>
            </a:r>
          </a:p>
          <a:p>
            <a:pPr marL="0" indent="0">
              <a:buNone/>
            </a:pPr>
            <a:endParaRPr lang="en-GB" sz="1050" b="1" dirty="0"/>
          </a:p>
          <a:p>
            <a:pPr marL="0" indent="0">
              <a:buNone/>
            </a:pPr>
            <a:r>
              <a:rPr lang="en-GB" sz="2600" b="1" dirty="0"/>
              <a:t>Pending for adoption</a:t>
            </a:r>
            <a:r>
              <a:rPr lang="en-GB" sz="2600" dirty="0"/>
              <a:t>, despite previously announced intention to push for adoption by 2020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014F02F-A10C-43AB-B9A7-4C08EFAC290F}"/>
              </a:ext>
            </a:extLst>
          </p:cNvPr>
          <p:cNvSpPr txBox="1"/>
          <p:nvPr/>
        </p:nvSpPr>
        <p:spPr>
          <a:xfrm>
            <a:off x="606176" y="1230912"/>
            <a:ext cx="1191694" cy="523220"/>
          </a:xfrm>
          <a:prstGeom prst="rect">
            <a:avLst/>
          </a:prstGeom>
          <a:noFill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2007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EFCB9248-BF3E-4896-95DE-02D343CB3973}"/>
              </a:ext>
            </a:extLst>
          </p:cNvPr>
          <p:cNvSpPr/>
          <p:nvPr/>
        </p:nvSpPr>
        <p:spPr>
          <a:xfrm>
            <a:off x="2003465" y="2298336"/>
            <a:ext cx="1859623" cy="439040"/>
          </a:xfrm>
          <a:prstGeom prst="rightArrow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3470D8-052E-407E-B4EE-F7713A80E703}"/>
              </a:ext>
            </a:extLst>
          </p:cNvPr>
          <p:cNvSpPr txBox="1"/>
          <p:nvPr/>
        </p:nvSpPr>
        <p:spPr>
          <a:xfrm>
            <a:off x="606176" y="2228881"/>
            <a:ext cx="1191694" cy="523220"/>
          </a:xfrm>
          <a:prstGeom prst="rect">
            <a:avLst/>
          </a:prstGeom>
          <a:noFill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2015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A4D4D766-BF8D-412E-9244-2831266D16C5}"/>
              </a:ext>
            </a:extLst>
          </p:cNvPr>
          <p:cNvSpPr/>
          <p:nvPr/>
        </p:nvSpPr>
        <p:spPr>
          <a:xfrm>
            <a:off x="2032577" y="1273996"/>
            <a:ext cx="1859623" cy="439040"/>
          </a:xfrm>
          <a:prstGeom prst="rightArrow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556810-003D-497A-A8FD-01D531B07A34}"/>
              </a:ext>
            </a:extLst>
          </p:cNvPr>
          <p:cNvSpPr txBox="1"/>
          <p:nvPr/>
        </p:nvSpPr>
        <p:spPr>
          <a:xfrm>
            <a:off x="625014" y="3449796"/>
            <a:ext cx="1191694" cy="523220"/>
          </a:xfrm>
          <a:prstGeom prst="rect">
            <a:avLst/>
          </a:prstGeom>
          <a:noFill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2016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18A66580-6DEB-4E57-B517-FE3BE672FA71}"/>
              </a:ext>
            </a:extLst>
          </p:cNvPr>
          <p:cNvSpPr/>
          <p:nvPr/>
        </p:nvSpPr>
        <p:spPr>
          <a:xfrm>
            <a:off x="2013739" y="3510682"/>
            <a:ext cx="1859623" cy="439040"/>
          </a:xfrm>
          <a:prstGeom prst="rightArrow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138A332-F719-4B0E-AD49-472D0054C1BD}"/>
              </a:ext>
            </a:extLst>
          </p:cNvPr>
          <p:cNvSpPr txBox="1"/>
          <p:nvPr/>
        </p:nvSpPr>
        <p:spPr>
          <a:xfrm>
            <a:off x="633578" y="4300841"/>
            <a:ext cx="1191694" cy="523220"/>
          </a:xfrm>
          <a:prstGeom prst="rect">
            <a:avLst/>
          </a:prstGeom>
          <a:noFill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2018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E8FFC494-021C-4E6C-8FA5-63152308F9BB}"/>
              </a:ext>
            </a:extLst>
          </p:cNvPr>
          <p:cNvSpPr/>
          <p:nvPr/>
        </p:nvSpPr>
        <p:spPr>
          <a:xfrm>
            <a:off x="2032577" y="4361727"/>
            <a:ext cx="1859623" cy="439040"/>
          </a:xfrm>
          <a:prstGeom prst="rightArrow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E6A58AD-BA66-4152-94B0-34B39C0AC796}"/>
              </a:ext>
            </a:extLst>
          </p:cNvPr>
          <p:cNvSpPr txBox="1"/>
          <p:nvPr/>
        </p:nvSpPr>
        <p:spPr>
          <a:xfrm>
            <a:off x="631868" y="5100509"/>
            <a:ext cx="1191694" cy="477054"/>
          </a:xfrm>
          <a:prstGeom prst="rect">
            <a:avLst/>
          </a:prstGeom>
          <a:noFill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solidFill>
                  <a:schemeClr val="tx1"/>
                </a:solidFill>
              </a:rPr>
              <a:t>Present</a:t>
            </a:r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92539153-A25A-4F51-AE9F-CD95999FE0D8}"/>
              </a:ext>
            </a:extLst>
          </p:cNvPr>
          <p:cNvSpPr/>
          <p:nvPr/>
        </p:nvSpPr>
        <p:spPr>
          <a:xfrm>
            <a:off x="2032577" y="5153703"/>
            <a:ext cx="1859623" cy="439040"/>
          </a:xfrm>
          <a:prstGeom prst="rightArrow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9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76200"/>
            <a:ext cx="7315200" cy="1143000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ca-ES" sz="2400" b="1">
                <a:solidFill>
                  <a:schemeClr val="bg1"/>
                </a:solidFill>
                <a:latin typeface="Khmer OS Muol Light" pitchFamily="2" charset="0"/>
                <a:cs typeface="Khmer OS Muol Light" pitchFamily="2" charset="0"/>
              </a:rPr>
              <a:t>សន្ទស្សន៍នៃការយល់ឃើញអំពើពុករលួយគឺ៖</a:t>
            </a:r>
            <a:endParaRPr lang="en-GB" sz="2400" b="1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414" y="-20738"/>
            <a:ext cx="9144000" cy="1033461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AU"/>
          </a:p>
        </p:txBody>
      </p:sp>
      <p:sp>
        <p:nvSpPr>
          <p:cNvPr id="14" name="Rectangle 5"/>
          <p:cNvSpPr txBox="1">
            <a:spLocks noChangeArrowheads="1"/>
          </p:cNvSpPr>
          <p:nvPr/>
        </p:nvSpPr>
        <p:spPr>
          <a:xfrm>
            <a:off x="191729" y="-31953"/>
            <a:ext cx="852262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>
                <a:solidFill>
                  <a:schemeClr val="bg1"/>
                </a:solidFill>
                <a:latin typeface="Arial Narrow" pitchFamily="34" charset="0"/>
              </a:rPr>
              <a:t>Right of Access to Information in</a:t>
            </a:r>
            <a:r>
              <a:rPr lang="en-US" sz="3200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sz="3600" b="1" dirty="0">
                <a:solidFill>
                  <a:schemeClr val="bg1"/>
                </a:solidFill>
                <a:latin typeface="Arial Narrow" pitchFamily="34" charset="0"/>
              </a:rPr>
              <a:t>Cambodia</a:t>
            </a:r>
            <a:endParaRPr lang="en-GB" sz="36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8" name="Content Placeholder 13"/>
          <p:cNvSpPr txBox="1">
            <a:spLocks/>
          </p:cNvSpPr>
          <p:nvPr/>
        </p:nvSpPr>
        <p:spPr>
          <a:xfrm>
            <a:off x="132737" y="1557093"/>
            <a:ext cx="8649241" cy="385201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2600" dirty="0"/>
          </a:p>
          <a:p>
            <a:pPr marL="0" indent="0">
              <a:buNone/>
            </a:pPr>
            <a:endParaRPr lang="en-GB" sz="2600" dirty="0"/>
          </a:p>
        </p:txBody>
      </p:sp>
      <p:sp>
        <p:nvSpPr>
          <p:cNvPr id="6" name="Content Placeholder 13"/>
          <p:cNvSpPr txBox="1">
            <a:spLocks/>
          </p:cNvSpPr>
          <p:nvPr/>
        </p:nvSpPr>
        <p:spPr>
          <a:xfrm>
            <a:off x="485311" y="1561674"/>
            <a:ext cx="8319639" cy="289731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600" dirty="0"/>
              <a:t>The processes of developing this bill has been seen as more participatory and inclusive than those of other laws.</a:t>
            </a:r>
          </a:p>
          <a:p>
            <a:pPr marL="0" indent="0">
              <a:buNone/>
            </a:pPr>
            <a:endParaRPr lang="en-GB" sz="400" dirty="0"/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r>
              <a:rPr lang="en-GB" sz="2600" dirty="0"/>
              <a:t>However, it still does not meet international standards.</a:t>
            </a:r>
          </a:p>
        </p:txBody>
      </p:sp>
    </p:spTree>
    <p:extLst>
      <p:ext uri="{BB962C8B-B14F-4D97-AF65-F5344CB8AC3E}">
        <p14:creationId xmlns:p14="http://schemas.microsoft.com/office/powerpoint/2010/main" val="3381200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76200"/>
            <a:ext cx="7315200" cy="1143000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ca-ES" sz="2400" b="1">
                <a:solidFill>
                  <a:schemeClr val="bg1"/>
                </a:solidFill>
                <a:latin typeface="Khmer OS Muol Light" pitchFamily="2" charset="0"/>
                <a:cs typeface="Khmer OS Muol Light" pitchFamily="2" charset="0"/>
              </a:rPr>
              <a:t>សន្ទស្សន៍នៃការយល់ឃើញអំពើពុករលួយគឺ៖</a:t>
            </a:r>
            <a:endParaRPr lang="en-GB" sz="2400" b="1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414" y="-20738"/>
            <a:ext cx="9144000" cy="1033461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AU"/>
          </a:p>
        </p:txBody>
      </p:sp>
      <p:sp>
        <p:nvSpPr>
          <p:cNvPr id="14" name="Rectangle 5"/>
          <p:cNvSpPr txBox="1">
            <a:spLocks noChangeArrowheads="1"/>
          </p:cNvSpPr>
          <p:nvPr/>
        </p:nvSpPr>
        <p:spPr>
          <a:xfrm>
            <a:off x="191729" y="-31953"/>
            <a:ext cx="852262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>
                <a:solidFill>
                  <a:schemeClr val="bg1"/>
                </a:solidFill>
                <a:latin typeface="Arial Narrow" pitchFamily="34" charset="0"/>
              </a:rPr>
              <a:t>Right of Access to Information in</a:t>
            </a:r>
            <a:r>
              <a:rPr lang="en-US" sz="3200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sz="3600" b="1" dirty="0">
                <a:solidFill>
                  <a:schemeClr val="bg1"/>
                </a:solidFill>
                <a:latin typeface="Arial Narrow" pitchFamily="34" charset="0"/>
              </a:rPr>
              <a:t>Cambodia</a:t>
            </a:r>
            <a:endParaRPr lang="en-GB" sz="36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8" name="Content Placeholder 13"/>
          <p:cNvSpPr txBox="1">
            <a:spLocks/>
          </p:cNvSpPr>
          <p:nvPr/>
        </p:nvSpPr>
        <p:spPr>
          <a:xfrm>
            <a:off x="132737" y="1557093"/>
            <a:ext cx="8649241" cy="385201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2600" dirty="0"/>
          </a:p>
          <a:p>
            <a:pPr marL="0" indent="0">
              <a:buNone/>
            </a:pPr>
            <a:endParaRPr lang="en-GB" sz="2600" dirty="0"/>
          </a:p>
        </p:txBody>
      </p:sp>
      <p:sp>
        <p:nvSpPr>
          <p:cNvPr id="6" name="Content Placeholder 13"/>
          <p:cNvSpPr txBox="1">
            <a:spLocks/>
          </p:cNvSpPr>
          <p:nvPr/>
        </p:nvSpPr>
        <p:spPr>
          <a:xfrm>
            <a:off x="132737" y="1105429"/>
            <a:ext cx="9010849" cy="502824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600" dirty="0"/>
              <a:t>“public information” limited to “official documents” </a:t>
            </a:r>
          </a:p>
          <a:p>
            <a:r>
              <a:rPr lang="en-GB" sz="2600" dirty="0"/>
              <a:t>provisions not clearly defined, e.g. term confidential information, or sanction on failure to release information</a:t>
            </a:r>
          </a:p>
          <a:p>
            <a:r>
              <a:rPr lang="en-GB" sz="2600" dirty="0"/>
              <a:t>leaves room for other laws to override the bill, e.g. allowing public institutions not to release their “confidential information”</a:t>
            </a:r>
          </a:p>
          <a:p>
            <a:r>
              <a:rPr lang="en-GB" sz="2600" dirty="0"/>
              <a:t>fails to protect </a:t>
            </a:r>
            <a:r>
              <a:rPr lang="en-GB" sz="2600" dirty="0" err="1"/>
              <a:t>whistleblowers</a:t>
            </a:r>
            <a:r>
              <a:rPr lang="en-GB" sz="2600" dirty="0"/>
              <a:t> </a:t>
            </a:r>
          </a:p>
          <a:p>
            <a:r>
              <a:rPr lang="en-GB" sz="2600" dirty="0"/>
              <a:t>Does not apply to </a:t>
            </a:r>
            <a:r>
              <a:rPr lang="en-GB" sz="2600" i="1" dirty="0"/>
              <a:t>all</a:t>
            </a:r>
            <a:r>
              <a:rPr lang="en-GB" sz="2600" dirty="0"/>
              <a:t> public bodies (bodies exercising public functions and private bodies using public funds) </a:t>
            </a:r>
          </a:p>
          <a:p>
            <a:r>
              <a:rPr lang="en-GB" sz="2600" dirty="0"/>
              <a:t>No independent oversight body</a:t>
            </a:r>
          </a:p>
          <a:p>
            <a:r>
              <a:rPr lang="en-GB" sz="2600" dirty="0"/>
              <a:t>Lack of references to international instruments regarding A2I such as UDHR, ICCPR, and UNCAC</a:t>
            </a:r>
          </a:p>
        </p:txBody>
      </p:sp>
    </p:spTree>
    <p:extLst>
      <p:ext uri="{BB962C8B-B14F-4D97-AF65-F5344CB8AC3E}">
        <p14:creationId xmlns:p14="http://schemas.microsoft.com/office/powerpoint/2010/main" val="3651712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76200"/>
            <a:ext cx="7315200" cy="1143000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ca-ES" sz="2400" b="1">
                <a:solidFill>
                  <a:schemeClr val="bg1"/>
                </a:solidFill>
                <a:latin typeface="Khmer OS Muol Light" pitchFamily="2" charset="0"/>
                <a:cs typeface="Khmer OS Muol Light" pitchFamily="2" charset="0"/>
              </a:rPr>
              <a:t>សន្ទស្សន៍នៃការយល់ឃើញអំពើពុករលួយគឺ៖</a:t>
            </a:r>
            <a:endParaRPr lang="en-GB" sz="2400" b="1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414" y="-20738"/>
            <a:ext cx="9144000" cy="1033461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AU"/>
          </a:p>
        </p:txBody>
      </p:sp>
      <p:sp>
        <p:nvSpPr>
          <p:cNvPr id="14" name="Rectangle 5"/>
          <p:cNvSpPr txBox="1">
            <a:spLocks noChangeArrowheads="1"/>
          </p:cNvSpPr>
          <p:nvPr/>
        </p:nvSpPr>
        <p:spPr>
          <a:xfrm>
            <a:off x="191729" y="-31953"/>
            <a:ext cx="852262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>
                <a:solidFill>
                  <a:schemeClr val="bg1"/>
                </a:solidFill>
                <a:latin typeface="Arial Narrow" pitchFamily="34" charset="0"/>
              </a:rPr>
              <a:t>Right of Access to Information in</a:t>
            </a:r>
            <a:r>
              <a:rPr lang="en-US" sz="3200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sz="3600" b="1" dirty="0">
                <a:solidFill>
                  <a:schemeClr val="bg1"/>
                </a:solidFill>
                <a:latin typeface="Arial Narrow" pitchFamily="34" charset="0"/>
              </a:rPr>
              <a:t>Cambodia</a:t>
            </a:r>
            <a:endParaRPr lang="en-GB" sz="36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8" name="Content Placeholder 13"/>
          <p:cNvSpPr txBox="1">
            <a:spLocks/>
          </p:cNvSpPr>
          <p:nvPr/>
        </p:nvSpPr>
        <p:spPr>
          <a:xfrm>
            <a:off x="132737" y="1557093"/>
            <a:ext cx="8649241" cy="385201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2600" dirty="0"/>
          </a:p>
          <a:p>
            <a:pPr marL="0" indent="0">
              <a:buNone/>
            </a:pPr>
            <a:endParaRPr lang="en-GB" sz="2600" dirty="0"/>
          </a:p>
        </p:txBody>
      </p:sp>
      <p:sp>
        <p:nvSpPr>
          <p:cNvPr id="6" name="Content Placeholder 13"/>
          <p:cNvSpPr txBox="1">
            <a:spLocks/>
          </p:cNvSpPr>
          <p:nvPr/>
        </p:nvSpPr>
        <p:spPr>
          <a:xfrm>
            <a:off x="429650" y="1105429"/>
            <a:ext cx="8352328" cy="502824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600" dirty="0"/>
              <a:t>Our advocacy efforts:</a:t>
            </a:r>
          </a:p>
          <a:p>
            <a:r>
              <a:rPr lang="en-GB" sz="2600" dirty="0"/>
              <a:t>Engage throughout the processes of draft law</a:t>
            </a:r>
          </a:p>
          <a:p>
            <a:r>
              <a:rPr lang="en-GB" sz="2600" dirty="0"/>
              <a:t>Provide recommendations for revisions on poorly written provisions</a:t>
            </a:r>
          </a:p>
          <a:p>
            <a:r>
              <a:rPr lang="en-GB" sz="2600" dirty="0"/>
              <a:t>Campaign to public raise awareness on importance of A2I</a:t>
            </a:r>
          </a:p>
          <a:p>
            <a:pPr marL="0" indent="0">
              <a:buNone/>
            </a:pPr>
            <a:endParaRPr lang="en-GB" sz="2600" dirty="0"/>
          </a:p>
          <a:p>
            <a:pPr marL="0" indent="0">
              <a:buNone/>
            </a:pPr>
            <a:r>
              <a:rPr lang="en-GB" sz="2600" dirty="0"/>
              <a:t>Challenges:</a:t>
            </a:r>
          </a:p>
          <a:p>
            <a:r>
              <a:rPr lang="en-GB" sz="2600" dirty="0"/>
              <a:t>Lack of genuine commitment from the government</a:t>
            </a:r>
          </a:p>
          <a:p>
            <a:r>
              <a:rPr lang="en-GB" sz="2600" dirty="0"/>
              <a:t>Lengthy processes of drafting the bill</a:t>
            </a:r>
          </a:p>
          <a:p>
            <a:r>
              <a:rPr lang="en-GB" sz="2600" dirty="0"/>
              <a:t>CSOs’ input not taken fully aboard</a:t>
            </a:r>
          </a:p>
        </p:txBody>
      </p:sp>
    </p:spTree>
    <p:extLst>
      <p:ext uri="{BB962C8B-B14F-4D97-AF65-F5344CB8AC3E}">
        <p14:creationId xmlns:p14="http://schemas.microsoft.com/office/powerpoint/2010/main" val="2511815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76200"/>
            <a:ext cx="7315200" cy="1143000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ca-ES" sz="2400" b="1">
                <a:solidFill>
                  <a:schemeClr val="bg1"/>
                </a:solidFill>
                <a:latin typeface="Khmer OS Muol Light" pitchFamily="2" charset="0"/>
                <a:cs typeface="Khmer OS Muol Light" pitchFamily="2" charset="0"/>
              </a:rPr>
              <a:t>សន្ទស្សន៍នៃការយល់ឃើញអំពើពុករលួយគឺ៖</a:t>
            </a:r>
            <a:endParaRPr lang="en-GB" sz="2400" b="1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414" y="-20738"/>
            <a:ext cx="9144000" cy="1230313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AU"/>
          </a:p>
        </p:txBody>
      </p:sp>
      <p:sp>
        <p:nvSpPr>
          <p:cNvPr id="14" name="Rectangle 5"/>
          <p:cNvSpPr txBox="1">
            <a:spLocks noChangeArrowheads="1"/>
          </p:cNvSpPr>
          <p:nvPr/>
        </p:nvSpPr>
        <p:spPr>
          <a:xfrm>
            <a:off x="152399" y="76200"/>
            <a:ext cx="767407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dirty="0">
                <a:solidFill>
                  <a:schemeClr val="bg1"/>
                </a:solidFill>
                <a:latin typeface="Arial Narrow" pitchFamily="34" charset="0"/>
              </a:rPr>
              <a:t>Questions to Contemplate</a:t>
            </a:r>
            <a:endParaRPr lang="en-GB" sz="32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4904C3-F6DB-4597-82F9-1BD4002949F5}"/>
              </a:ext>
            </a:extLst>
          </p:cNvPr>
          <p:cNvSpPr txBox="1"/>
          <p:nvPr/>
        </p:nvSpPr>
        <p:spPr>
          <a:xfrm>
            <a:off x="520861" y="1594624"/>
            <a:ext cx="807912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1) Should CSOs advocate the law to be adopted in the current form?   </a:t>
            </a:r>
          </a:p>
          <a:p>
            <a:endParaRPr lang="en-GB" sz="2400" dirty="0"/>
          </a:p>
          <a:p>
            <a:r>
              <a:rPr lang="en-GB" sz="2400" dirty="0"/>
              <a:t>2) Are there any success stories which provide evidence that having and implementing A2I Law would lead to less corruption in the country? </a:t>
            </a:r>
          </a:p>
          <a:p>
            <a:endParaRPr lang="en-GB" sz="2400" dirty="0"/>
          </a:p>
          <a:p>
            <a:endParaRPr lang="en-US" sz="2400" dirty="0"/>
          </a:p>
          <a:p>
            <a:pPr marL="285750" indent="-285750">
              <a:buFontTx/>
              <a:buChar char="-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64598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3389</TotalTime>
  <Words>594</Words>
  <Application>Microsoft Macintosh PowerPoint</Application>
  <PresentationFormat>On-screen Show (4:3)</PresentationFormat>
  <Paragraphs>81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Arial Narrow</vt:lpstr>
      <vt:lpstr>Calibri</vt:lpstr>
      <vt:lpstr>Khmer OS Muol Light</vt:lpstr>
      <vt:lpstr>Office Theme</vt:lpstr>
      <vt:lpstr>PowerPoint Presentation</vt:lpstr>
      <vt:lpstr>សន្ទស្សន៍នៃការយល់ឃើញអំពើពុករលួយគឺ៖</vt:lpstr>
      <vt:lpstr>សន្ទស្សន៍នៃការយល់ឃើញអំពើពុករលួយគឺ៖</vt:lpstr>
      <vt:lpstr>សន្ទស្សន៍នៃការយល់ឃើញអំពើពុករលួយគឺ៖</vt:lpstr>
      <vt:lpstr>សន្ទស្សន៍នៃការយល់ឃើញអំពើពុករលួយគឺ៖</vt:lpstr>
      <vt:lpstr>សន្ទស្សន៍នៃការយល់ឃើញអំពើពុករលួយគឺ៖</vt:lpstr>
      <vt:lpstr>សន្ទស្សន៍នៃការយល់ឃើញអំពើពុករលួយគឺ៖</vt:lpstr>
      <vt:lpstr>សន្ទស្សន៍នៃការយល់ឃើញអំពើពុករលួយគឺ៖</vt:lpstr>
      <vt:lpstr>សន្ទស្សន៍នៃការយល់ឃើញអំពើពុករលួយគឺ៖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Im Norin</dc:creator>
  <cp:lastModifiedBy>Microsoft Office User</cp:lastModifiedBy>
  <cp:revision>240</cp:revision>
  <cp:lastPrinted>2020-12-19T01:05:24Z</cp:lastPrinted>
  <dcterms:modified xsi:type="dcterms:W3CDTF">2021-10-05T12:49:47Z</dcterms:modified>
</cp:coreProperties>
</file>