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22"/>
  </p:notesMasterIdLst>
  <p:handoutMasterIdLst>
    <p:handoutMasterId r:id="rId23"/>
  </p:handoutMasterIdLst>
  <p:sldIdLst>
    <p:sldId id="256" r:id="rId3"/>
    <p:sldId id="371" r:id="rId4"/>
    <p:sldId id="365" r:id="rId5"/>
    <p:sldId id="363" r:id="rId6"/>
    <p:sldId id="356" r:id="rId7"/>
    <p:sldId id="320" r:id="rId8"/>
    <p:sldId id="353" r:id="rId9"/>
    <p:sldId id="357" r:id="rId10"/>
    <p:sldId id="377" r:id="rId11"/>
    <p:sldId id="359" r:id="rId12"/>
    <p:sldId id="379" r:id="rId13"/>
    <p:sldId id="361" r:id="rId14"/>
    <p:sldId id="366" r:id="rId15"/>
    <p:sldId id="362" r:id="rId16"/>
    <p:sldId id="364" r:id="rId17"/>
    <p:sldId id="372" r:id="rId18"/>
    <p:sldId id="376" r:id="rId19"/>
    <p:sldId id="383" r:id="rId20"/>
    <p:sldId id="381" r:id="rId21"/>
  </p:sldIdLst>
  <p:sldSz cx="9144000" cy="6858000" type="screen4x3"/>
  <p:notesSz cx="6810375" cy="99425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7300" b="1" kern="1200">
        <a:solidFill>
          <a:srgbClr val="FFFFFF"/>
        </a:solidFill>
        <a:latin typeface="Arial Unicode MS" pitchFamily="34" charset="-128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7300" b="1" kern="1200">
        <a:solidFill>
          <a:srgbClr val="FFFFFF"/>
        </a:solidFill>
        <a:latin typeface="Arial Unicode MS" pitchFamily="34" charset="-128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7300" b="1" kern="1200">
        <a:solidFill>
          <a:srgbClr val="FFFFFF"/>
        </a:solidFill>
        <a:latin typeface="Arial Unicode MS" pitchFamily="34" charset="-128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7300" b="1" kern="1200">
        <a:solidFill>
          <a:srgbClr val="FFFFFF"/>
        </a:solidFill>
        <a:latin typeface="Arial Unicode MS" pitchFamily="34" charset="-128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7300" b="1" kern="1200">
        <a:solidFill>
          <a:srgbClr val="FFFFFF"/>
        </a:solidFill>
        <a:latin typeface="Arial Unicode MS" pitchFamily="34" charset="-128"/>
        <a:ea typeface="+mn-ea"/>
        <a:cs typeface="Arial" charset="0"/>
      </a:defRPr>
    </a:lvl5pPr>
    <a:lvl6pPr marL="2286000" algn="l" defTabSz="914400" rtl="0" eaLnBrk="1" latinLnBrk="0" hangingPunct="1">
      <a:defRPr sz="7300" b="1" kern="1200">
        <a:solidFill>
          <a:srgbClr val="FFFFFF"/>
        </a:solidFill>
        <a:latin typeface="Arial Unicode MS" pitchFamily="34" charset="-128"/>
        <a:ea typeface="+mn-ea"/>
        <a:cs typeface="Arial" charset="0"/>
      </a:defRPr>
    </a:lvl6pPr>
    <a:lvl7pPr marL="2743200" algn="l" defTabSz="914400" rtl="0" eaLnBrk="1" latinLnBrk="0" hangingPunct="1">
      <a:defRPr sz="7300" b="1" kern="1200">
        <a:solidFill>
          <a:srgbClr val="FFFFFF"/>
        </a:solidFill>
        <a:latin typeface="Arial Unicode MS" pitchFamily="34" charset="-128"/>
        <a:ea typeface="+mn-ea"/>
        <a:cs typeface="Arial" charset="0"/>
      </a:defRPr>
    </a:lvl7pPr>
    <a:lvl8pPr marL="3200400" algn="l" defTabSz="914400" rtl="0" eaLnBrk="1" latinLnBrk="0" hangingPunct="1">
      <a:defRPr sz="7300" b="1" kern="1200">
        <a:solidFill>
          <a:srgbClr val="FFFFFF"/>
        </a:solidFill>
        <a:latin typeface="Arial Unicode MS" pitchFamily="34" charset="-128"/>
        <a:ea typeface="+mn-ea"/>
        <a:cs typeface="Arial" charset="0"/>
      </a:defRPr>
    </a:lvl8pPr>
    <a:lvl9pPr marL="3657600" algn="l" defTabSz="914400" rtl="0" eaLnBrk="1" latinLnBrk="0" hangingPunct="1">
      <a:defRPr sz="7300" b="1" kern="1200">
        <a:solidFill>
          <a:srgbClr val="FFFFFF"/>
        </a:solidFill>
        <a:latin typeface="Arial Unicode MS" pitchFamily="34" charset="-128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DDDDDD"/>
    <a:srgbClr val="0FA6D7"/>
    <a:srgbClr val="6198CF"/>
    <a:srgbClr val="FFFFFF"/>
    <a:srgbClr val="000000"/>
    <a:srgbClr val="77A5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84" autoAdjust="0"/>
    <p:restoredTop sz="78266" autoAdjust="0"/>
  </p:normalViewPr>
  <p:slideViewPr>
    <p:cSldViewPr>
      <p:cViewPr varScale="1">
        <p:scale>
          <a:sx n="81" d="100"/>
          <a:sy n="81" d="100"/>
        </p:scale>
        <p:origin x="1110" y="78"/>
      </p:cViewPr>
      <p:guideLst>
        <p:guide orient="horz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86" y="-67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50628" cy="49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10" tIns="47855" rIns="95710" bIns="47855" numCol="1" anchor="t" anchorCtr="0" compatLnSpc="1">
            <a:prstTxWarp prst="textNoShape">
              <a:avLst/>
            </a:prstTxWarp>
          </a:bodyPr>
          <a:lstStyle>
            <a:lvl1pPr defTabSz="957215">
              <a:defRPr sz="13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9750" y="2"/>
            <a:ext cx="2950627" cy="49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10" tIns="47855" rIns="95710" bIns="47855" numCol="1" anchor="t" anchorCtr="0" compatLnSpc="1">
            <a:prstTxWarp prst="textNoShape">
              <a:avLst/>
            </a:prstTxWarp>
          </a:bodyPr>
          <a:lstStyle>
            <a:lvl1pPr algn="r" defTabSz="957215">
              <a:defRPr sz="13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428"/>
            <a:ext cx="2950628" cy="498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10" tIns="47855" rIns="95710" bIns="47855" numCol="1" anchor="b" anchorCtr="0" compatLnSpc="1">
            <a:prstTxWarp prst="textNoShape">
              <a:avLst/>
            </a:prstTxWarp>
          </a:bodyPr>
          <a:lstStyle>
            <a:lvl1pPr defTabSz="957215">
              <a:defRPr sz="13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9750" y="9444428"/>
            <a:ext cx="2950627" cy="498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10" tIns="47855" rIns="95710" bIns="47855" numCol="1" anchor="b" anchorCtr="0" compatLnSpc="1">
            <a:prstTxWarp prst="textNoShape">
              <a:avLst/>
            </a:prstTxWarp>
          </a:bodyPr>
          <a:lstStyle>
            <a:lvl1pPr algn="r" defTabSz="957215">
              <a:defRPr sz="13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C2846F26-E95B-4FA2-8370-9DE4BEFC51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0040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29746" cy="461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54" tIns="46177" rIns="92354" bIns="46177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929" y="1"/>
            <a:ext cx="2929746" cy="461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54" tIns="46177" rIns="92354" bIns="46177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69963" y="768350"/>
            <a:ext cx="4921250" cy="36909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5183" y="4689382"/>
            <a:ext cx="5011408" cy="4535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54" tIns="46177" rIns="92354" bIns="461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55638"/>
            <a:ext cx="2929746" cy="461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54" tIns="46177" rIns="92354" bIns="46177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929" y="9455638"/>
            <a:ext cx="2929746" cy="461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54" tIns="46177" rIns="92354" bIns="46177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fld id="{64F49485-7800-4F58-A8FB-35891D5C92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67317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24E2E6-09C9-46A6-84AB-3E8541A098F5}" type="slidenum">
              <a:rPr lang="en-GB" smtClean="0">
                <a:cs typeface="Arial" charset="0"/>
              </a:rPr>
              <a:pPr/>
              <a:t>1</a:t>
            </a:fld>
            <a:endParaRPr lang="en-GB">
              <a:cs typeface="Arial" charset="0"/>
            </a:endParaRPr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40E503-6FEC-40DD-AACE-BAD2105318C8}" type="slidenum">
              <a:rPr lang="en-GB" smtClean="0">
                <a:cs typeface="Arial" charset="0"/>
              </a:rPr>
              <a:pPr/>
              <a:t>10</a:t>
            </a:fld>
            <a:endParaRPr lang="en-GB">
              <a:cs typeface="Arial" charset="0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/>
          </a:p>
          <a:p>
            <a:pPr eaLnBrk="1" hangingPunct="1">
              <a:buFontTx/>
              <a:buChar char="-"/>
            </a:pPr>
            <a:endParaRPr lang="en-GB" dirty="0"/>
          </a:p>
          <a:p>
            <a:pPr eaLnBrk="1" hangingPunct="1"/>
            <a:endParaRPr lang="en-GB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562" indent="-171562">
              <a:lnSpc>
                <a:spcPct val="80000"/>
              </a:lnSpc>
            </a:pPr>
            <a:endParaRPr lang="en-US" sz="80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750380" lvl="1" indent="-288608">
              <a:lnSpc>
                <a:spcPct val="80000"/>
              </a:lnSpc>
            </a:pPr>
            <a:endParaRPr lang="en-GB" sz="800" dirty="0"/>
          </a:p>
          <a:p>
            <a:pPr marL="171562" indent="-171562">
              <a:lnSpc>
                <a:spcPct val="80000"/>
              </a:lnSpc>
            </a:pPr>
            <a:endParaRPr lang="en-US" sz="800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562" indent="-171562">
              <a:lnSpc>
                <a:spcPct val="80000"/>
              </a:lnSpc>
            </a:pPr>
            <a:endParaRPr lang="en-US" sz="800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562" indent="-171562">
              <a:lnSpc>
                <a:spcPct val="80000"/>
              </a:lnSpc>
            </a:pPr>
            <a:endParaRPr lang="en-US" sz="800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8498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3557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595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768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562" indent="-171562">
              <a:lnSpc>
                <a:spcPct val="80000"/>
              </a:lnSpc>
            </a:pPr>
            <a:endParaRPr lang="en-US" sz="800" baseline="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562" indent="-171562">
              <a:lnSpc>
                <a:spcPct val="80000"/>
              </a:lnSpc>
            </a:pPr>
            <a:endParaRPr lang="en-US" sz="800" baseline="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821067-C7CF-4571-8F9C-427F2621B466}" type="slidenum">
              <a:rPr lang="en-GB" smtClean="0">
                <a:cs typeface="Arial" charset="0"/>
              </a:rPr>
              <a:pPr/>
              <a:t>5</a:t>
            </a:fld>
            <a:endParaRPr lang="en-GB">
              <a:cs typeface="Arial" charset="0"/>
            </a:endParaRPr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52A4A2-BBF6-4937-8C1A-57E7A06BACBF}" type="slidenum">
              <a:rPr lang="en-GB" smtClean="0">
                <a:cs typeface="Arial" charset="0"/>
              </a:rPr>
              <a:pPr/>
              <a:t>6</a:t>
            </a:fld>
            <a:endParaRPr lang="en-GB">
              <a:cs typeface="Arial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None/>
            </a:pPr>
            <a:endParaRPr lang="en-GB" dirty="0"/>
          </a:p>
          <a:p>
            <a:pPr eaLnBrk="1" hangingPunct="1">
              <a:buFontTx/>
              <a:buNone/>
            </a:pPr>
            <a:endParaRPr lang="en-GB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2576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E1CA1D-AD7F-4151-978C-7F3F3804F323}" type="slidenum">
              <a:rPr lang="en-GB" smtClean="0">
                <a:cs typeface="Arial" charset="0"/>
              </a:rPr>
              <a:pPr/>
              <a:t>8</a:t>
            </a:fld>
            <a:endParaRPr lang="en-GB">
              <a:cs typeface="Arial" charset="0"/>
            </a:endParaRPr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/>
          </a:p>
          <a:p>
            <a:pPr eaLnBrk="1" hangingPunct="1">
              <a:buFontTx/>
              <a:buChar char="-"/>
            </a:pPr>
            <a:endParaRPr lang="en-GB" dirty="0"/>
          </a:p>
          <a:p>
            <a:pPr eaLnBrk="1" hangingPunct="1"/>
            <a:endParaRPr lang="en-GB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4F49485-7800-4F58-A8FB-35891D5C92B9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833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8"/>
          <p:cNvSpPr>
            <a:spLocks noChangeArrowheads="1"/>
          </p:cNvSpPr>
          <p:nvPr userDrawn="1"/>
        </p:nvSpPr>
        <p:spPr bwMode="auto">
          <a:xfrm>
            <a:off x="0" y="0"/>
            <a:ext cx="9144000" cy="31099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b="0">
              <a:cs typeface="+mn-cs"/>
            </a:endParaRPr>
          </a:p>
        </p:txBody>
      </p:sp>
      <p:pic>
        <p:nvPicPr>
          <p:cNvPr id="4" name="Picture 1113" descr="UNODC_logo_E_unblue_3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268413"/>
            <a:ext cx="7489825" cy="139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Rectangle 1031"/>
          <p:cNvSpPr>
            <a:spLocks noGrp="1" noChangeArrowheads="1"/>
          </p:cNvSpPr>
          <p:nvPr>
            <p:ph type="ctrTitle" sz="quarter"/>
          </p:nvPr>
        </p:nvSpPr>
        <p:spPr>
          <a:xfrm>
            <a:off x="2525713" y="3429000"/>
            <a:ext cx="5791200" cy="549275"/>
          </a:xfrm>
        </p:spPr>
        <p:txBody>
          <a:bodyPr anchor="t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6324600" y="61722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C92629-16A2-4A39-AA2B-D7480B7C81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0572C-1908-4BF2-9C52-529F7B6AC1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2E0CC-D847-4235-875E-58A3B4B692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ABED2-F45B-4380-A0FA-6C304DDE25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F9CB4-6071-4C6A-9936-E29DBE657D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0F1A7-790F-4635-82B7-6CC451D7F1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4A696-8FFF-4C74-BFB5-D13077150C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6BCD8-CFBE-4B76-8F6B-4B7124818D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9167E-57FA-4722-97E0-D890A7EA31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F064D-A496-4EA7-98C7-AA0579701E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35605-4AA7-43D4-A9FA-5BFED2F8402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A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Rectangle 10"/>
          <p:cNvSpPr>
            <a:spLocks noChangeArrowheads="1"/>
          </p:cNvSpPr>
          <p:nvPr userDrawn="1"/>
        </p:nvSpPr>
        <p:spPr bwMode="auto">
          <a:xfrm>
            <a:off x="0" y="-171450"/>
            <a:ext cx="9144000" cy="8985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b="0">
              <a:cs typeface="+mn-cs"/>
            </a:endParaRPr>
          </a:p>
        </p:txBody>
      </p:sp>
      <p:sp>
        <p:nvSpPr>
          <p:cNvPr id="1027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1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29" name="Picture 74" descr="UNODC_logo_E_unblue_3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179388" y="17463"/>
            <a:ext cx="3241675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3" r:id="rId2"/>
    <p:sldLayoutId id="2147483662" r:id="rId3"/>
    <p:sldLayoutId id="2147483661" r:id="rId4"/>
    <p:sldLayoutId id="2147483660" r:id="rId5"/>
    <p:sldLayoutId id="2147483659" r:id="rId6"/>
    <p:sldLayoutId id="2147483658" r:id="rId7"/>
    <p:sldLayoutId id="2147483657" r:id="rId8"/>
    <p:sldLayoutId id="2147483656" r:id="rId9"/>
    <p:sldLayoutId id="2147483655" r:id="rId10"/>
    <p:sldLayoutId id="2147483654" r:id="rId11"/>
    <p:sldLayoutId id="2147483653" r:id="rId12"/>
    <p:sldLayoutId id="2147483652" r:id="rId13"/>
  </p:sldLayoutIdLst>
  <p:transition>
    <p:cut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FFFFF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FFFFF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F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F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F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FA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752807B3-1C9F-44BC-B4E9-15C24E325A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  <p:sldLayoutId id="2147483672" r:id="rId3"/>
    <p:sldLayoutId id="2147483671" r:id="rId4"/>
    <p:sldLayoutId id="2147483670" r:id="rId5"/>
    <p:sldLayoutId id="2147483669" r:id="rId6"/>
    <p:sldLayoutId id="2147483668" r:id="rId7"/>
    <p:sldLayoutId id="2147483667" r:id="rId8"/>
    <p:sldLayoutId id="2147483666" r:id="rId9"/>
    <p:sldLayoutId id="2147483665" r:id="rId10"/>
    <p:sldLayoutId id="214748366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odc.org/corruption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468313" y="3357563"/>
            <a:ext cx="8424862" cy="1754326"/>
          </a:xfrm>
        </p:spPr>
        <p:txBody>
          <a:bodyPr/>
          <a:lstStyle/>
          <a:p>
            <a:pPr algn="ctr" eaLnBrk="1" hangingPunct="1"/>
            <a:r>
              <a:rPr lang="en-CA" altLang="ja-JP" dirty="0">
                <a:ea typeface="ＭＳ Ｐゴシック" pitchFamily="34" charset="-128"/>
              </a:rPr>
              <a:t>UNCAC Chapter II Overview</a:t>
            </a:r>
            <a:br>
              <a:rPr lang="en-CA" altLang="ja-JP" dirty="0">
                <a:ea typeface="ＭＳ Ｐゴシック" pitchFamily="34" charset="-128"/>
              </a:rPr>
            </a:br>
            <a:br>
              <a:rPr lang="en-CA" altLang="ja-JP" dirty="0">
                <a:ea typeface="ＭＳ Ｐゴシック" pitchFamily="34" charset="-128"/>
              </a:rPr>
            </a:br>
            <a:r>
              <a:rPr lang="en-GB" altLang="ja-JP" sz="2400" dirty="0">
                <a:ea typeface="ＭＳ Ｐゴシック" pitchFamily="34" charset="-128"/>
              </a:rPr>
              <a:t>Prevention of Corruption under </a:t>
            </a:r>
            <a:br>
              <a:rPr lang="en-GB" altLang="ja-JP" sz="2400" dirty="0">
                <a:ea typeface="ＭＳ Ｐゴシック" pitchFamily="34" charset="-128"/>
              </a:rPr>
            </a:br>
            <a:r>
              <a:rPr lang="en-GB" altLang="ja-JP" sz="2400" dirty="0">
                <a:ea typeface="ＭＳ Ｐゴシック" pitchFamily="34" charset="-128"/>
              </a:rPr>
              <a:t>the United Nations Convention against Corruption </a:t>
            </a:r>
            <a:endParaRPr lang="en-US" dirty="0"/>
          </a:p>
        </p:txBody>
      </p:sp>
      <p:sp>
        <p:nvSpPr>
          <p:cNvPr id="29698" name="Rectangle 40"/>
          <p:cNvSpPr>
            <a:spLocks noChangeArrowheads="1"/>
          </p:cNvSpPr>
          <p:nvPr/>
        </p:nvSpPr>
        <p:spPr bwMode="auto">
          <a:xfrm>
            <a:off x="6324600" y="6172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en-US" sz="1400">
              <a:latin typeface="Arial Narrow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716016" y="5122005"/>
            <a:ext cx="374491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endParaRPr lang="en-CA" altLang="ja-JP" sz="2000" i="1" dirty="0"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r"/>
            <a:endParaRPr lang="en-CA" altLang="ja-JP" sz="2000" i="1" dirty="0">
              <a:latin typeface="+mj-lt"/>
              <a:ea typeface="ＭＳ Ｐゴシック" pitchFamily="34" charset="-128"/>
              <a:cs typeface="+mj-cs"/>
            </a:endParaRPr>
          </a:p>
          <a:p>
            <a:pPr algn="r"/>
            <a:r>
              <a:rPr lang="en-GB" altLang="ja-JP" sz="2000" i="1" dirty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8-10  April 2019</a:t>
            </a:r>
            <a:endParaRPr lang="en-CA" altLang="ja-JP" sz="2000" i="1" dirty="0"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r"/>
            <a:r>
              <a:rPr lang="en-CA" sz="2000" i="1" dirty="0"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Addis  Ababa</a:t>
            </a:r>
            <a:endParaRPr lang="en-US" sz="2000" i="1" dirty="0"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ChangeArrowheads="1"/>
          </p:cNvSpPr>
          <p:nvPr>
            <p:ph type="title"/>
          </p:nvPr>
        </p:nvSpPr>
        <p:spPr>
          <a:xfrm>
            <a:off x="482381" y="620713"/>
            <a:ext cx="8351837" cy="1143000"/>
          </a:xfrm>
        </p:spPr>
        <p:txBody>
          <a:bodyPr/>
          <a:lstStyle/>
          <a:p>
            <a:pPr algn="ctr" eaLnBrk="1" hangingPunct="1"/>
            <a:br>
              <a:rPr lang="en-GB" sz="3600" dirty="0"/>
            </a:br>
            <a:r>
              <a:rPr lang="en-GB" dirty="0"/>
              <a:t>Transparency and Efficiency in Public Administration (Article 10)</a:t>
            </a:r>
          </a:p>
        </p:txBody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205038"/>
            <a:ext cx="7772400" cy="410368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b="1" u="sng" dirty="0"/>
              <a:t>UNCAC Requirements</a:t>
            </a:r>
          </a:p>
          <a:p>
            <a:pPr marL="0" indent="0" eaLnBrk="1" hangingPunct="1">
              <a:buFontTx/>
              <a:buNone/>
            </a:pPr>
            <a:endParaRPr lang="en-GB" sz="800" dirty="0"/>
          </a:p>
          <a:p>
            <a:pPr marL="0" indent="0" eaLnBrk="1" hangingPunct="1">
              <a:buFontTx/>
              <a:buNone/>
            </a:pPr>
            <a:r>
              <a:rPr lang="en-GB" dirty="0"/>
              <a:t>Take measures to enhance transparency in public administration including:</a:t>
            </a:r>
          </a:p>
          <a:p>
            <a:pPr marL="0" indent="0" eaLnBrk="1" hangingPunct="1"/>
            <a:r>
              <a:rPr lang="en-GB" dirty="0"/>
              <a:t> Public access to information on organisation, functioning and decision-making processes.</a:t>
            </a:r>
          </a:p>
          <a:p>
            <a:pPr marL="0" indent="0" eaLnBrk="1" hangingPunct="1"/>
            <a:r>
              <a:rPr lang="en-GB" dirty="0"/>
              <a:t> Simplifying administrative procedures.</a:t>
            </a:r>
          </a:p>
          <a:p>
            <a:pPr marL="0" indent="0" eaLnBrk="1" hangingPunct="1"/>
            <a:r>
              <a:rPr lang="en-GB" dirty="0"/>
              <a:t> Publishing information on the risk of corruption in public administration.</a:t>
            </a:r>
          </a:p>
          <a:p>
            <a:pPr marL="0" indent="0" eaLnBrk="1" hangingPunct="1"/>
            <a:endParaRPr lang="en-GB" dirty="0"/>
          </a:p>
          <a:p>
            <a:pPr marL="0" indent="0" eaLnBrk="1" hangingPunct="1">
              <a:buFontTx/>
              <a:buNone/>
            </a:pPr>
            <a:endParaRPr lang="en-GB" dirty="0"/>
          </a:p>
        </p:txBody>
      </p:sp>
    </p:spTree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>
          <a:xfrm>
            <a:off x="323850" y="620713"/>
            <a:ext cx="8820150" cy="1143000"/>
          </a:xfrm>
        </p:spPr>
        <p:txBody>
          <a:bodyPr/>
          <a:lstStyle/>
          <a:p>
            <a:pPr algn="ctr"/>
            <a:r>
              <a:rPr lang="en-GB" dirty="0"/>
              <a:t>Case Study: Country B’s Administrative Regulatory Guillotine</a:t>
            </a:r>
            <a:endParaRPr lang="en-US" dirty="0"/>
          </a:p>
        </p:txBody>
      </p:sp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395288" y="1773238"/>
            <a:ext cx="2157412" cy="4114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sz="2400"/>
              <a:t>Inventory of  rules: </a:t>
            </a:r>
            <a:r>
              <a:rPr lang="en-GB" sz="2400" b="1"/>
              <a:t>34,457</a:t>
            </a:r>
          </a:p>
          <a:p>
            <a:pPr marL="0" indent="0">
              <a:buFontTx/>
              <a:buNone/>
            </a:pPr>
            <a:endParaRPr lang="en-GB" sz="2400"/>
          </a:p>
          <a:p>
            <a:pPr marL="0" indent="0">
              <a:buFontTx/>
              <a:buNone/>
            </a:pPr>
            <a:r>
              <a:rPr lang="en-GB" sz="2400"/>
              <a:t>Reduction of 47% of                                                     obsolete rules</a:t>
            </a:r>
          </a:p>
          <a:p>
            <a:pPr marL="0" indent="0">
              <a:buFontTx/>
              <a:buNone/>
            </a:pPr>
            <a:endParaRPr lang="en-GB" sz="2400"/>
          </a:p>
          <a:p>
            <a:pPr marL="0" indent="0">
              <a:buFontTx/>
              <a:buNone/>
            </a:pPr>
            <a:r>
              <a:rPr lang="en-GB" sz="2400"/>
              <a:t>16,261 rules were eliminated</a:t>
            </a:r>
          </a:p>
          <a:p>
            <a:pPr marL="0" indent="0">
              <a:buFontTx/>
              <a:buNone/>
            </a:pPr>
            <a:endParaRPr lang="en-US"/>
          </a:p>
        </p:txBody>
      </p:sp>
      <p:pic>
        <p:nvPicPr>
          <p:cNvPr id="4813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475" y="4365625"/>
            <a:ext cx="1800225" cy="172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Text Box 16"/>
          <p:cNvSpPr txBox="1">
            <a:spLocks noChangeArrowheads="1"/>
          </p:cNvSpPr>
          <p:nvPr/>
        </p:nvSpPr>
        <p:spPr bwMode="auto">
          <a:xfrm>
            <a:off x="2771775" y="1773238"/>
            <a:ext cx="30241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</a:pPr>
            <a:r>
              <a:rPr lang="en-GB" sz="2400" b="0">
                <a:latin typeface="Arial Narrow" pitchFamily="34" charset="0"/>
              </a:rPr>
              <a:t>More than 10 thousand administrative rules were standardized</a:t>
            </a:r>
            <a:endParaRPr lang="en-US" sz="2400">
              <a:latin typeface="Arial Narrow" pitchFamily="34" charset="0"/>
            </a:endParaRPr>
          </a:p>
        </p:txBody>
      </p:sp>
      <p:sp>
        <p:nvSpPr>
          <p:cNvPr id="48133" name="Text Box 17"/>
          <p:cNvSpPr txBox="1">
            <a:spLocks noChangeArrowheads="1"/>
          </p:cNvSpPr>
          <p:nvPr/>
        </p:nvSpPr>
        <p:spPr bwMode="auto">
          <a:xfrm>
            <a:off x="2771775" y="3141663"/>
            <a:ext cx="30241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</a:pPr>
            <a:r>
              <a:rPr lang="en-GB" sz="2400" b="0">
                <a:latin typeface="Arial Narrow" pitchFamily="34" charset="0"/>
              </a:rPr>
              <a:t>9 Administrative Handbooks</a:t>
            </a:r>
            <a:endParaRPr lang="en-US" sz="2400" b="0">
              <a:latin typeface="Arial Narrow" pitchFamily="34" charset="0"/>
            </a:endParaRPr>
          </a:p>
        </p:txBody>
      </p:sp>
      <p:sp>
        <p:nvSpPr>
          <p:cNvPr id="48134" name="Text Box 18"/>
          <p:cNvSpPr txBox="1">
            <a:spLocks noChangeArrowheads="1"/>
          </p:cNvSpPr>
          <p:nvPr/>
        </p:nvSpPr>
        <p:spPr bwMode="auto">
          <a:xfrm>
            <a:off x="6659563" y="1628775"/>
            <a:ext cx="2089150" cy="120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48135" name="Text Box 19"/>
          <p:cNvSpPr txBox="1">
            <a:spLocks noChangeArrowheads="1"/>
          </p:cNvSpPr>
          <p:nvPr/>
        </p:nvSpPr>
        <p:spPr bwMode="auto">
          <a:xfrm>
            <a:off x="6443663" y="1700213"/>
            <a:ext cx="21590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0" u="sng">
                <a:latin typeface="Arial Narrow" pitchFamily="34" charset="0"/>
              </a:rPr>
              <a:t>Cost Savings</a:t>
            </a:r>
          </a:p>
          <a:p>
            <a:pPr>
              <a:spcBef>
                <a:spcPct val="50000"/>
              </a:spcBef>
            </a:pPr>
            <a:r>
              <a:rPr lang="en-GB" sz="2400">
                <a:latin typeface="Arial Narrow" pitchFamily="34" charset="0"/>
              </a:rPr>
              <a:t>$5 billion</a:t>
            </a:r>
          </a:p>
          <a:p>
            <a:pPr>
              <a:spcBef>
                <a:spcPct val="50000"/>
              </a:spcBef>
            </a:pPr>
            <a:r>
              <a:rPr lang="en-GB" sz="2400" b="0">
                <a:latin typeface="Arial Narrow" pitchFamily="34" charset="0"/>
              </a:rPr>
              <a:t>Equivalent to: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 sz="2400" b="0">
                <a:latin typeface="Arial Narrow" pitchFamily="34" charset="0"/>
              </a:rPr>
              <a:t> 28% of Annual Education Budget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 sz="2400" b="0">
                <a:latin typeface="Arial Narrow" pitchFamily="34" charset="0"/>
              </a:rPr>
              <a:t> 81% of Annual Social Programs Budget</a:t>
            </a:r>
            <a:endParaRPr lang="en-US" sz="2400" b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964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Judicial and Prosecutorial Integrity (Article 11)</a:t>
            </a:r>
          </a:p>
        </p:txBody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343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400" dirty="0"/>
              <a:t>Convention’s Requirement: Strengthen integrity and prevent opportunities for corruption among judiciary.</a:t>
            </a:r>
          </a:p>
          <a:p>
            <a:pPr>
              <a:lnSpc>
                <a:spcPct val="90000"/>
              </a:lnSpc>
            </a:pPr>
            <a:endParaRPr lang="en-GB" sz="1000" dirty="0"/>
          </a:p>
          <a:p>
            <a:pPr>
              <a:lnSpc>
                <a:spcPct val="90000"/>
              </a:lnSpc>
            </a:pPr>
            <a:endParaRPr lang="en-GB" sz="2400" dirty="0"/>
          </a:p>
          <a:p>
            <a:pPr>
              <a:lnSpc>
                <a:spcPct val="90000"/>
              </a:lnSpc>
            </a:pPr>
            <a:r>
              <a:rPr lang="en-GB" sz="2400" dirty="0"/>
              <a:t>Judiciary with integrity essential but often                                seen as most corrupt.</a:t>
            </a:r>
          </a:p>
          <a:p>
            <a:pPr>
              <a:lnSpc>
                <a:spcPct val="90000"/>
              </a:lnSpc>
            </a:pPr>
            <a:endParaRPr lang="en-GB" sz="1000" dirty="0"/>
          </a:p>
          <a:p>
            <a:pPr>
              <a:lnSpc>
                <a:spcPct val="90000"/>
              </a:lnSpc>
            </a:pPr>
            <a:endParaRPr lang="en-GB" sz="2400" dirty="0"/>
          </a:p>
          <a:p>
            <a:pPr>
              <a:lnSpc>
                <a:spcPct val="90000"/>
              </a:lnSpc>
            </a:pPr>
            <a:r>
              <a:rPr lang="en-GB" sz="2400" dirty="0"/>
              <a:t>Bangalore Principles on Judicial Conduct.</a:t>
            </a:r>
          </a:p>
          <a:p>
            <a:pPr>
              <a:lnSpc>
                <a:spcPct val="90000"/>
              </a:lnSpc>
            </a:pPr>
            <a:endParaRPr lang="en-GB" sz="1000" dirty="0"/>
          </a:p>
          <a:p>
            <a:pPr>
              <a:lnSpc>
                <a:spcPct val="90000"/>
              </a:lnSpc>
            </a:pPr>
            <a:endParaRPr lang="en-GB" sz="2400" dirty="0"/>
          </a:p>
          <a:p>
            <a:pPr>
              <a:lnSpc>
                <a:spcPct val="90000"/>
              </a:lnSpc>
            </a:pPr>
            <a:r>
              <a:rPr lang="en-GB" sz="2400" dirty="0"/>
              <a:t>Implementation Guide for Article 11 .</a:t>
            </a:r>
          </a:p>
          <a:p>
            <a:pPr>
              <a:lnSpc>
                <a:spcPct val="90000"/>
              </a:lnSpc>
            </a:pPr>
            <a:endParaRPr lang="en-GB" sz="1000" dirty="0"/>
          </a:p>
          <a:p>
            <a:pPr>
              <a:lnSpc>
                <a:spcPct val="90000"/>
              </a:lnSpc>
              <a:buFontTx/>
              <a:buNone/>
            </a:pPr>
            <a:endParaRPr lang="en-US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253278"/>
            <a:ext cx="2532121" cy="3604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en-US" dirty="0"/>
              <a:t>Private Sector (Article 12)</a:t>
            </a:r>
          </a:p>
        </p:txBody>
      </p:sp>
      <p:sp>
        <p:nvSpPr>
          <p:cNvPr id="5222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484784"/>
            <a:ext cx="7772400" cy="460851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sz="2400" dirty="0"/>
              <a:t>States required to take measures to prevent corruption involving the private sector, enhance accounting standards and apply appropriate penalties when measures are breached.</a:t>
            </a:r>
          </a:p>
          <a:p>
            <a:pPr marL="0" indent="0"/>
            <a:endParaRPr lang="en-GB" sz="1000" dirty="0"/>
          </a:p>
          <a:p>
            <a:pPr marL="0" indent="0">
              <a:buFontTx/>
              <a:buNone/>
            </a:pPr>
            <a:r>
              <a:rPr lang="en-GB" sz="2400" dirty="0"/>
              <a:t>Examples of the types of measures that can be taken:</a:t>
            </a:r>
          </a:p>
          <a:p>
            <a:pPr marL="0" indent="0">
              <a:buFontTx/>
              <a:buNone/>
            </a:pPr>
            <a:endParaRPr lang="en-GB" sz="800" dirty="0"/>
          </a:p>
          <a:p>
            <a:pPr lvl="1"/>
            <a:r>
              <a:rPr lang="en-GB" sz="2000" dirty="0"/>
              <a:t>Promote cooperation between law enforcement agencies 	               and the private sector.</a:t>
            </a:r>
          </a:p>
          <a:p>
            <a:pPr lvl="1"/>
            <a:endParaRPr lang="en-GB" sz="800" dirty="0"/>
          </a:p>
          <a:p>
            <a:pPr lvl="1"/>
            <a:r>
              <a:rPr lang="en-GB" sz="2000" dirty="0"/>
              <a:t>Promote the development of standards designed 			   to safeguard integrity of relevant private entities.</a:t>
            </a:r>
          </a:p>
          <a:p>
            <a:pPr lvl="1"/>
            <a:endParaRPr lang="en-GB" sz="800" dirty="0"/>
          </a:p>
          <a:p>
            <a:pPr lvl="1"/>
            <a:r>
              <a:rPr lang="en-GB" sz="2000" dirty="0"/>
              <a:t>Promote transparency in the identity of legal 		                and natural persons.</a:t>
            </a:r>
          </a:p>
          <a:p>
            <a:pPr marL="0" indent="0"/>
            <a:endParaRPr lang="en-GB" sz="2000" dirty="0"/>
          </a:p>
          <a:p>
            <a:pPr marL="0" indent="0">
              <a:buFontTx/>
              <a:buNone/>
            </a:pPr>
            <a:endParaRPr 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031610"/>
            <a:ext cx="2555776" cy="3826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Participation of Society (Article 13)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54272"/>
            <a:ext cx="8352928" cy="4343400"/>
          </a:xfrm>
        </p:spPr>
        <p:txBody>
          <a:bodyPr/>
          <a:lstStyle/>
          <a:p>
            <a:pPr>
              <a:defRPr/>
            </a:pPr>
            <a:r>
              <a:rPr lang="en-GB" dirty="0"/>
              <a:t>Art.13 recognizes the important role of civil society in the prevention of corruption.</a:t>
            </a:r>
          </a:p>
          <a:p>
            <a:pPr>
              <a:defRPr/>
            </a:pPr>
            <a:endParaRPr lang="en-GB" sz="800" dirty="0"/>
          </a:p>
          <a:p>
            <a:pPr>
              <a:defRPr/>
            </a:pPr>
            <a:r>
              <a:rPr lang="en-GB" dirty="0"/>
              <a:t>State Parties required to:</a:t>
            </a:r>
          </a:p>
          <a:p>
            <a:pPr>
              <a:defRPr/>
            </a:pPr>
            <a:endParaRPr lang="en-GB" sz="800" dirty="0"/>
          </a:p>
          <a:p>
            <a:pPr lvl="1">
              <a:defRPr/>
            </a:pPr>
            <a:r>
              <a:rPr lang="en-GB" dirty="0"/>
              <a:t>take measures to promote the active participation of </a:t>
            </a:r>
            <a:r>
              <a:rPr lang="en-GB" b="1" dirty="0"/>
              <a:t>individuals and groups outside the public sector in </a:t>
            </a:r>
            <a:r>
              <a:rPr lang="en-GB" dirty="0"/>
              <a:t>the prevention of, and fight against, corruption.</a:t>
            </a:r>
          </a:p>
          <a:p>
            <a:pPr marL="457200" lvl="1" indent="0">
              <a:buFontTx/>
              <a:buNone/>
              <a:defRPr/>
            </a:pPr>
            <a:endParaRPr lang="en-GB" sz="800" dirty="0"/>
          </a:p>
          <a:p>
            <a:pPr lvl="1">
              <a:defRPr/>
            </a:pPr>
            <a:r>
              <a:rPr lang="en-GB" dirty="0"/>
              <a:t>raise awareness as to the causes and effects of corruption.</a:t>
            </a:r>
          </a:p>
          <a:p>
            <a:pPr marL="457200" lvl="1" indent="0">
              <a:buNone/>
              <a:defRPr/>
            </a:pPr>
            <a:endParaRPr lang="en-GB" dirty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BF1A37-9C09-4EFD-A73E-FBF613F1A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77272"/>
            <a:ext cx="9144000" cy="945286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Participation of Society (Article 13)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3434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GB" dirty="0"/>
              <a:t>4 measures which it is recommended that States include in efforts to engage civil society in corruption prevention:</a:t>
            </a:r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r>
              <a:rPr lang="en-GB" dirty="0"/>
              <a:t>(a) Enhance transparency of and public contribution to decision-making processes.</a:t>
            </a:r>
          </a:p>
          <a:p>
            <a:pPr marL="0" indent="0">
              <a:buFontTx/>
              <a:buNone/>
              <a:defRPr/>
            </a:pPr>
            <a:r>
              <a:rPr lang="en-GB" dirty="0"/>
              <a:t>(b) Ensure that the public has access to information.</a:t>
            </a:r>
          </a:p>
          <a:p>
            <a:pPr marL="0" indent="0">
              <a:buFontTx/>
              <a:buNone/>
              <a:defRPr/>
            </a:pPr>
            <a:r>
              <a:rPr lang="en-US" dirty="0"/>
              <a:t>(c) Public Information activities and public education </a:t>
            </a:r>
            <a:r>
              <a:rPr lang="en-US" dirty="0" err="1"/>
              <a:t>programmes</a:t>
            </a:r>
            <a:r>
              <a:rPr lang="en-US" dirty="0"/>
              <a:t>.</a:t>
            </a:r>
          </a:p>
          <a:p>
            <a:pPr marL="0" indent="0">
              <a:buFontTx/>
              <a:buNone/>
              <a:defRPr/>
            </a:pPr>
            <a:r>
              <a:rPr lang="en-GB" dirty="0"/>
              <a:t>(d) Respect, promote and protect freedom to receive, publish and disseminate information on corruption.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400" dirty="0"/>
          </a:p>
        </p:txBody>
      </p:sp>
      <p:pic>
        <p:nvPicPr>
          <p:cNvPr id="5837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8" y="4364077"/>
            <a:ext cx="1641464" cy="2473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en-GB" dirty="0"/>
              <a:t>Case Study: Country C’s Transparency Portal</a:t>
            </a:r>
          </a:p>
        </p:txBody>
      </p:sp>
      <p:sp>
        <p:nvSpPr>
          <p:cNvPr id="63491" name="Content Placeholder 2"/>
          <p:cNvSpPr>
            <a:spLocks noGrp="1"/>
          </p:cNvSpPr>
          <p:nvPr>
            <p:ph idx="4294967295"/>
          </p:nvPr>
        </p:nvSpPr>
        <p:spPr>
          <a:xfrm>
            <a:off x="684213" y="1752600"/>
            <a:ext cx="7772400" cy="4278313"/>
          </a:xfrm>
        </p:spPr>
        <p:txBody>
          <a:bodyPr/>
          <a:lstStyle/>
          <a:p>
            <a:r>
              <a:rPr lang="en-GB" dirty="0"/>
              <a:t>Established in 2004 to provide enhanced access to public expenditure information to the public.</a:t>
            </a:r>
          </a:p>
          <a:p>
            <a:r>
              <a:rPr lang="en-GB" dirty="0"/>
              <a:t>Information covered includes:</a:t>
            </a:r>
          </a:p>
          <a:p>
            <a:pPr lvl="2"/>
            <a:r>
              <a:rPr lang="en-GB" dirty="0"/>
              <a:t>Spending of the federal government through tender processes or direct contracts</a:t>
            </a:r>
          </a:p>
          <a:p>
            <a:pPr lvl="2"/>
            <a:r>
              <a:rPr lang="en-GB" dirty="0"/>
              <a:t>All transfers to states, municipalities and the federal district</a:t>
            </a:r>
          </a:p>
          <a:p>
            <a:pPr lvl="2"/>
            <a:r>
              <a:rPr lang="en-GB" dirty="0"/>
              <a:t>All transfers to citizens benefiting from social programs.</a:t>
            </a:r>
          </a:p>
          <a:p>
            <a:pPr lvl="2"/>
            <a:r>
              <a:rPr lang="en-GB" dirty="0"/>
              <a:t>Spending of each body and agency on travel allowances, salaries office supplies, </a:t>
            </a:r>
            <a:r>
              <a:rPr lang="en-GB" dirty="0" err="1"/>
              <a:t>equipments</a:t>
            </a:r>
            <a:r>
              <a:rPr lang="en-GB" dirty="0"/>
              <a:t>, projects and services contracted.</a:t>
            </a:r>
          </a:p>
          <a:p>
            <a:pPr lvl="2"/>
            <a:endParaRPr lang="en-GB" dirty="0"/>
          </a:p>
          <a:p>
            <a:pPr lvl="2">
              <a:buFontTx/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6349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1288" y="5589588"/>
            <a:ext cx="1744662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85950" y="5589588"/>
            <a:ext cx="1776413" cy="110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62363" y="5589588"/>
            <a:ext cx="1792287" cy="111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43538" y="5578475"/>
            <a:ext cx="1792287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6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35825" y="5578475"/>
            <a:ext cx="1819275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395536" y="635000"/>
            <a:ext cx="864095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en-GB" kern="0" dirty="0"/>
              <a:t>Anti-Corruption Awareness-Raising Activities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631824" y="1628775"/>
            <a:ext cx="8404671" cy="2520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FFFFFF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FFFFFF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FF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FF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FF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FF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FF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en-GB" b="0" kern="0" dirty="0"/>
              <a:t>Diversity in awareness-raising activities which should </a:t>
            </a:r>
            <a:r>
              <a:rPr lang="en-US" b="0" kern="0" dirty="0"/>
              <a:t>be tailored to the specific needs of the country. Ex.:</a:t>
            </a:r>
            <a:endParaRPr lang="en-GB" b="0" kern="0" dirty="0"/>
          </a:p>
          <a:p>
            <a:pPr>
              <a:defRPr/>
            </a:pPr>
            <a:endParaRPr lang="en-GB" sz="800" b="0" kern="0" dirty="0"/>
          </a:p>
          <a:p>
            <a:pPr marL="355600" indent="0">
              <a:buFontTx/>
              <a:buNone/>
              <a:defRPr/>
            </a:pPr>
            <a:r>
              <a:rPr lang="en-GB" sz="2400" kern="0" dirty="0"/>
              <a:t>Malaysia: </a:t>
            </a:r>
            <a:r>
              <a:rPr lang="en-GB" sz="2400" b="0" kern="0" dirty="0"/>
              <a:t>Television drama of successful corruption investigation.</a:t>
            </a:r>
          </a:p>
          <a:p>
            <a:pPr marL="355600" indent="0">
              <a:buFontTx/>
              <a:buNone/>
              <a:defRPr/>
            </a:pPr>
            <a:r>
              <a:rPr lang="en-GB" sz="2400" kern="0" dirty="0"/>
              <a:t>Jordan: </a:t>
            </a:r>
            <a:r>
              <a:rPr lang="en-GB" sz="2400" b="0" kern="0" dirty="0"/>
              <a:t>Radio series regarding integrity in public life, including the impact of corruption on women.</a:t>
            </a:r>
            <a:endParaRPr lang="en-GB" b="0" kern="0" dirty="0"/>
          </a:p>
          <a:p>
            <a:pPr marL="0" indent="0">
              <a:buFontTx/>
              <a:buNone/>
              <a:defRPr/>
            </a:pPr>
            <a:endParaRPr lang="en-GB" b="0" kern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EFF149-751C-4094-8060-7E5FF059ACB2}"/>
              </a:ext>
            </a:extLst>
          </p:cNvPr>
          <p:cNvSpPr/>
          <p:nvPr/>
        </p:nvSpPr>
        <p:spPr>
          <a:xfrm>
            <a:off x="539552" y="4243154"/>
            <a:ext cx="84969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000" kern="0" dirty="0">
                <a:latin typeface="Arial Narrow"/>
                <a:ea typeface="+mj-ea"/>
                <a:cs typeface="+mj-cs"/>
              </a:rPr>
              <a:t>Civil Society Participation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A67B73-16FE-40AC-8B55-EBAAC1A08BC8}"/>
              </a:ext>
            </a:extLst>
          </p:cNvPr>
          <p:cNvSpPr/>
          <p:nvPr/>
        </p:nvSpPr>
        <p:spPr>
          <a:xfrm>
            <a:off x="971600" y="4851157"/>
            <a:ext cx="78488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0" kern="0" dirty="0">
                <a:latin typeface="Arial Narrow"/>
                <a:cs typeface="+mn-cs"/>
              </a:rPr>
              <a:t>i.e. </a:t>
            </a:r>
            <a:r>
              <a:rPr lang="en-GB" sz="2800" b="0" kern="0">
                <a:latin typeface="Arial Narrow"/>
                <a:cs typeface="+mn-cs"/>
              </a:rPr>
              <a:t>contributions </a:t>
            </a:r>
            <a:r>
              <a:rPr lang="en-GB" sz="2800" b="0" kern="0" dirty="0">
                <a:latin typeface="Arial Narrow"/>
                <a:cs typeface="+mn-cs"/>
              </a:rPr>
              <a:t>by civil society to </a:t>
            </a:r>
            <a:r>
              <a:rPr lang="en-GB" sz="2800" b="0" kern="0">
                <a:latin typeface="Arial Narrow"/>
                <a:cs typeface="+mn-cs"/>
              </a:rPr>
              <a:t>developing and monitoring the implementation of national </a:t>
            </a:r>
            <a:r>
              <a:rPr lang="en-GB" sz="2800" b="0" kern="0" dirty="0">
                <a:latin typeface="Arial Narrow"/>
                <a:cs typeface="+mn-cs"/>
              </a:rPr>
              <a:t>anti-corruption strategies </a:t>
            </a:r>
            <a:endParaRPr lang="en-GB" dirty="0"/>
          </a:p>
        </p:txBody>
      </p:sp>
    </p:spTree>
  </p:cSld>
  <p:clrMapOvr>
    <a:masterClrMapping/>
  </p:clrMapOvr>
  <p:transition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dirty="0"/>
              <a:t>Measures to prevent money-laundering (Article 14) </a:t>
            </a:r>
          </a:p>
        </p:txBody>
      </p:sp>
      <p:sp>
        <p:nvSpPr>
          <p:cNvPr id="60418" name="Content Placeholder 2"/>
          <p:cNvSpPr>
            <a:spLocks noGrp="1"/>
          </p:cNvSpPr>
          <p:nvPr>
            <p:ph idx="4294967295"/>
          </p:nvPr>
        </p:nvSpPr>
        <p:spPr>
          <a:xfrm>
            <a:off x="684213" y="1916113"/>
            <a:ext cx="7772400" cy="4114800"/>
          </a:xfrm>
        </p:spPr>
        <p:txBody>
          <a:bodyPr/>
          <a:lstStyle/>
          <a:p>
            <a:r>
              <a:rPr lang="en-GB" dirty="0"/>
              <a:t>Requirement that States institute a  comprehensive regulatory and supervisory regime for banks and non-bank financial institutions </a:t>
            </a:r>
          </a:p>
          <a:p>
            <a:r>
              <a:rPr lang="en-GB" dirty="0"/>
              <a:t>States should consider measures to detect and monitor the movement of cash and financial instruments</a:t>
            </a:r>
          </a:p>
          <a:p>
            <a:r>
              <a:rPr lang="en-GB" dirty="0"/>
              <a:t>States should develop and promote global, regional and </a:t>
            </a:r>
            <a:r>
              <a:rPr lang="en-GB" dirty="0" err="1"/>
              <a:t>subregional</a:t>
            </a:r>
            <a:r>
              <a:rPr lang="en-GB" dirty="0"/>
              <a:t> cooperation.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6523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191" y="2204864"/>
            <a:ext cx="4866100" cy="3344003"/>
          </a:xfrm>
          <a:prstGeom prst="rect">
            <a:avLst/>
          </a:prstGeom>
        </p:spPr>
      </p:pic>
      <p:sp>
        <p:nvSpPr>
          <p:cNvPr id="59393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981075"/>
            <a:ext cx="5830888" cy="1143000"/>
          </a:xfrm>
        </p:spPr>
        <p:txBody>
          <a:bodyPr/>
          <a:lstStyle/>
          <a:p>
            <a:pPr algn="ctr"/>
            <a:r>
              <a:rPr lang="en-GB" dirty="0"/>
              <a:t>Thank you!</a:t>
            </a:r>
            <a:endParaRPr lang="en-US" dirty="0"/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body" idx="1"/>
          </p:nvPr>
        </p:nvSpPr>
        <p:spPr bwMode="ltGray">
          <a:xfrm>
            <a:off x="323528" y="2204864"/>
            <a:ext cx="5040560" cy="3960440"/>
          </a:xfrm>
        </p:spPr>
        <p:txBody>
          <a:bodyPr/>
          <a:lstStyle/>
          <a:p>
            <a:pPr>
              <a:buFontTx/>
              <a:buNone/>
            </a:pPr>
            <a:r>
              <a:rPr lang="es-CO" sz="2000" b="1" dirty="0" err="1"/>
              <a:t>For</a:t>
            </a:r>
            <a:r>
              <a:rPr lang="es-CO" sz="2000" b="1" dirty="0"/>
              <a:t> </a:t>
            </a:r>
            <a:r>
              <a:rPr lang="es-CO" sz="2000" b="1" dirty="0" err="1"/>
              <a:t>further</a:t>
            </a:r>
            <a:r>
              <a:rPr lang="es-CO" sz="2000" b="1" dirty="0"/>
              <a:t> </a:t>
            </a:r>
            <a:r>
              <a:rPr lang="es-CO" sz="2000" b="1" dirty="0" err="1"/>
              <a:t>information</a:t>
            </a:r>
            <a:r>
              <a:rPr lang="es-CO" sz="2000" b="1" dirty="0"/>
              <a:t>:</a:t>
            </a:r>
          </a:p>
          <a:p>
            <a:pPr>
              <a:buFontTx/>
              <a:buNone/>
            </a:pPr>
            <a:r>
              <a:rPr lang="es-CO" sz="2000" dirty="0"/>
              <a:t>Corruption and </a:t>
            </a:r>
            <a:r>
              <a:rPr lang="es-CO" sz="2000" dirty="0" err="1"/>
              <a:t>Economic</a:t>
            </a:r>
            <a:r>
              <a:rPr lang="es-CO" sz="2000" dirty="0"/>
              <a:t> </a:t>
            </a:r>
            <a:r>
              <a:rPr lang="es-CO" sz="2000" dirty="0" err="1"/>
              <a:t>Crime</a:t>
            </a:r>
            <a:r>
              <a:rPr lang="es-CO" sz="2000" dirty="0"/>
              <a:t> Branch</a:t>
            </a:r>
          </a:p>
          <a:p>
            <a:pPr>
              <a:buFontTx/>
              <a:buNone/>
            </a:pPr>
            <a:endParaRPr lang="es-CO" sz="2000" dirty="0"/>
          </a:p>
          <a:p>
            <a:pPr>
              <a:buFontTx/>
              <a:buNone/>
            </a:pPr>
            <a:r>
              <a:rPr lang="es-CO" sz="2000" dirty="0" err="1"/>
              <a:t>P.O.Box</a:t>
            </a:r>
            <a:r>
              <a:rPr lang="es-CO" sz="2000" dirty="0"/>
              <a:t> 500 </a:t>
            </a:r>
            <a:r>
              <a:rPr lang="es-CO" sz="2000" dirty="0" err="1"/>
              <a:t>Vienna</a:t>
            </a:r>
            <a:endParaRPr lang="es-CO" sz="2000" dirty="0"/>
          </a:p>
          <a:p>
            <a:pPr>
              <a:buFontTx/>
              <a:buNone/>
            </a:pPr>
            <a:r>
              <a:rPr lang="es-CO" sz="2000" dirty="0"/>
              <a:t>A-1400 Austria</a:t>
            </a:r>
          </a:p>
          <a:p>
            <a:pPr>
              <a:buFontTx/>
              <a:buNone/>
            </a:pPr>
            <a:r>
              <a:rPr lang="es-CO" sz="2000" dirty="0"/>
              <a:t>Tel:    +43-1-26060-4913</a:t>
            </a:r>
          </a:p>
          <a:p>
            <a:pPr>
              <a:buFontTx/>
              <a:buNone/>
            </a:pPr>
            <a:r>
              <a:rPr lang="es-CO" sz="2000" dirty="0"/>
              <a:t>Fax:   +43-1-26060-5841</a:t>
            </a:r>
          </a:p>
          <a:p>
            <a:pPr>
              <a:lnSpc>
                <a:spcPct val="90000"/>
              </a:lnSpc>
              <a:buNone/>
            </a:pPr>
            <a:endParaRPr lang="en-GB" altLang="zh-CN" sz="2000" dirty="0">
              <a:ea typeface="宋体" panose="02010600030101010101" pitchFamily="2" charset="-122"/>
              <a:hlinkClick r:id="rId3"/>
            </a:endParaRPr>
          </a:p>
          <a:p>
            <a:pPr>
              <a:lnSpc>
                <a:spcPct val="90000"/>
              </a:lnSpc>
              <a:buNone/>
            </a:pPr>
            <a:r>
              <a:rPr lang="en-GB" altLang="zh-CN" sz="2000" dirty="0">
                <a:ea typeface="宋体" panose="02010600030101010101" pitchFamily="2" charset="-122"/>
                <a:hlinkClick r:id="rId3"/>
              </a:rPr>
              <a:t>www.unodc.org/corruption</a:t>
            </a:r>
            <a:endParaRPr lang="en-GB" altLang="zh-CN" sz="2000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s-CO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065052"/>
      </p:ext>
    </p:extLst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Oval 3"/>
          <p:cNvSpPr>
            <a:spLocks noChangeArrowheads="1"/>
          </p:cNvSpPr>
          <p:nvPr/>
        </p:nvSpPr>
        <p:spPr bwMode="auto">
          <a:xfrm>
            <a:off x="1371600" y="2057400"/>
            <a:ext cx="6400800" cy="3048000"/>
          </a:xfrm>
          <a:prstGeom prst="ellips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endParaRPr lang="en-GB"/>
          </a:p>
        </p:txBody>
      </p:sp>
      <p:sp>
        <p:nvSpPr>
          <p:cNvPr id="32771" name="Oval 4"/>
          <p:cNvSpPr>
            <a:spLocks noChangeArrowheads="1"/>
          </p:cNvSpPr>
          <p:nvPr/>
        </p:nvSpPr>
        <p:spPr bwMode="auto">
          <a:xfrm>
            <a:off x="1371600" y="2514600"/>
            <a:ext cx="6400800" cy="3048000"/>
          </a:xfrm>
          <a:prstGeom prst="ellipse">
            <a:avLst/>
          </a:prstGeom>
          <a:noFill/>
          <a:ln w="28575">
            <a:solidFill>
              <a:srgbClr val="C0C0C0"/>
            </a:solidFill>
            <a:round/>
            <a:headEnd/>
            <a:tailEnd/>
          </a:ln>
        </p:spPr>
        <p:txBody>
          <a:bodyPr anchor="ctr"/>
          <a:lstStyle/>
          <a:p>
            <a:endParaRPr lang="en-GB"/>
          </a:p>
        </p:txBody>
      </p:sp>
      <p:grpSp>
        <p:nvGrpSpPr>
          <p:cNvPr id="32772" name="Group 5"/>
          <p:cNvGrpSpPr>
            <a:grpSpLocks/>
          </p:cNvGrpSpPr>
          <p:nvPr/>
        </p:nvGrpSpPr>
        <p:grpSpPr bwMode="auto">
          <a:xfrm>
            <a:off x="990600" y="1196975"/>
            <a:ext cx="1828800" cy="1905000"/>
            <a:chOff x="3264" y="2256"/>
            <a:chExt cx="835" cy="985"/>
          </a:xfrm>
        </p:grpSpPr>
        <p:sp>
          <p:nvSpPr>
            <p:cNvPr id="32784" name="Oval 6"/>
            <p:cNvSpPr>
              <a:spLocks noChangeArrowheads="1"/>
            </p:cNvSpPr>
            <p:nvPr/>
          </p:nvSpPr>
          <p:spPr bwMode="auto">
            <a:xfrm>
              <a:off x="3264" y="3072"/>
              <a:ext cx="767" cy="169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32785" name="Oval 7"/>
            <p:cNvSpPr>
              <a:spLocks noChangeArrowheads="1"/>
            </p:cNvSpPr>
            <p:nvPr/>
          </p:nvSpPr>
          <p:spPr bwMode="auto">
            <a:xfrm>
              <a:off x="3264" y="2256"/>
              <a:ext cx="835" cy="83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538FCB"/>
                </a:gs>
              </a:gsLst>
              <a:lin ang="2700000" scaled="1"/>
            </a:gradFill>
            <a:ln w="12700">
              <a:noFill/>
              <a:round/>
              <a:headEnd/>
              <a:tailEnd/>
            </a:ln>
          </p:spPr>
          <p:txBody>
            <a:bodyPr wrap="none" anchor="ctr" anchorCtr="1"/>
            <a:lstStyle/>
            <a:p>
              <a:pPr algn="ctr">
                <a:lnSpc>
                  <a:spcPct val="80000"/>
                </a:lnSpc>
              </a:pPr>
              <a:r>
                <a:rPr kumimoji="1" lang="en-US" sz="2400" i="1">
                  <a:solidFill>
                    <a:schemeClr val="tx1"/>
                  </a:solidFill>
                  <a:latin typeface="Arial Narrow" pitchFamily="34" charset="0"/>
                  <a:ea typeface="ＭＳ Ｐゴシック" pitchFamily="34" charset="-128"/>
                </a:rPr>
                <a:t>Chapter II</a:t>
              </a:r>
            </a:p>
            <a:p>
              <a:pPr algn="ctr">
                <a:lnSpc>
                  <a:spcPct val="80000"/>
                </a:lnSpc>
              </a:pPr>
              <a:r>
                <a:rPr kumimoji="1" lang="en-US" sz="2400" i="1">
                  <a:solidFill>
                    <a:schemeClr val="tx1"/>
                  </a:solidFill>
                  <a:latin typeface="Arial Narrow" pitchFamily="34" charset="0"/>
                  <a:ea typeface="ＭＳ Ｐゴシック" pitchFamily="34" charset="-128"/>
                </a:rPr>
                <a:t>Preventive </a:t>
              </a:r>
            </a:p>
            <a:p>
              <a:pPr algn="ctr">
                <a:lnSpc>
                  <a:spcPct val="80000"/>
                </a:lnSpc>
              </a:pPr>
              <a:r>
                <a:rPr kumimoji="1" lang="en-US" sz="2400" i="1">
                  <a:solidFill>
                    <a:schemeClr val="tx1"/>
                  </a:solidFill>
                  <a:latin typeface="Arial Narrow" pitchFamily="34" charset="0"/>
                  <a:ea typeface="ＭＳ Ｐゴシック" pitchFamily="34" charset="-128"/>
                </a:rPr>
                <a:t>measures</a:t>
              </a:r>
            </a:p>
          </p:txBody>
        </p:sp>
      </p:grpSp>
      <p:grpSp>
        <p:nvGrpSpPr>
          <p:cNvPr id="32773" name="Group 8"/>
          <p:cNvGrpSpPr>
            <a:grpSpLocks/>
          </p:cNvGrpSpPr>
          <p:nvPr/>
        </p:nvGrpSpPr>
        <p:grpSpPr bwMode="auto">
          <a:xfrm>
            <a:off x="6142038" y="4605338"/>
            <a:ext cx="1782762" cy="1828800"/>
            <a:chOff x="3168" y="3216"/>
            <a:chExt cx="835" cy="1008"/>
          </a:xfrm>
        </p:grpSpPr>
        <p:sp>
          <p:nvSpPr>
            <p:cNvPr id="32782" name="Oval 9"/>
            <p:cNvSpPr>
              <a:spLocks noChangeArrowheads="1"/>
            </p:cNvSpPr>
            <p:nvPr/>
          </p:nvSpPr>
          <p:spPr bwMode="auto">
            <a:xfrm>
              <a:off x="3264" y="4032"/>
              <a:ext cx="719" cy="192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32783" name="Oval 10"/>
            <p:cNvSpPr>
              <a:spLocks noChangeArrowheads="1"/>
            </p:cNvSpPr>
            <p:nvPr/>
          </p:nvSpPr>
          <p:spPr bwMode="auto">
            <a:xfrm>
              <a:off x="3168" y="3216"/>
              <a:ext cx="835" cy="83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538FCB"/>
                </a:gs>
              </a:gsLst>
              <a:lin ang="2700000" scaled="1"/>
            </a:gradFill>
            <a:ln w="12700">
              <a:noFill/>
              <a:round/>
              <a:headEnd/>
              <a:tailEnd/>
            </a:ln>
          </p:spPr>
          <p:txBody>
            <a:bodyPr wrap="none" anchor="ctr" anchorCtr="1"/>
            <a:lstStyle/>
            <a:p>
              <a:pPr algn="ctr"/>
              <a:r>
                <a:rPr kumimoji="1" lang="de-AT" sz="2400" i="1">
                  <a:solidFill>
                    <a:schemeClr val="tx1"/>
                  </a:solidFill>
                  <a:latin typeface="Arial Narrow" pitchFamily="34" charset="0"/>
                  <a:ea typeface="ＭＳ Ｐゴシック" pitchFamily="34" charset="-128"/>
                </a:rPr>
                <a:t>Chapter IV</a:t>
              </a:r>
              <a:endParaRPr kumimoji="1" lang="en-US" sz="2400" i="1">
                <a:solidFill>
                  <a:schemeClr val="tx1"/>
                </a:solidFill>
                <a:latin typeface="Arial Narrow" pitchFamily="34" charset="0"/>
                <a:ea typeface="ＭＳ Ｐゴシック" pitchFamily="34" charset="-128"/>
              </a:endParaRPr>
            </a:p>
            <a:p>
              <a:pPr algn="ctr"/>
              <a:r>
                <a:rPr kumimoji="1" lang="en-US" sz="2400" i="1">
                  <a:solidFill>
                    <a:schemeClr val="tx1"/>
                  </a:solidFill>
                  <a:latin typeface="Arial Narrow" pitchFamily="34" charset="0"/>
                  <a:ea typeface="ＭＳ Ｐゴシック" pitchFamily="34" charset="-128"/>
                </a:rPr>
                <a:t>International</a:t>
              </a:r>
            </a:p>
            <a:p>
              <a:pPr algn="ctr"/>
              <a:r>
                <a:rPr kumimoji="1" lang="en-US" sz="2400" i="1">
                  <a:solidFill>
                    <a:schemeClr val="tx1"/>
                  </a:solidFill>
                  <a:latin typeface="Arial Narrow" pitchFamily="34" charset="0"/>
                  <a:ea typeface="ＭＳ Ｐゴシック" pitchFamily="34" charset="-128"/>
                </a:rPr>
                <a:t>Cooperation</a:t>
              </a:r>
              <a:endParaRPr kumimoji="1" lang="en-GB" sz="2400" i="1">
                <a:solidFill>
                  <a:schemeClr val="tx1"/>
                </a:solidFill>
                <a:latin typeface="Arial Narrow" pitchFamily="34" charset="0"/>
                <a:ea typeface="ＭＳ Ｐゴシック" pitchFamily="34" charset="-128"/>
              </a:endParaRPr>
            </a:p>
          </p:txBody>
        </p:sp>
      </p:grpSp>
      <p:grpSp>
        <p:nvGrpSpPr>
          <p:cNvPr id="32774" name="Group 11"/>
          <p:cNvGrpSpPr>
            <a:grpSpLocks/>
          </p:cNvGrpSpPr>
          <p:nvPr/>
        </p:nvGrpSpPr>
        <p:grpSpPr bwMode="auto">
          <a:xfrm>
            <a:off x="990600" y="4605338"/>
            <a:ext cx="1981200" cy="1752600"/>
            <a:chOff x="1680" y="3216"/>
            <a:chExt cx="835" cy="1008"/>
          </a:xfrm>
        </p:grpSpPr>
        <p:sp>
          <p:nvSpPr>
            <p:cNvPr id="32780" name="Oval 12"/>
            <p:cNvSpPr>
              <a:spLocks noChangeArrowheads="1"/>
            </p:cNvSpPr>
            <p:nvPr/>
          </p:nvSpPr>
          <p:spPr bwMode="auto">
            <a:xfrm>
              <a:off x="1728" y="4032"/>
              <a:ext cx="719" cy="192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32781" name="Oval 13"/>
            <p:cNvSpPr>
              <a:spLocks noChangeArrowheads="1"/>
            </p:cNvSpPr>
            <p:nvPr/>
          </p:nvSpPr>
          <p:spPr bwMode="auto">
            <a:xfrm>
              <a:off x="1680" y="3216"/>
              <a:ext cx="835" cy="83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538FCB"/>
                </a:gs>
              </a:gsLst>
              <a:lin ang="2700000" scaled="1"/>
            </a:gradFill>
            <a:ln w="12700">
              <a:noFill/>
              <a:round/>
              <a:headEnd/>
              <a:tailEnd/>
            </a:ln>
          </p:spPr>
          <p:txBody>
            <a:bodyPr wrap="none" anchor="ctr" anchorCtr="1"/>
            <a:lstStyle/>
            <a:p>
              <a:pPr algn="ctr"/>
              <a:r>
                <a:rPr kumimoji="1" lang="de-AT" sz="2400" i="1">
                  <a:solidFill>
                    <a:schemeClr val="tx1"/>
                  </a:solidFill>
                  <a:latin typeface="Arial Narrow" pitchFamily="34" charset="0"/>
                  <a:ea typeface="ＭＳ Ｐゴシック" pitchFamily="34" charset="-128"/>
                </a:rPr>
                <a:t>Chapter V</a:t>
              </a:r>
              <a:endParaRPr kumimoji="1" lang="en-US" sz="2400" i="1">
                <a:solidFill>
                  <a:schemeClr val="tx1"/>
                </a:solidFill>
                <a:latin typeface="Arial Narrow" pitchFamily="34" charset="0"/>
                <a:ea typeface="ＭＳ Ｐゴシック" pitchFamily="34" charset="-128"/>
              </a:endParaRPr>
            </a:p>
            <a:p>
              <a:pPr algn="ctr"/>
              <a:r>
                <a:rPr kumimoji="1" lang="en-US" sz="2400" i="1">
                  <a:solidFill>
                    <a:schemeClr val="tx1"/>
                  </a:solidFill>
                  <a:latin typeface="Arial Narrow" pitchFamily="34" charset="0"/>
                  <a:ea typeface="ＭＳ Ｐゴシック" pitchFamily="34" charset="-128"/>
                </a:rPr>
                <a:t>Asset Recovery</a:t>
              </a:r>
              <a:endParaRPr kumimoji="1" lang="en-GB" sz="2400" i="1">
                <a:solidFill>
                  <a:schemeClr val="tx1"/>
                </a:solidFill>
                <a:latin typeface="Arial Narrow" pitchFamily="34" charset="0"/>
                <a:ea typeface="ＭＳ Ｐゴシック" pitchFamily="34" charset="-128"/>
              </a:endParaRPr>
            </a:p>
          </p:txBody>
        </p:sp>
      </p:grpSp>
      <p:grpSp>
        <p:nvGrpSpPr>
          <p:cNvPr id="32775" name="Group 14"/>
          <p:cNvGrpSpPr>
            <a:grpSpLocks/>
          </p:cNvGrpSpPr>
          <p:nvPr/>
        </p:nvGrpSpPr>
        <p:grpSpPr bwMode="auto">
          <a:xfrm>
            <a:off x="6175375" y="1196975"/>
            <a:ext cx="1828800" cy="1981200"/>
            <a:chOff x="4368" y="2736"/>
            <a:chExt cx="835" cy="1056"/>
          </a:xfrm>
        </p:grpSpPr>
        <p:sp>
          <p:nvSpPr>
            <p:cNvPr id="32778" name="Oval 15"/>
            <p:cNvSpPr>
              <a:spLocks noChangeArrowheads="1"/>
            </p:cNvSpPr>
            <p:nvPr/>
          </p:nvSpPr>
          <p:spPr bwMode="auto">
            <a:xfrm>
              <a:off x="4416" y="3600"/>
              <a:ext cx="719" cy="192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32779" name="Oval 16"/>
            <p:cNvSpPr>
              <a:spLocks noChangeArrowheads="1"/>
            </p:cNvSpPr>
            <p:nvPr/>
          </p:nvSpPr>
          <p:spPr bwMode="auto">
            <a:xfrm>
              <a:off x="4368" y="2736"/>
              <a:ext cx="835" cy="83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538FCB"/>
                </a:gs>
              </a:gsLst>
              <a:lin ang="2700000" scaled="1"/>
            </a:gradFill>
            <a:ln w="12700">
              <a:noFill/>
              <a:round/>
              <a:headEnd/>
              <a:tailEnd/>
            </a:ln>
          </p:spPr>
          <p:txBody>
            <a:bodyPr wrap="none" anchor="ctr" anchorCtr="1"/>
            <a:lstStyle/>
            <a:p>
              <a:pPr algn="ctr"/>
              <a:endParaRPr kumimoji="1" lang="en-US" sz="2400" i="1">
                <a:solidFill>
                  <a:schemeClr val="tx1"/>
                </a:solidFill>
                <a:latin typeface="Arial Narrow" pitchFamily="34" charset="0"/>
                <a:ea typeface="ＭＳ Ｐゴシック" pitchFamily="34" charset="-128"/>
              </a:endParaRPr>
            </a:p>
            <a:p>
              <a:pPr algn="ctr"/>
              <a:r>
                <a:rPr kumimoji="1" lang="de-AT" sz="2400" i="1">
                  <a:solidFill>
                    <a:schemeClr val="tx1"/>
                  </a:solidFill>
                  <a:latin typeface="Arial Narrow" pitchFamily="34" charset="0"/>
                  <a:ea typeface="ＭＳ Ｐゴシック" pitchFamily="34" charset="-128"/>
                </a:rPr>
                <a:t>Chapter III</a:t>
              </a:r>
              <a:endParaRPr kumimoji="1" lang="en-US" sz="2400" i="1">
                <a:solidFill>
                  <a:schemeClr val="tx1"/>
                </a:solidFill>
                <a:latin typeface="Arial Narrow" pitchFamily="34" charset="0"/>
                <a:ea typeface="ＭＳ Ｐゴシック" pitchFamily="34" charset="-128"/>
              </a:endParaRPr>
            </a:p>
            <a:p>
              <a:pPr algn="ctr"/>
              <a:r>
                <a:rPr kumimoji="1" lang="en-US" sz="2400" i="1">
                  <a:solidFill>
                    <a:schemeClr val="tx1"/>
                  </a:solidFill>
                  <a:latin typeface="Arial Narrow" pitchFamily="34" charset="0"/>
                  <a:ea typeface="ＭＳ Ｐゴシック" pitchFamily="34" charset="-128"/>
                </a:rPr>
                <a:t>Criminalization &amp; </a:t>
              </a:r>
            </a:p>
            <a:p>
              <a:pPr algn="ctr"/>
              <a:r>
                <a:rPr kumimoji="1" lang="en-US" sz="2400" i="1">
                  <a:solidFill>
                    <a:schemeClr val="tx1"/>
                  </a:solidFill>
                  <a:latin typeface="Arial Narrow" pitchFamily="34" charset="0"/>
                  <a:ea typeface="ＭＳ Ｐゴシック" pitchFamily="34" charset="-128"/>
                </a:rPr>
                <a:t>Law Enforcement</a:t>
              </a:r>
            </a:p>
            <a:p>
              <a:pPr algn="ctr"/>
              <a:endParaRPr kumimoji="1" lang="en-GB" sz="2400" i="1">
                <a:solidFill>
                  <a:schemeClr val="tx1"/>
                </a:solidFill>
                <a:latin typeface="Arial Narrow" pitchFamily="34" charset="0"/>
                <a:ea typeface="ＭＳ Ｐゴシック" pitchFamily="34" charset="-128"/>
              </a:endParaRPr>
            </a:p>
          </p:txBody>
        </p:sp>
      </p:grpSp>
      <p:pic>
        <p:nvPicPr>
          <p:cNvPr id="32776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600200"/>
            <a:ext cx="2339975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26" name="Rectangle 18"/>
          <p:cNvSpPr>
            <a:spLocks noChangeArrowheads="1"/>
          </p:cNvSpPr>
          <p:nvPr/>
        </p:nvSpPr>
        <p:spPr bwMode="auto">
          <a:xfrm>
            <a:off x="0" y="765175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GB" sz="190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  <a:cs typeface="+mn-cs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0" y="0"/>
            <a:ext cx="8964488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FFFFFF"/>
                </a:solidFill>
                <a:latin typeface="Arial Narrow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sz="2000" kern="0" dirty="0">
                <a:solidFill>
                  <a:schemeClr val="tx1"/>
                </a:solidFill>
                <a:latin typeface="Calibri" pitchFamily="34" charset="0"/>
              </a:rPr>
              <a:t>United Nations Convention against Corruption</a:t>
            </a:r>
            <a:endParaRPr lang="en-GB" sz="2000" kern="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620713"/>
            <a:ext cx="7772400" cy="1131887"/>
          </a:xfrm>
        </p:spPr>
        <p:txBody>
          <a:bodyPr/>
          <a:lstStyle/>
          <a:p>
            <a:pPr algn="ctr"/>
            <a:br>
              <a:rPr lang="en-US" sz="3200" dirty="0"/>
            </a:br>
            <a:r>
              <a:rPr lang="en-US" sz="3200" dirty="0"/>
              <a:t>Preventive anti-corruption policies and practices (Article 5)</a:t>
            </a:r>
            <a:br>
              <a:rPr lang="en-US" sz="3200" dirty="0"/>
            </a:b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146" y="3501008"/>
            <a:ext cx="2345853" cy="335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37416" y="1752600"/>
            <a:ext cx="7772400" cy="4916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FFFFFF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FFFFFF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FFFFFF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FF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FF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FF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FF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FF"/>
                </a:solidFill>
                <a:latin typeface="+mn-lt"/>
              </a:defRPr>
            </a:lvl9pPr>
          </a:lstStyle>
          <a:p>
            <a:pPr>
              <a:defRPr/>
            </a:pPr>
            <a:endParaRPr lang="en-GB" sz="900" b="0" kern="0" dirty="0"/>
          </a:p>
          <a:p>
            <a:pPr>
              <a:defRPr/>
            </a:pPr>
            <a:r>
              <a:rPr lang="en-GB" b="0" kern="0" dirty="0"/>
              <a:t>A general provision requiring States to take an effective and coordinated approach to the prevention of corruption. </a:t>
            </a:r>
          </a:p>
          <a:p>
            <a:pPr marL="0" indent="0">
              <a:buFontTx/>
              <a:buNone/>
              <a:defRPr/>
            </a:pPr>
            <a:endParaRPr lang="en-GB" sz="900" b="0" kern="0" dirty="0"/>
          </a:p>
          <a:p>
            <a:pPr>
              <a:defRPr/>
            </a:pPr>
            <a:r>
              <a:rPr lang="en-GB" b="0" kern="0" dirty="0"/>
              <a:t>Anti-Corruption Policies must </a:t>
            </a:r>
            <a:r>
              <a:rPr lang="en-GB" b="1" kern="0" dirty="0"/>
              <a:t>promote the participation of society</a:t>
            </a:r>
            <a:r>
              <a:rPr lang="en-GB" b="0" kern="0" dirty="0"/>
              <a:t>, reflect the rule of law          and promote the proper management of public            affairs and public property.</a:t>
            </a:r>
          </a:p>
          <a:p>
            <a:pPr>
              <a:defRPr/>
            </a:pPr>
            <a:endParaRPr lang="en-GB" sz="900" b="0" kern="0" dirty="0"/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20713"/>
            <a:ext cx="7772400" cy="1131887"/>
          </a:xfrm>
        </p:spPr>
        <p:txBody>
          <a:bodyPr/>
          <a:lstStyle/>
          <a:p>
            <a:pPr algn="ctr"/>
            <a:br>
              <a:rPr lang="en-US" sz="3200" dirty="0"/>
            </a:br>
            <a:r>
              <a:rPr lang="en-US" sz="3200" dirty="0"/>
              <a:t>Preventive anti-corruption body or bodies (Article 6)</a:t>
            </a:r>
            <a:br>
              <a:rPr lang="en-US" sz="3200" dirty="0"/>
            </a:br>
            <a:endParaRPr lang="en-US" dirty="0"/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772816"/>
            <a:ext cx="7772400" cy="4343400"/>
          </a:xfrm>
        </p:spPr>
        <p:txBody>
          <a:bodyPr/>
          <a:lstStyle/>
          <a:p>
            <a:r>
              <a:rPr lang="en-GB" dirty="0"/>
              <a:t>States must ensure the existence of a body or bodies that prevent corruption with sufficient independence, resources and staff to carry out their functions.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Measures they may take include                      implementing anti-corruption policies 		         and increasing and 			     disseminating knowledge                		       about prevention of corruption.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350" y="3337061"/>
            <a:ext cx="2683650" cy="3494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351837" cy="1143000"/>
          </a:xfrm>
        </p:spPr>
        <p:txBody>
          <a:bodyPr/>
          <a:lstStyle/>
          <a:p>
            <a:pPr algn="ctr" eaLnBrk="1" hangingPunct="1"/>
            <a:br>
              <a:rPr lang="en-GB" sz="3600" dirty="0"/>
            </a:br>
            <a:r>
              <a:rPr lang="en-GB" dirty="0"/>
              <a:t>Recruitment, Management and Training of Public Officials (Article 7)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060848"/>
            <a:ext cx="7772400" cy="410368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en-GB" sz="800" dirty="0"/>
          </a:p>
          <a:p>
            <a:pPr marL="0" indent="0" eaLnBrk="1" hangingPunct="1"/>
            <a:r>
              <a:rPr lang="en-GB" dirty="0"/>
              <a:t> Adequate procedures for recruitment, selection and </a:t>
            </a:r>
          </a:p>
          <a:p>
            <a:pPr marL="0" indent="0" eaLnBrk="1" hangingPunct="1">
              <a:buNone/>
            </a:pPr>
            <a:r>
              <a:rPr lang="en-GB" dirty="0"/>
              <a:t>training of officials. Special measures for “high-risk” areas.</a:t>
            </a:r>
          </a:p>
          <a:p>
            <a:pPr lvl="3" eaLnBrk="1" hangingPunct="1"/>
            <a:endParaRPr lang="en-GB" dirty="0"/>
          </a:p>
          <a:p>
            <a:pPr marL="0" indent="0">
              <a:lnSpc>
                <a:spcPct val="80000"/>
              </a:lnSpc>
            </a:pPr>
            <a:r>
              <a:rPr lang="en-GB" dirty="0"/>
              <a:t> Adequate remuneration and equitable pay scales.</a:t>
            </a:r>
          </a:p>
          <a:p>
            <a:pPr marL="0" indent="0">
              <a:lnSpc>
                <a:spcPct val="80000"/>
              </a:lnSpc>
            </a:pPr>
            <a:endParaRPr lang="en-GB" dirty="0"/>
          </a:p>
          <a:p>
            <a:pPr marL="0" indent="0">
              <a:lnSpc>
                <a:spcPct val="80000"/>
              </a:lnSpc>
            </a:pPr>
            <a:r>
              <a:rPr lang="en-GB" dirty="0"/>
              <a:t> Education and training programmes, including specialized anti-corruption training.</a:t>
            </a:r>
          </a:p>
          <a:p>
            <a:pPr marL="0" indent="0">
              <a:lnSpc>
                <a:spcPct val="80000"/>
              </a:lnSpc>
            </a:pPr>
            <a:endParaRPr lang="en-GB" dirty="0"/>
          </a:p>
          <a:p>
            <a:pPr marL="0" indent="0">
              <a:lnSpc>
                <a:spcPct val="80000"/>
              </a:lnSpc>
            </a:pPr>
            <a:r>
              <a:rPr lang="en-GB" dirty="0"/>
              <a:t> Consider measures to enhance transparency in funding of political parties and candidates.</a:t>
            </a:r>
            <a:endParaRPr lang="en-US" dirty="0"/>
          </a:p>
          <a:p>
            <a:pPr marL="0" indent="0" eaLnBrk="1" hangingPunct="1"/>
            <a:endParaRPr lang="en-GB" dirty="0"/>
          </a:p>
        </p:txBody>
      </p:sp>
    </p:spTree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351837" cy="1143000"/>
          </a:xfrm>
        </p:spPr>
        <p:txBody>
          <a:bodyPr/>
          <a:lstStyle/>
          <a:p>
            <a:pPr algn="ctr" eaLnBrk="1" hangingPunct="1"/>
            <a:br>
              <a:rPr lang="en-GB" sz="3600" dirty="0"/>
            </a:br>
            <a:r>
              <a:rPr lang="en-GB" dirty="0"/>
              <a:t>Conflicts of Interest, Codes of Conduct and </a:t>
            </a:r>
            <a:br>
              <a:rPr lang="en-GB" dirty="0"/>
            </a:br>
            <a:r>
              <a:rPr lang="en-GB" dirty="0"/>
              <a:t>Asset Declarations (Articles 7 and 8)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8" y="1988840"/>
            <a:ext cx="7772400" cy="4114800"/>
          </a:xfrm>
        </p:spPr>
        <p:txBody>
          <a:bodyPr/>
          <a:lstStyle/>
          <a:p>
            <a:pPr marL="0" indent="0">
              <a:buNone/>
            </a:pPr>
            <a:r>
              <a:rPr lang="en-GB" b="1" u="sng" dirty="0"/>
              <a:t>National Implementation</a:t>
            </a:r>
          </a:p>
          <a:p>
            <a:pPr>
              <a:spcBef>
                <a:spcPts val="0"/>
              </a:spcBef>
            </a:pPr>
            <a:r>
              <a:rPr lang="en-GB" dirty="0"/>
              <a:t>Application of prohibitions and restrictions to public officials.</a:t>
            </a:r>
          </a:p>
          <a:p>
            <a:pPr>
              <a:spcBef>
                <a:spcPts val="0"/>
              </a:spcBef>
            </a:pPr>
            <a:endParaRPr lang="en-GB" dirty="0"/>
          </a:p>
          <a:p>
            <a:pPr>
              <a:spcBef>
                <a:spcPts val="0"/>
              </a:spcBef>
            </a:pPr>
            <a:r>
              <a:rPr lang="en-GB" dirty="0"/>
              <a:t>Specialised codes of conduct for “high risk” areas.</a:t>
            </a:r>
          </a:p>
          <a:p>
            <a:pPr>
              <a:spcBef>
                <a:spcPts val="0"/>
              </a:spcBef>
            </a:pPr>
            <a:endParaRPr lang="en-GB" dirty="0"/>
          </a:p>
          <a:p>
            <a:pPr>
              <a:spcBef>
                <a:spcPts val="0"/>
              </a:spcBef>
            </a:pPr>
            <a:r>
              <a:rPr lang="en-GB" dirty="0"/>
              <a:t>Proactive measures to resolve conflict of interests.</a:t>
            </a:r>
          </a:p>
          <a:p>
            <a:pPr>
              <a:spcBef>
                <a:spcPts val="0"/>
              </a:spcBef>
            </a:pPr>
            <a:endParaRPr lang="en-GB" dirty="0"/>
          </a:p>
          <a:p>
            <a:pPr>
              <a:spcBef>
                <a:spcPts val="0"/>
              </a:spcBef>
            </a:pPr>
            <a:r>
              <a:rPr lang="en-GB" dirty="0"/>
              <a:t>Centralised bodies for the enforcement of conflict of interests and asset declaration standards.</a:t>
            </a:r>
          </a:p>
          <a:p>
            <a:pPr marL="0" indent="0">
              <a:buNone/>
            </a:pPr>
            <a:endParaRPr lang="en-GB" dirty="0"/>
          </a:p>
        </p:txBody>
      </p:sp>
    </p:spTree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Study: Country A’s Asset Declaration System</a:t>
            </a:r>
            <a:endParaRPr lang="en-US" dirty="0"/>
          </a:p>
        </p:txBody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062913" cy="418465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sz="2400" dirty="0"/>
              <a:t>Introduction of </a:t>
            </a:r>
            <a:r>
              <a:rPr lang="en-GB" sz="2400" u="sng" dirty="0"/>
              <a:t>Computerised Financial Declaration System</a:t>
            </a:r>
            <a:r>
              <a:rPr lang="en-GB" sz="2400" dirty="0"/>
              <a:t> in 2000 with significant benefits:</a:t>
            </a:r>
          </a:p>
          <a:p>
            <a:pPr marL="0" indent="0">
              <a:buFontTx/>
              <a:buNone/>
            </a:pPr>
            <a:endParaRPr lang="en-GB" sz="2400" dirty="0"/>
          </a:p>
          <a:p>
            <a:pPr marL="266700" lvl="2" indent="0"/>
            <a:r>
              <a:rPr lang="en-GB" sz="2400" dirty="0"/>
              <a:t> Higher level of compliance with declaration requirements </a:t>
            </a:r>
          </a:p>
          <a:p>
            <a:pPr marL="266700" lvl="2" indent="0">
              <a:buFontTx/>
              <a:buNone/>
            </a:pPr>
            <a:r>
              <a:rPr lang="en-GB" sz="2400" dirty="0"/>
              <a:t> (from 67% to 96%).</a:t>
            </a:r>
          </a:p>
          <a:p>
            <a:pPr marL="266700" lvl="2" indent="0"/>
            <a:r>
              <a:rPr lang="en-GB" sz="2400" dirty="0"/>
              <a:t> Improved access to FDS forms: requests via Internet (66 to 823).</a:t>
            </a:r>
          </a:p>
          <a:p>
            <a:pPr marL="266700" lvl="2" indent="0"/>
            <a:r>
              <a:rPr lang="en-GB" sz="2400" dirty="0"/>
              <a:t> Drastic reduction of operative costs (from 70$ to 8$ per form).</a:t>
            </a:r>
          </a:p>
          <a:p>
            <a:pPr marL="266700" lvl="2" indent="0"/>
            <a:r>
              <a:rPr lang="en-GB" sz="2400" dirty="0"/>
              <a:t> Increased capacity to </a:t>
            </a:r>
            <a:r>
              <a:rPr lang="en-GB" sz="2400" dirty="0" err="1"/>
              <a:t>analyze</a:t>
            </a:r>
            <a:r>
              <a:rPr lang="en-GB" sz="2400" dirty="0"/>
              <a:t> and investigate (from 40 to 321).</a:t>
            </a:r>
          </a:p>
          <a:p>
            <a:pPr marL="266700" lvl="2" indent="0"/>
            <a:r>
              <a:rPr lang="en-GB" sz="2400" dirty="0"/>
              <a:t> Significant reduction of paper work.</a:t>
            </a:r>
          </a:p>
          <a:p>
            <a:pPr marL="266700" lvl="2" indent="0"/>
            <a:r>
              <a:rPr lang="en-GB" sz="2400" dirty="0"/>
              <a:t> More access for all people.</a:t>
            </a:r>
          </a:p>
          <a:p>
            <a:pPr marL="266700" lvl="2" indent="0">
              <a:buFontTx/>
              <a:buNone/>
            </a:pPr>
            <a:endParaRPr lang="en-GB" dirty="0"/>
          </a:p>
          <a:p>
            <a:pPr marL="266700" lvl="2" indent="0">
              <a:buFontTx/>
              <a:buNone/>
            </a:pPr>
            <a:endParaRPr lang="en-US" sz="1800" dirty="0"/>
          </a:p>
        </p:txBody>
      </p:sp>
    </p:spTree>
  </p:cSld>
  <p:clrMapOvr>
    <a:masterClrMapping/>
  </p:clrMapOvr>
  <p:transition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351837" cy="1143000"/>
          </a:xfrm>
        </p:spPr>
        <p:txBody>
          <a:bodyPr/>
          <a:lstStyle/>
          <a:p>
            <a:pPr algn="ctr" eaLnBrk="1" hangingPunct="1"/>
            <a:br>
              <a:rPr lang="en-GB" sz="3600" dirty="0"/>
            </a:br>
            <a:r>
              <a:rPr lang="en-GB" dirty="0"/>
              <a:t>Public Procurement and Management of Public Finances (UNCAC Article 9)</a:t>
            </a:r>
          </a:p>
        </p:txBody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205038"/>
            <a:ext cx="7772400" cy="410368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b="1" u="sng" dirty="0"/>
              <a:t>UNCAC Requirements</a:t>
            </a:r>
          </a:p>
          <a:p>
            <a:pPr marL="0" indent="0" eaLnBrk="1" hangingPunct="1">
              <a:buFontTx/>
              <a:buNone/>
            </a:pPr>
            <a:endParaRPr lang="en-GB" sz="800" dirty="0"/>
          </a:p>
          <a:p>
            <a:pPr marL="0" indent="0" eaLnBrk="1" hangingPunct="1"/>
            <a:r>
              <a:rPr lang="en-GB" dirty="0"/>
              <a:t> Public distribution of information so potential tenderers can prepare and submit applications.</a:t>
            </a:r>
          </a:p>
          <a:p>
            <a:pPr lvl="3" eaLnBrk="1" hangingPunct="1"/>
            <a:endParaRPr lang="en-GB" sz="800" dirty="0"/>
          </a:p>
          <a:p>
            <a:pPr marL="0" indent="0">
              <a:lnSpc>
                <a:spcPct val="80000"/>
              </a:lnSpc>
            </a:pPr>
            <a:r>
              <a:rPr lang="en-GB" dirty="0"/>
              <a:t> Use objective and predetermined rules and criteria for public procurement systems.</a:t>
            </a:r>
          </a:p>
          <a:p>
            <a:pPr marL="0" indent="0">
              <a:lnSpc>
                <a:spcPct val="80000"/>
              </a:lnSpc>
            </a:pPr>
            <a:endParaRPr lang="en-GB" sz="800" dirty="0"/>
          </a:p>
          <a:p>
            <a:pPr marL="0" indent="0">
              <a:lnSpc>
                <a:spcPct val="80000"/>
              </a:lnSpc>
            </a:pPr>
            <a:r>
              <a:rPr lang="en-GB" dirty="0"/>
              <a:t> Effective system of domestic review, appeal and remedies where rules not followed.</a:t>
            </a:r>
          </a:p>
          <a:p>
            <a:pPr marL="0" indent="0">
              <a:lnSpc>
                <a:spcPct val="80000"/>
              </a:lnSpc>
            </a:pPr>
            <a:endParaRPr lang="en-GB" sz="800" dirty="0"/>
          </a:p>
          <a:p>
            <a:pPr marL="0" indent="0">
              <a:lnSpc>
                <a:spcPct val="80000"/>
              </a:lnSpc>
            </a:pPr>
            <a:r>
              <a:rPr lang="en-GB" dirty="0"/>
              <a:t> Specialised training and declaration requirements for staff responsible for public procurement.</a:t>
            </a:r>
          </a:p>
        </p:txBody>
      </p:sp>
    </p:spTree>
  </p:cSld>
  <p:clrMapOvr>
    <a:masterClrMapping/>
  </p:clrMapOvr>
  <p:transition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7772400" cy="1143000"/>
          </a:xfrm>
        </p:spPr>
        <p:txBody>
          <a:bodyPr/>
          <a:lstStyle/>
          <a:p>
            <a:r>
              <a:rPr lang="en-GB" dirty="0"/>
              <a:t>UNODC publication :	     UNCITRAL model law :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3334467" cy="4714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350" y="1844824"/>
            <a:ext cx="3120347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9383066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77A5D5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BDCFE7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73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73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Arial Unicode MS" pitchFamily="34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73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73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Arial Unicode MS" pitchFamily="34" charset="-128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943</Words>
  <Application>Microsoft Office PowerPoint</Application>
  <PresentationFormat>On-screen Show (4:3)</PresentationFormat>
  <Paragraphs>170</Paragraphs>
  <Slides>19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 Unicode MS</vt:lpstr>
      <vt:lpstr>ＭＳ Ｐゴシック</vt:lpstr>
      <vt:lpstr>宋体</vt:lpstr>
      <vt:lpstr>Arial</vt:lpstr>
      <vt:lpstr>Arial Narrow</vt:lpstr>
      <vt:lpstr>Calibri</vt:lpstr>
      <vt:lpstr>Times New Roman</vt:lpstr>
      <vt:lpstr>Default Design</vt:lpstr>
      <vt:lpstr>Custom Design</vt:lpstr>
      <vt:lpstr>UNCAC Chapter II Overview  Prevention of Corruption under  the United Nations Convention against Corruption </vt:lpstr>
      <vt:lpstr>PowerPoint Presentation</vt:lpstr>
      <vt:lpstr> Preventive anti-corruption policies and practices (Article 5) </vt:lpstr>
      <vt:lpstr> Preventive anti-corruption body or bodies (Article 6) </vt:lpstr>
      <vt:lpstr> Recruitment, Management and Training of Public Officials (Article 7)</vt:lpstr>
      <vt:lpstr> Conflicts of Interest, Codes of Conduct and  Asset Declarations (Articles 7 and 8)</vt:lpstr>
      <vt:lpstr>Case Study: Country A’s Asset Declaration System</vt:lpstr>
      <vt:lpstr> Public Procurement and Management of Public Finances (UNCAC Article 9)</vt:lpstr>
      <vt:lpstr>UNODC publication :      UNCITRAL model law :</vt:lpstr>
      <vt:lpstr> Transparency and Efficiency in Public Administration (Article 10)</vt:lpstr>
      <vt:lpstr>Case Study: Country B’s Administrative Regulatory Guillotine</vt:lpstr>
      <vt:lpstr>Judicial and Prosecutorial Integrity (Article 11)</vt:lpstr>
      <vt:lpstr>Private Sector (Article 12)</vt:lpstr>
      <vt:lpstr>Participation of Society (Article 13)</vt:lpstr>
      <vt:lpstr>Participation of Society (Article 13)</vt:lpstr>
      <vt:lpstr>Case Study: Country C’s Transparency Portal</vt:lpstr>
      <vt:lpstr>PowerPoint Presentation</vt:lpstr>
      <vt:lpstr>Measures to prevent money-laundering (Article 14) </vt:lpstr>
      <vt:lpstr>Thank you!</vt:lpstr>
    </vt:vector>
  </TitlesOfParts>
  <Company>UNOV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Testuser</dc:creator>
  <cp:lastModifiedBy>Mariflor Goti Valdes</cp:lastModifiedBy>
  <cp:revision>220</cp:revision>
  <cp:lastPrinted>2018-04-18T12:23:45Z</cp:lastPrinted>
  <dcterms:created xsi:type="dcterms:W3CDTF">2003-04-01T06:49:12Z</dcterms:created>
  <dcterms:modified xsi:type="dcterms:W3CDTF">2019-04-29T10:32:53Z</dcterms:modified>
</cp:coreProperties>
</file>