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8"/>
  </p:notesMasterIdLst>
  <p:handoutMasterIdLst>
    <p:handoutMasterId r:id="rId29"/>
  </p:handoutMasterIdLst>
  <p:sldIdLst>
    <p:sldId id="256" r:id="rId3"/>
    <p:sldId id="359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2" r:id="rId15"/>
    <p:sldId id="371" r:id="rId16"/>
    <p:sldId id="373" r:id="rId17"/>
    <p:sldId id="374" r:id="rId18"/>
    <p:sldId id="376" r:id="rId19"/>
    <p:sldId id="393" r:id="rId20"/>
    <p:sldId id="388" r:id="rId21"/>
    <p:sldId id="380" r:id="rId22"/>
    <p:sldId id="379" r:id="rId23"/>
    <p:sldId id="391" r:id="rId24"/>
    <p:sldId id="392" r:id="rId25"/>
    <p:sldId id="383" r:id="rId26"/>
    <p:sldId id="384" r:id="rId27"/>
  </p:sldIdLst>
  <p:sldSz cx="9144000" cy="6858000" type="screen4x3"/>
  <p:notesSz cx="6810375" cy="9942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5pPr>
    <a:lvl6pPr marL="22860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6pPr>
    <a:lvl7pPr marL="27432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7pPr>
    <a:lvl8pPr marL="32004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8pPr>
    <a:lvl9pPr marL="36576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DDDDD"/>
    <a:srgbClr val="FF0000"/>
    <a:srgbClr val="0FA6D7"/>
    <a:srgbClr val="6198CF"/>
    <a:srgbClr val="000000"/>
    <a:srgbClr val="77A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84" autoAdjust="0"/>
    <p:restoredTop sz="79478" autoAdjust="0"/>
  </p:normalViewPr>
  <p:slideViewPr>
    <p:cSldViewPr>
      <p:cViewPr varScale="1">
        <p:scale>
          <a:sx n="82" d="100"/>
          <a:sy n="82" d="100"/>
        </p:scale>
        <p:origin x="1080" y="84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2148" y="66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7.xml"/><Relationship Id="rId2" Type="http://schemas.openxmlformats.org/officeDocument/2006/relationships/slide" Target="slides/slide13.xml"/><Relationship Id="rId1" Type="http://schemas.openxmlformats.org/officeDocument/2006/relationships/slide" Target="slides/slide11.xml"/><Relationship Id="rId4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627" cy="4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2" tIns="47381" rIns="94762" bIns="47381" numCol="1" anchor="t" anchorCtr="0" compatLnSpc="1">
            <a:prstTxWarp prst="textNoShape">
              <a:avLst/>
            </a:prstTxWarp>
          </a:bodyPr>
          <a:lstStyle>
            <a:lvl1pPr defTabSz="947738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749" y="2"/>
            <a:ext cx="2950626" cy="4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2" tIns="47381" rIns="94762" bIns="47381" numCol="1" anchor="t" anchorCtr="0" compatLnSpc="1">
            <a:prstTxWarp prst="textNoShape">
              <a:avLst/>
            </a:prstTxWarp>
          </a:bodyPr>
          <a:lstStyle>
            <a:lvl1pPr algn="r" defTabSz="947738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4429"/>
            <a:ext cx="2950627" cy="49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2" tIns="47381" rIns="94762" bIns="47381" numCol="1" anchor="b" anchorCtr="0" compatLnSpc="1">
            <a:prstTxWarp prst="textNoShape">
              <a:avLst/>
            </a:prstTxWarp>
          </a:bodyPr>
          <a:lstStyle>
            <a:lvl1pPr defTabSz="947738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749" y="9444429"/>
            <a:ext cx="2950626" cy="49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2" tIns="47381" rIns="94762" bIns="47381" numCol="1" anchor="b" anchorCtr="0" compatLnSpc="1">
            <a:prstTxWarp prst="textNoShape">
              <a:avLst/>
            </a:prstTxWarp>
          </a:bodyPr>
          <a:lstStyle>
            <a:lvl1pPr algn="r" defTabSz="947738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2846F26-E95B-4FA2-8370-9DE4BEFC51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04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746" cy="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29" y="0"/>
            <a:ext cx="2929746" cy="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3138" y="769938"/>
            <a:ext cx="4916487" cy="3687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183" y="4689383"/>
            <a:ext cx="5011408" cy="453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5637"/>
            <a:ext cx="2929746" cy="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29" y="9455637"/>
            <a:ext cx="2929746" cy="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64F49485-7800-4F58-A8FB-35891D5C92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731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24E2E6-09C9-46A6-84AB-3E8541A098F5}" type="slidenum">
              <a:rPr lang="en-GB" smtClean="0">
                <a:cs typeface="Arial" charset="0"/>
              </a:rPr>
              <a:pPr/>
              <a:t>1</a:t>
            </a:fld>
            <a:endParaRPr lang="en-GB">
              <a:cs typeface="Arial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683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766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440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206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048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157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806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677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82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642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077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8219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2661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6283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5641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32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55052" y="9456039"/>
            <a:ext cx="2929386" cy="4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15" tIns="45607" rIns="91215" bIns="45607" anchor="b"/>
          <a:lstStyle>
            <a:lvl1pPr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E6248EF-4AA9-46F5-B98D-A85498CE4A8E}" type="slidenum">
              <a:rPr lang="en-US" altLang="en-US" b="0">
                <a:solidFill>
                  <a:srgbClr val="FFFFFF"/>
                </a:solidFill>
                <a:latin typeface="Arial Unicode MS" pitchFamily="34" charset="-128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en-US" altLang="en-US" b="0">
              <a:solidFill>
                <a:srgbClr val="FFFFFF"/>
              </a:solidFill>
              <a:latin typeface="Arial Unicode MS" pitchFamily="3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878" y="4723254"/>
            <a:ext cx="5448625" cy="4473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276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01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308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12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5B532C1-058E-4BA5-948C-2B02903023EA}" type="slidenum">
              <a:rPr lang="en-US" altLang="en-US" smtClean="0">
                <a:solidFill>
                  <a:srgbClr val="FFFFFF"/>
                </a:solidFill>
                <a:latin typeface="Arial Unicode MS" pitchFamily="34" charset="-128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>
              <a:solidFill>
                <a:srgbClr val="FFFFFF"/>
              </a:solidFill>
              <a:latin typeface="Arial Unicode MS" pitchFamily="34" charset="-128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5" y="4723254"/>
            <a:ext cx="4994707" cy="4473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CO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175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26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8"/>
          <p:cNvSpPr>
            <a:spLocks noChangeArrowheads="1"/>
          </p:cNvSpPr>
          <p:nvPr userDrawn="1"/>
        </p:nvSpPr>
        <p:spPr bwMode="auto">
          <a:xfrm>
            <a:off x="0" y="0"/>
            <a:ext cx="9144000" cy="31099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0">
              <a:cs typeface="+mn-cs"/>
            </a:endParaRPr>
          </a:p>
        </p:txBody>
      </p:sp>
      <p:pic>
        <p:nvPicPr>
          <p:cNvPr id="4" name="Picture 1113" descr="UNODC_logo_E_unblue_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268413"/>
            <a:ext cx="7489825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Rectangle 1031"/>
          <p:cNvSpPr>
            <a:spLocks noGrp="1" noChangeArrowheads="1"/>
          </p:cNvSpPr>
          <p:nvPr>
            <p:ph type="ctrTitle" sz="quarter"/>
          </p:nvPr>
        </p:nvSpPr>
        <p:spPr>
          <a:xfrm>
            <a:off x="2525713" y="3429000"/>
            <a:ext cx="5791200" cy="549275"/>
          </a:xfrm>
        </p:spPr>
        <p:txBody>
          <a:bodyPr anchor="t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324600" y="61722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53480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92629-16A2-4A39-AA2B-D7480B7C81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0572C-1908-4BF2-9C52-529F7B6AC1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2E0CC-D847-4235-875E-58A3B4B692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ABED2-F45B-4380-A0FA-6C304DDE25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F9CB4-6071-4C6A-9936-E29DBE657D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0F1A7-790F-4635-82B7-6CC451D7F1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A696-8FFF-4C74-BFB5-D13077150C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6BCD8-CFBE-4B76-8F6B-4B7124818D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167E-57FA-4722-97E0-D890A7EA31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F064D-A496-4EA7-98C7-AA0579701E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35605-4AA7-43D4-A9FA-5BFED2F840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A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0" y="-171450"/>
            <a:ext cx="9144000" cy="8985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0">
              <a:cs typeface="+mn-cs"/>
            </a:endParaRPr>
          </a:p>
        </p:txBody>
      </p:sp>
      <p:sp>
        <p:nvSpPr>
          <p:cNvPr id="1027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9" name="Picture 74" descr="UNODC_logo_E_unblue_3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179388" y="17463"/>
            <a:ext cx="3241675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  <p:sldLayoutId id="2147483676" r:id="rId14"/>
  </p:sldLayoutIdLst>
  <p:transition>
    <p:cut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F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FA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52807B3-1C9F-44BC-B4E9-15C24E325A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sp3-uncac.pp.gov.qa/ImageHandler.ashx?UploadedFile=true&amp;pg=ba31dcec-c4cc-43bc-b8d4-a9e0d8291d31&amp;image=~/App_Data/UserImages/Image/Opening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steffenj/3460735584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0"/>
          <p:cNvSpPr>
            <a:spLocks noChangeArrowheads="1"/>
          </p:cNvSpPr>
          <p:nvPr/>
        </p:nvSpPr>
        <p:spPr bwMode="auto">
          <a:xfrm>
            <a:off x="6324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n-US" sz="1400">
              <a:latin typeface="Arial Narrow" pitchFamily="34" charset="0"/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5076825" y="5661025"/>
            <a:ext cx="37449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CA" altLang="ja-JP" sz="1200" dirty="0">
              <a:ea typeface="Arial Unicode MS" pitchFamily="34" charset="-128"/>
              <a:cs typeface="Arial Unicode MS" pitchFamily="34" charset="-128"/>
            </a:endParaRPr>
          </a:p>
          <a:p>
            <a:pPr algn="r"/>
            <a:endParaRPr lang="en-CA" altLang="ja-JP" sz="1200" dirty="0">
              <a:ea typeface="Arial Unicode MS" pitchFamily="34" charset="-128"/>
              <a:cs typeface="Arial Unicode MS" pitchFamily="34" charset="-128"/>
            </a:endParaRPr>
          </a:p>
          <a:p>
            <a:pPr algn="r"/>
            <a:endParaRPr lang="en-CA" altLang="ja-JP" sz="1200" dirty="0">
              <a:ea typeface="Arial Unicode MS" pitchFamily="34" charset="-128"/>
              <a:cs typeface="Arial Unicode MS" pitchFamily="34" charset="-128"/>
            </a:endParaRPr>
          </a:p>
          <a:p>
            <a:pPr algn="r"/>
            <a:endParaRPr lang="en-US" sz="12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66661" y="3352447"/>
            <a:ext cx="6011862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9pPr>
          </a:lstStyle>
          <a:p>
            <a:pPr algn="ctr">
              <a:defRPr/>
            </a:pPr>
            <a:r>
              <a:rPr lang="es-CO" altLang="en-US" sz="4000" kern="0" dirty="0" err="1"/>
              <a:t>The</a:t>
            </a:r>
            <a:r>
              <a:rPr lang="es-CO" altLang="en-US" sz="4000" kern="0" dirty="0"/>
              <a:t> </a:t>
            </a:r>
            <a:r>
              <a:rPr lang="es-CO" altLang="en-US" sz="4000" kern="0" dirty="0" err="1"/>
              <a:t>United</a:t>
            </a:r>
            <a:r>
              <a:rPr lang="es-CO" altLang="en-US" sz="4000" kern="0" dirty="0"/>
              <a:t> </a:t>
            </a:r>
            <a:r>
              <a:rPr lang="es-CO" altLang="en-US" sz="4000" kern="0" dirty="0" err="1"/>
              <a:t>Nations</a:t>
            </a:r>
            <a:r>
              <a:rPr lang="es-CO" altLang="en-US" sz="4000" kern="0" dirty="0"/>
              <a:t> </a:t>
            </a:r>
            <a:r>
              <a:rPr lang="es-CO" altLang="en-US" sz="4000" kern="0" dirty="0" err="1"/>
              <a:t>Convention</a:t>
            </a:r>
            <a:r>
              <a:rPr lang="es-CO" altLang="en-US" sz="4000" kern="0" dirty="0"/>
              <a:t> </a:t>
            </a:r>
            <a:r>
              <a:rPr lang="es-CO" altLang="en-US" sz="4000" kern="0" dirty="0" err="1"/>
              <a:t>against</a:t>
            </a:r>
            <a:r>
              <a:rPr lang="es-CO" altLang="en-US" sz="4000" kern="0" dirty="0"/>
              <a:t> </a:t>
            </a:r>
            <a:r>
              <a:rPr lang="es-CO" altLang="en-US" sz="4000" kern="0" dirty="0" err="1"/>
              <a:t>Corruption</a:t>
            </a:r>
            <a:r>
              <a:rPr lang="es-CO" altLang="en-US" sz="4000" kern="0" dirty="0"/>
              <a:t> and </a:t>
            </a:r>
            <a:r>
              <a:rPr lang="es-CO" altLang="en-US" sz="4000" kern="0" dirty="0" err="1"/>
              <a:t>its</a:t>
            </a:r>
            <a:r>
              <a:rPr lang="es-CO" altLang="en-US" sz="4000" kern="0" dirty="0"/>
              <a:t> </a:t>
            </a:r>
            <a:r>
              <a:rPr lang="es-CO" altLang="en-US" sz="4000" kern="0" dirty="0" err="1"/>
              <a:t>Review</a:t>
            </a:r>
            <a:r>
              <a:rPr lang="es-CO" altLang="en-US" sz="4000" kern="0" dirty="0"/>
              <a:t> </a:t>
            </a:r>
            <a:r>
              <a:rPr lang="es-CO" altLang="en-US" sz="4000" kern="0" dirty="0" err="1"/>
              <a:t>Mechanism</a:t>
            </a:r>
            <a:endParaRPr lang="en-US" altLang="en-US" sz="4000" i="1" kern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3833813"/>
            <a:ext cx="2019300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35025"/>
            <a:ext cx="9144000" cy="55403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GB" altLang="en-US" kern="1200" dirty="0">
                <a:ea typeface="+mn-ea"/>
                <a:cs typeface="+mn-cs"/>
              </a:rPr>
              <a:t>The Implementation Review Mechanism</a:t>
            </a:r>
          </a:p>
        </p:txBody>
      </p:sp>
      <p:pic>
        <p:nvPicPr>
          <p:cNvPr id="235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89138"/>
            <a:ext cx="23399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1"/>
          <p:cNvSpPr txBox="1">
            <a:spLocks noChangeArrowheads="1"/>
          </p:cNvSpPr>
          <p:nvPr/>
        </p:nvSpPr>
        <p:spPr bwMode="auto">
          <a:xfrm>
            <a:off x="3203575" y="1568450"/>
            <a:ext cx="576103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dirty="0">
                <a:latin typeface="+mj-lt"/>
              </a:rPr>
              <a:t>Art. 63, para. 7: </a:t>
            </a:r>
          </a:p>
          <a:p>
            <a:pPr eaLnBrk="1" hangingPunct="1"/>
            <a:endParaRPr lang="en-GB" altLang="en-US" dirty="0">
              <a:latin typeface="+mj-lt"/>
            </a:endParaRPr>
          </a:p>
          <a:p>
            <a:pPr eaLnBrk="1" hangingPunct="1"/>
            <a:r>
              <a:rPr lang="en-GB" altLang="en-US" dirty="0">
                <a:latin typeface="+mj-lt"/>
              </a:rPr>
              <a:t>[…] the Conference of the States Parties shall establish, if it deems it necessary, any appropriate mechanism or body to assist in the effective implementation of the Convention.</a:t>
            </a:r>
          </a:p>
        </p:txBody>
      </p:sp>
    </p:spTree>
    <p:extLst>
      <p:ext uri="{BB962C8B-B14F-4D97-AF65-F5344CB8AC3E}">
        <p14:creationId xmlns:p14="http://schemas.microsoft.com/office/powerpoint/2010/main" val="973826496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 descr="Bouquet"/>
          <p:cNvSpPr>
            <a:spLocks noChangeArrowheads="1"/>
          </p:cNvSpPr>
          <p:nvPr/>
        </p:nvSpPr>
        <p:spPr bwMode="auto">
          <a:xfrm>
            <a:off x="179388" y="1912962"/>
            <a:ext cx="47529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sz="2500" b="0" dirty="0">
                <a:latin typeface="Arial Narrow" pitchFamily="34" charset="0"/>
              </a:rPr>
              <a:t>Established by the Conference at its </a:t>
            </a:r>
            <a:r>
              <a:rPr lang="en-GB" altLang="en-US" sz="2500" u="sng" dirty="0">
                <a:latin typeface="Arial Narrow" pitchFamily="34" charset="0"/>
              </a:rPr>
              <a:t>first session </a:t>
            </a:r>
            <a:r>
              <a:rPr lang="en-GB" altLang="en-US" sz="2500" b="0" dirty="0">
                <a:latin typeface="Arial Narrow" pitchFamily="34" charset="0"/>
              </a:rPr>
              <a:t>(Jordan, 2006)</a:t>
            </a:r>
          </a:p>
          <a:p>
            <a:pPr eaLnBrk="1" hangingPunct="1">
              <a:buFontTx/>
              <a:buChar char="•"/>
            </a:pPr>
            <a:r>
              <a:rPr lang="en-GB" altLang="en-US" sz="2500" b="0" dirty="0">
                <a:latin typeface="Arial Narrow" pitchFamily="34" charset="0"/>
              </a:rPr>
              <a:t>Tasked with preparing </a:t>
            </a:r>
            <a:r>
              <a:rPr lang="en-GB" altLang="en-US" sz="2500" b="0" u="sng" dirty="0">
                <a:latin typeface="Arial Narrow" pitchFamily="34" charset="0"/>
              </a:rPr>
              <a:t>terms of reference</a:t>
            </a:r>
            <a:r>
              <a:rPr lang="en-GB" altLang="en-US" sz="2500" b="0" dirty="0">
                <a:latin typeface="Arial Narrow" pitchFamily="34" charset="0"/>
              </a:rPr>
              <a:t> of a review mechanism at the </a:t>
            </a:r>
            <a:r>
              <a:rPr lang="en-GB" altLang="en-US" sz="2500" u="sng" dirty="0">
                <a:latin typeface="Arial Narrow" pitchFamily="34" charset="0"/>
              </a:rPr>
              <a:t>second session </a:t>
            </a:r>
            <a:r>
              <a:rPr lang="en-GB" altLang="en-US" sz="2500" b="0" dirty="0">
                <a:latin typeface="Arial Narrow" pitchFamily="34" charset="0"/>
              </a:rPr>
              <a:t>of the Conference (Indonesia, 2008) </a:t>
            </a:r>
          </a:p>
          <a:p>
            <a:pPr eaLnBrk="1" hangingPunct="1">
              <a:buFontTx/>
              <a:buChar char="•"/>
            </a:pPr>
            <a:r>
              <a:rPr lang="en-GB" altLang="en-US" sz="2500" b="0" dirty="0">
                <a:latin typeface="Arial Narrow" pitchFamily="34" charset="0"/>
              </a:rPr>
              <a:t>Implementation Review Mechanism established at the </a:t>
            </a:r>
            <a:r>
              <a:rPr lang="en-GB" altLang="en-US" sz="2500" u="sng" dirty="0">
                <a:latin typeface="Arial Narrow" pitchFamily="34" charset="0"/>
              </a:rPr>
              <a:t>third session </a:t>
            </a:r>
            <a:r>
              <a:rPr lang="en-GB" altLang="en-US" sz="2500" b="0" dirty="0">
                <a:latin typeface="Arial Narrow" pitchFamily="34" charset="0"/>
              </a:rPr>
              <a:t>of the Conference (resolution 3/1, Doha, 2009)</a:t>
            </a:r>
          </a:p>
          <a:p>
            <a:pPr eaLnBrk="1" hangingPunct="1">
              <a:buFontTx/>
              <a:buChar char="•"/>
            </a:pPr>
            <a:endParaRPr lang="es-ES_tradnl" altLang="en-US" sz="2500" b="0" dirty="0">
              <a:latin typeface="Arial Narrow" pitchFamily="34" charset="0"/>
            </a:endParaRP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0" y="792163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es-ES_tradnl" altLang="en-US" sz="3000" dirty="0" err="1">
                <a:latin typeface="Arial Narrow" pitchFamily="34" charset="0"/>
              </a:rPr>
              <a:t>Working</a:t>
            </a:r>
            <a:r>
              <a:rPr lang="es-ES_tradnl" altLang="en-US" sz="3000" dirty="0">
                <a:latin typeface="Arial Narrow" pitchFamily="34" charset="0"/>
              </a:rPr>
              <a:t> Group </a:t>
            </a:r>
            <a:r>
              <a:rPr lang="es-ES_tradnl" altLang="en-US" sz="3000" dirty="0" err="1">
                <a:latin typeface="Arial Narrow" pitchFamily="34" charset="0"/>
              </a:rPr>
              <a:t>for</a:t>
            </a:r>
            <a:r>
              <a:rPr lang="es-ES_tradnl" altLang="en-US" sz="3000" dirty="0">
                <a:latin typeface="Arial Narrow" pitchFamily="34" charset="0"/>
              </a:rPr>
              <a:t> Review of </a:t>
            </a:r>
            <a:r>
              <a:rPr lang="es-ES_tradnl" altLang="en-US" sz="3000" dirty="0" err="1">
                <a:latin typeface="Arial Narrow" pitchFamily="34" charset="0"/>
              </a:rPr>
              <a:t>Implementation</a:t>
            </a:r>
            <a:r>
              <a:rPr lang="es-ES_tradnl" altLang="en-US" sz="3000" dirty="0">
                <a:latin typeface="Arial Narrow" pitchFamily="34" charset="0"/>
              </a:rPr>
              <a:t> - </a:t>
            </a:r>
            <a:r>
              <a:rPr lang="es-ES_tradnl" altLang="en-US" sz="3000" dirty="0" err="1">
                <a:latin typeface="Arial Narrow" pitchFamily="34" charset="0"/>
              </a:rPr>
              <a:t>Implementation</a:t>
            </a:r>
            <a:r>
              <a:rPr lang="ru-RU" altLang="en-US" sz="3000" dirty="0">
                <a:latin typeface="Arial Narrow" pitchFamily="34" charset="0"/>
              </a:rPr>
              <a:t> </a:t>
            </a:r>
            <a:r>
              <a:rPr lang="en-GB" altLang="en-US" sz="3000" dirty="0">
                <a:latin typeface="Arial Narrow" pitchFamily="34" charset="0"/>
              </a:rPr>
              <a:t>Review Group </a:t>
            </a:r>
            <a:endParaRPr lang="es-ES_tradnl" altLang="en-US" sz="3000" dirty="0">
              <a:latin typeface="Arial Narrow" pitchFamily="34" charset="0"/>
            </a:endParaRPr>
          </a:p>
        </p:txBody>
      </p:sp>
      <p:pic>
        <p:nvPicPr>
          <p:cNvPr id="24580" name="Picture 6" descr="AC%20even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349500"/>
            <a:ext cx="40671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510835"/>
      </p:ext>
    </p:extLst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9"/>
          <p:cNvSpPr txBox="1">
            <a:spLocks noChangeArrowheads="1"/>
          </p:cNvSpPr>
          <p:nvPr/>
        </p:nvSpPr>
        <p:spPr bwMode="auto">
          <a:xfrm>
            <a:off x="0" y="777875"/>
            <a:ext cx="91455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s-ES_tradnl" altLang="en-US" sz="3000">
                <a:latin typeface="Arial Narrow" pitchFamily="34" charset="0"/>
              </a:rPr>
              <a:t>Third session of the Conference of the States Parties</a:t>
            </a:r>
            <a:br>
              <a:rPr lang="es-ES_tradnl" altLang="en-US" sz="3000">
                <a:latin typeface="Arial Narrow" pitchFamily="34" charset="0"/>
              </a:rPr>
            </a:br>
            <a:r>
              <a:rPr lang="es-ES_tradnl" altLang="en-US" sz="3000">
                <a:latin typeface="Arial Narrow" pitchFamily="34" charset="0"/>
              </a:rPr>
              <a:t>Doha, from 9 to 13 November 2009</a:t>
            </a:r>
          </a:p>
        </p:txBody>
      </p:sp>
      <p:sp>
        <p:nvSpPr>
          <p:cNvPr id="25603" name="Text Box 10"/>
          <p:cNvSpPr txBox="1">
            <a:spLocks noChangeArrowheads="1"/>
          </p:cNvSpPr>
          <p:nvPr/>
        </p:nvSpPr>
        <p:spPr bwMode="auto">
          <a:xfrm>
            <a:off x="34925" y="1965325"/>
            <a:ext cx="4321175" cy="349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buFont typeface="Wingdings" pitchFamily="2" charset="2"/>
              <a:buNone/>
            </a:pPr>
            <a:r>
              <a:rPr lang="en-GB" altLang="en-US" sz="2600" dirty="0">
                <a:latin typeface="Arial Narrow" pitchFamily="34" charset="0"/>
              </a:rPr>
              <a:t>Resolution 3/1: 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Ø"/>
            </a:pPr>
            <a:r>
              <a:rPr lang="en-GB" altLang="en-US" sz="2600" b="0" dirty="0">
                <a:latin typeface="Arial Narrow" pitchFamily="34" charset="0"/>
              </a:rPr>
              <a:t>Establishes the Implementation Review Mechanism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Ø"/>
            </a:pPr>
            <a:r>
              <a:rPr lang="en-GB" altLang="en-US" sz="2600" b="0" dirty="0">
                <a:latin typeface="Arial Narrow" pitchFamily="34" charset="0"/>
              </a:rPr>
              <a:t>Contains the terms of reference for the Mechanism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Char char="Ø"/>
            </a:pPr>
            <a:r>
              <a:rPr lang="en-GB" altLang="en-US" sz="2600" b="0" dirty="0">
                <a:latin typeface="Arial Narrow" pitchFamily="34" charset="0"/>
              </a:rPr>
              <a:t>Based on the outcome of the deliberations in the Implementation Review Group </a:t>
            </a:r>
          </a:p>
          <a:p>
            <a:pPr eaLnBrk="1" hangingPunct="1">
              <a:lnSpc>
                <a:spcPct val="85000"/>
              </a:lnSpc>
              <a:buFont typeface="Wingdings" pitchFamily="2" charset="2"/>
              <a:buNone/>
            </a:pPr>
            <a:endParaRPr lang="es-ES_tradnl" altLang="en-US" sz="2600" dirty="0">
              <a:latin typeface="Arial Narrow" pitchFamily="34" charset="0"/>
            </a:endParaRPr>
          </a:p>
        </p:txBody>
      </p:sp>
      <p:pic>
        <p:nvPicPr>
          <p:cNvPr id="25604" name="Picture 13" descr="doha2009insid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781300"/>
            <a:ext cx="43227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055558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879600" y="765175"/>
            <a:ext cx="55403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/>
            <a:r>
              <a:rPr lang="en-GB" altLang="en-US" sz="3000">
                <a:latin typeface="Arial Narrow" pitchFamily="34" charset="0"/>
              </a:rPr>
              <a:t>Overview of the Terms of Reference</a:t>
            </a:r>
            <a:endParaRPr lang="en-GB" altLang="en-US" sz="3000" b="0">
              <a:latin typeface="Arial Narrow" pitchFamily="34" charset="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07950" y="1319213"/>
            <a:ext cx="9144000" cy="405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803275" indent="-2603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>
              <a:lnSpc>
                <a:spcPct val="140000"/>
              </a:lnSpc>
              <a:buFont typeface="Arial" charset="0"/>
              <a:buChar char="•"/>
            </a:pPr>
            <a:r>
              <a:rPr lang="en-GB" altLang="en-US" sz="2800" b="0" dirty="0">
                <a:latin typeface="Arial Narrow" pitchFamily="34" charset="0"/>
              </a:rPr>
              <a:t> Peer review process</a:t>
            </a:r>
            <a:endParaRPr lang="es-ES_tradnl" altLang="en-US" sz="2800" b="0" dirty="0">
              <a:latin typeface="Arial Narrow" pitchFamily="34" charset="0"/>
            </a:endParaRPr>
          </a:p>
          <a:p>
            <a:pPr>
              <a:lnSpc>
                <a:spcPct val="140000"/>
              </a:lnSpc>
              <a:buFont typeface="Arial" charset="0"/>
              <a:buChar char="•"/>
            </a:pPr>
            <a:r>
              <a:rPr lang="en-GB" altLang="en-US" sz="2800" b="0" dirty="0">
                <a:latin typeface="Arial Narrow" pitchFamily="34" charset="0"/>
              </a:rPr>
              <a:t> Drawing of lots for each year of the review cycle</a:t>
            </a:r>
          </a:p>
          <a:p>
            <a:pPr>
              <a:lnSpc>
                <a:spcPct val="140000"/>
              </a:lnSpc>
              <a:buFont typeface="Arial" charset="0"/>
              <a:buChar char="•"/>
            </a:pPr>
            <a:r>
              <a:rPr lang="en-GB" altLang="en-US" sz="2800" b="0" dirty="0">
                <a:latin typeface="Arial Narrow" pitchFamily="34" charset="0"/>
              </a:rPr>
              <a:t> Each phase = two cycles of five years (2010-2015; 2016-2021)</a:t>
            </a:r>
          </a:p>
          <a:p>
            <a:pPr lvl="1">
              <a:lnSpc>
                <a:spcPct val="140000"/>
              </a:lnSpc>
              <a:buFont typeface="Wingdings" pitchFamily="2" charset="2"/>
              <a:buChar char="ü"/>
            </a:pPr>
            <a:r>
              <a:rPr lang="en-GB" altLang="en-US" sz="2800" b="0" dirty="0">
                <a:latin typeface="Arial Narrow" pitchFamily="34" charset="0"/>
              </a:rPr>
              <a:t> </a:t>
            </a:r>
            <a:r>
              <a:rPr lang="en-GB" altLang="en-US" sz="2400" b="0" dirty="0">
                <a:latin typeface="Arial Narrow" pitchFamily="34" charset="0"/>
              </a:rPr>
              <a:t>First cycle: Chapters III (Criminalization and law enforcement); and IV   	(International cooperation)</a:t>
            </a:r>
          </a:p>
          <a:p>
            <a:pPr lvl="1">
              <a:lnSpc>
                <a:spcPct val="140000"/>
              </a:lnSpc>
              <a:buFont typeface="Wingdings" pitchFamily="2" charset="2"/>
              <a:buChar char="ü"/>
            </a:pPr>
            <a:r>
              <a:rPr lang="en-GB" altLang="en-US" sz="2400" b="0" dirty="0">
                <a:latin typeface="Arial Narrow" pitchFamily="34" charset="0"/>
              </a:rPr>
              <a:t> Second cycle: Chapters II (Preventive measures); and V (Asset 	recovery)</a:t>
            </a:r>
          </a:p>
        </p:txBody>
      </p:sp>
    </p:spTree>
    <p:extLst>
      <p:ext uri="{BB962C8B-B14F-4D97-AF65-F5344CB8AC3E}">
        <p14:creationId xmlns:p14="http://schemas.microsoft.com/office/powerpoint/2010/main" val="218910671"/>
      </p:ext>
    </p:extLst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79388" y="2349500"/>
            <a:ext cx="8964612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marL="342900" indent="-342900" eaLnBrk="1" hangingPunct="1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en-GB" altLang="en-US" sz="2400" u="sng" dirty="0"/>
              <a:t>Assist States parties in their implementation of the Convention </a:t>
            </a:r>
          </a:p>
          <a:p>
            <a:pPr marL="342900" indent="-342900" eaLnBrk="1" hangingPunct="1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en-GB" sz="2400" b="0" dirty="0">
                <a:latin typeface="Arial Narrow" pitchFamily="34" charset="0"/>
              </a:rPr>
              <a:t>Help States parties to identify and substantiate specific needs for technical assistance and to promote and facilitate the provision of technical assistance</a:t>
            </a:r>
            <a:r>
              <a:rPr lang="es-ES_tradnl" altLang="en-US" sz="2400" b="0" dirty="0">
                <a:latin typeface="Arial Narrow" pitchFamily="34" charset="0"/>
              </a:rPr>
              <a:t>;</a:t>
            </a:r>
          </a:p>
          <a:p>
            <a:pPr marL="342900" indent="-342900" eaLnBrk="1" hangingPunct="1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en-GB" sz="2400" b="0" dirty="0">
                <a:latin typeface="Arial Narrow" pitchFamily="34" charset="0"/>
              </a:rPr>
              <a:t>Promote and facilitate international cooperation in the prevention of and the fight against corruption, including in the area of asset recovery;</a:t>
            </a:r>
          </a:p>
          <a:p>
            <a:pPr marL="342900" indent="-342900" eaLnBrk="1" hangingPunct="1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en-GB" sz="2400" b="0" dirty="0">
                <a:latin typeface="Arial Narrow" pitchFamily="34" charset="0"/>
              </a:rPr>
              <a:t>Promote and facilitate the exchange of information, practices and experiences gained in the implementation of the Convention</a:t>
            </a:r>
            <a:r>
              <a:rPr lang="es-ES_tradnl" altLang="en-US" sz="2400" b="0" dirty="0">
                <a:latin typeface="Arial Narrow" pitchFamily="34" charset="0"/>
              </a:rPr>
              <a:t>;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Char char="Ø"/>
              <a:defRPr/>
            </a:pPr>
            <a:endParaRPr lang="es-ES_tradnl" altLang="en-US" b="0" dirty="0">
              <a:latin typeface="Arial Narrow" pitchFamily="34" charset="0"/>
            </a:endParaRP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971550" y="927100"/>
            <a:ext cx="71294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/>
              <a:t>Goals of the Mechanism: (para. 11, TORs)</a:t>
            </a:r>
          </a:p>
        </p:txBody>
      </p:sp>
    </p:spTree>
    <p:extLst>
      <p:ext uri="{BB962C8B-B14F-4D97-AF65-F5344CB8AC3E}">
        <p14:creationId xmlns:p14="http://schemas.microsoft.com/office/powerpoint/2010/main" val="2348836207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765175"/>
            <a:ext cx="7772400" cy="719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/>
              <a:t>Guiding principles</a:t>
            </a:r>
            <a:endParaRPr lang="en-US" alt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23850" y="1557338"/>
            <a:ext cx="79184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Non adversarial/ non punitive/ no rankings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Opportunity to share good practices and challenges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Assist States in implementing the Convention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Balanced geographical approach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Technical/ Intergovernmental nature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Complement existing  review mechanisms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Diversity of legal systems and levels of development</a:t>
            </a:r>
          </a:p>
          <a:p>
            <a:pPr algn="l">
              <a:lnSpc>
                <a:spcPct val="90000"/>
              </a:lnSpc>
              <a:buFontTx/>
              <a:buChar char="•"/>
            </a:pPr>
            <a:r>
              <a:rPr lang="en-GB" altLang="en-US"/>
              <a:t>   Confidentiality</a:t>
            </a:r>
          </a:p>
          <a:p>
            <a:pPr algn="l">
              <a:lnSpc>
                <a:spcPct val="90000"/>
              </a:lnSpc>
              <a:buFontTx/>
              <a:buChar char="•"/>
            </a:pPr>
            <a:endParaRPr lang="en-US" altLang="en-US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5084763"/>
            <a:ext cx="331152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00963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836613"/>
            <a:ext cx="7772400" cy="86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altLang="en-US"/>
              <a:t>Stages of the review</a:t>
            </a:r>
            <a:endParaRPr lang="en-US" altLang="en-US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95288" y="1700213"/>
            <a:ext cx="8748712" cy="3241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>
              <a:lnSpc>
                <a:spcPct val="90000"/>
              </a:lnSpc>
            </a:pPr>
            <a:r>
              <a:rPr lang="en-GB" altLang="en-US"/>
              <a:t>1) Self-assessment</a:t>
            </a:r>
          </a:p>
          <a:p>
            <a:pPr algn="l">
              <a:lnSpc>
                <a:spcPct val="90000"/>
              </a:lnSpc>
            </a:pPr>
            <a:r>
              <a:rPr lang="en-GB" altLang="en-US"/>
              <a:t>2) Desk review </a:t>
            </a:r>
          </a:p>
          <a:p>
            <a:pPr algn="l">
              <a:lnSpc>
                <a:spcPct val="90000"/>
              </a:lnSpc>
            </a:pPr>
            <a:r>
              <a:rPr lang="en-GB" altLang="en-US"/>
              <a:t>3) Dialogue between State under review and reviewing States</a:t>
            </a:r>
          </a:p>
          <a:p>
            <a:pPr algn="l">
              <a:lnSpc>
                <a:spcPct val="90000"/>
              </a:lnSpc>
            </a:pPr>
            <a:r>
              <a:rPr lang="en-GB" altLang="en-US"/>
              <a:t>4) Direct dialogue (country visit or joint meeting)</a:t>
            </a:r>
          </a:p>
          <a:p>
            <a:pPr algn="l">
              <a:lnSpc>
                <a:spcPct val="90000"/>
              </a:lnSpc>
            </a:pPr>
            <a:r>
              <a:rPr lang="en-GB" altLang="en-US"/>
              <a:t>5) Final review report and executive summary</a:t>
            </a:r>
          </a:p>
          <a:p>
            <a:pPr algn="l">
              <a:lnSpc>
                <a:spcPct val="90000"/>
              </a:lnSpc>
            </a:pPr>
            <a:endParaRPr lang="en-GB" altLang="en-US" sz="1400"/>
          </a:p>
          <a:p>
            <a:pPr algn="l">
              <a:lnSpc>
                <a:spcPct val="90000"/>
              </a:lnSpc>
            </a:pPr>
            <a:r>
              <a:rPr lang="en-GB" altLang="en-US"/>
              <a:t>What is the timeframe?</a:t>
            </a:r>
          </a:p>
          <a:p>
            <a:pPr algn="l">
              <a:lnSpc>
                <a:spcPct val="90000"/>
              </a:lnSpc>
            </a:pPr>
            <a:r>
              <a:rPr lang="en-GB" altLang="en-US"/>
              <a:t>Role of the Secretariat</a:t>
            </a:r>
          </a:p>
          <a:p>
            <a:pPr algn="l">
              <a:lnSpc>
                <a:spcPct val="90000"/>
              </a:lnSpc>
            </a:pPr>
            <a:endParaRPr lang="en-GB" altLang="en-US"/>
          </a:p>
          <a:p>
            <a:pPr algn="l">
              <a:lnSpc>
                <a:spcPct val="90000"/>
              </a:lnSpc>
            </a:pPr>
            <a:endParaRPr lang="en-US" altLang="en-US" sz="2400"/>
          </a:p>
        </p:txBody>
      </p:sp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292600"/>
            <a:ext cx="32480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2" name="Oval 1"/>
          <p:cNvSpPr>
            <a:spLocks noChangeArrowheads="1"/>
          </p:cNvSpPr>
          <p:nvPr/>
        </p:nvSpPr>
        <p:spPr bwMode="auto">
          <a:xfrm rot="1845517">
            <a:off x="4870450" y="1982788"/>
            <a:ext cx="3786188" cy="108267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endParaRPr lang="en-GB" altLang="en-US" sz="800">
              <a:solidFill>
                <a:schemeClr val="tx1"/>
              </a:solidFill>
            </a:endParaRPr>
          </a:p>
          <a:p>
            <a:pPr algn="ctr" eaLnBrk="1" hangingPunct="1"/>
            <a:r>
              <a:rPr lang="en-GB" altLang="en-US">
                <a:solidFill>
                  <a:schemeClr val="tx1"/>
                </a:solidFill>
              </a:rPr>
              <a:t>Civil society</a:t>
            </a:r>
          </a:p>
        </p:txBody>
      </p:sp>
    </p:spTree>
    <p:extLst>
      <p:ext uri="{BB962C8B-B14F-4D97-AF65-F5344CB8AC3E}">
        <p14:creationId xmlns:p14="http://schemas.microsoft.com/office/powerpoint/2010/main" val="4567747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2"/>
          <p:cNvSpPr>
            <a:spLocks noChangeShapeType="1"/>
          </p:cNvSpPr>
          <p:nvPr/>
        </p:nvSpPr>
        <p:spPr bwMode="auto">
          <a:xfrm>
            <a:off x="52388" y="1141413"/>
            <a:ext cx="8839200" cy="0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1536700" y="1141413"/>
            <a:ext cx="0" cy="590550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-144463" y="620713"/>
            <a:ext cx="939641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900" dirty="0">
                <a:latin typeface="Arial Narrow" pitchFamily="34" charset="0"/>
              </a:rPr>
              <a:t>Module schedule for country reviews – Start: 29 June 2019</a:t>
            </a:r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4925" y="1273175"/>
            <a:ext cx="18002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 u="sng" dirty="0">
                <a:latin typeface="Arial Narrow" pitchFamily="34" charset="0"/>
              </a:rPr>
              <a:t>Within 3 weeks</a:t>
            </a:r>
            <a:br>
              <a:rPr lang="en-GB" altLang="en-US" sz="1600" u="sng" dirty="0">
                <a:latin typeface="Arial Narrow" pitchFamily="34" charset="0"/>
              </a:rPr>
            </a:br>
            <a:r>
              <a:rPr lang="en-US" altLang="en-US" sz="1600" dirty="0">
                <a:latin typeface="Arial Narrow" pitchFamily="34" charset="0"/>
              </a:rPr>
              <a:t>(</a:t>
            </a:r>
            <a:r>
              <a:rPr lang="en-GB" altLang="en-US" sz="1600" dirty="0">
                <a:latin typeface="Arial Narrow" pitchFamily="34" charset="0"/>
              </a:rPr>
              <a:t>20</a:t>
            </a:r>
            <a:r>
              <a:rPr lang="en-US" altLang="en-US" sz="1600" dirty="0">
                <a:latin typeface="Arial Narrow" pitchFamily="34" charset="0"/>
              </a:rPr>
              <a:t> July)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19250" y="1268413"/>
            <a:ext cx="1441450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 u="sng" dirty="0">
                <a:latin typeface="Arial Narrow" pitchFamily="34" charset="0"/>
              </a:rPr>
              <a:t>Within 1 month</a:t>
            </a:r>
            <a:br>
              <a:rPr lang="en-GB" altLang="en-US" sz="1600" u="sng" dirty="0">
                <a:latin typeface="Arial Narrow" pitchFamily="34" charset="0"/>
              </a:rPr>
            </a:br>
            <a:r>
              <a:rPr lang="en-GB" altLang="en-US" sz="1600" dirty="0">
                <a:latin typeface="Arial Narrow" pitchFamily="34" charset="0"/>
              </a:rPr>
              <a:t>(29 July)</a:t>
            </a:r>
            <a:endParaRPr lang="en-US" altLang="en-US" sz="1600" dirty="0">
              <a:latin typeface="Arial Narrow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1600" u="sng" dirty="0">
              <a:latin typeface="Arial Narrow" pitchFamily="34" charset="0"/>
            </a:endParaRP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3276600" y="1141413"/>
            <a:ext cx="0" cy="847725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5170488" y="1141413"/>
            <a:ext cx="11112" cy="847725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7069138" y="1141413"/>
            <a:ext cx="0" cy="4449762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8883650" y="1141413"/>
            <a:ext cx="0" cy="5235575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7308850" y="1301750"/>
            <a:ext cx="14874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u="sng" dirty="0">
                <a:latin typeface="Arial Narrow" pitchFamily="34" charset="0"/>
              </a:rPr>
              <a:t>Within 6 months</a:t>
            </a:r>
          </a:p>
          <a:p>
            <a:pPr algn="ctr" eaLnBrk="1" hangingPunct="1"/>
            <a:r>
              <a:rPr lang="en-GB" altLang="en-US" sz="1600" dirty="0">
                <a:latin typeface="Arial Narrow" pitchFamily="34" charset="0"/>
              </a:rPr>
              <a:t>(29 December 2019)</a:t>
            </a:r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483225" y="1196975"/>
            <a:ext cx="15367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u="sng" dirty="0">
                <a:latin typeface="Arial Narrow" pitchFamily="34" charset="0"/>
              </a:rPr>
              <a:t>Preferably within 5 months</a:t>
            </a:r>
          </a:p>
          <a:p>
            <a:pPr algn="ctr" eaLnBrk="1" hangingPunct="1"/>
            <a:r>
              <a:rPr lang="en-GB" altLang="en-US" sz="1600" dirty="0">
                <a:latin typeface="Arial Narrow" pitchFamily="34" charset="0"/>
              </a:rPr>
              <a:t>(29 November)</a:t>
            </a:r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3467100" y="1273175"/>
            <a:ext cx="15367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600" u="sng" dirty="0">
                <a:latin typeface="Arial Narrow" pitchFamily="34" charset="0"/>
              </a:rPr>
              <a:t>Within 2 months</a:t>
            </a:r>
          </a:p>
          <a:p>
            <a:pPr eaLnBrk="1" hangingPunct="1"/>
            <a:r>
              <a:rPr lang="en-GB" altLang="en-US" sz="1600" dirty="0">
                <a:latin typeface="Arial Narrow" pitchFamily="34" charset="0"/>
              </a:rPr>
              <a:t>(29 August)</a:t>
            </a:r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5210175" y="5253038"/>
            <a:ext cx="9525" cy="479425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123825" y="1916113"/>
            <a:ext cx="1279525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600" b="0" dirty="0">
                <a:latin typeface="Arial Narrow" pitchFamily="34" charset="0"/>
              </a:rPr>
              <a:t>State under review nominates focal point</a:t>
            </a:r>
            <a:endParaRPr lang="en-GB" altLang="en-US" sz="1600" dirty="0">
              <a:latin typeface="Arial Narrow" pitchFamily="34" charset="0"/>
            </a:endParaRPr>
          </a:p>
          <a:p>
            <a:pPr eaLnBrk="1" hangingPunct="1"/>
            <a:endParaRPr lang="en-US" altLang="en-US" sz="1600" b="0" dirty="0">
              <a:latin typeface="Arial Narrow" pitchFamily="34" charset="0"/>
            </a:endParaRPr>
          </a:p>
          <a:p>
            <a:pPr eaLnBrk="1" hangingPunct="1"/>
            <a:r>
              <a:rPr lang="en-US" altLang="en-US" sz="1600" b="0" dirty="0">
                <a:latin typeface="Arial Narrow" pitchFamily="34" charset="0"/>
              </a:rPr>
              <a:t>Deadline for reviewing expert nominations:  </a:t>
            </a:r>
            <a:r>
              <a:rPr lang="en-GB" altLang="en-US" sz="1600" b="0" dirty="0">
                <a:latin typeface="Arial Narrow" pitchFamily="34" charset="0"/>
              </a:rPr>
              <a:t>6</a:t>
            </a:r>
            <a:r>
              <a:rPr lang="en-US" altLang="en-US" sz="1600" b="0" dirty="0">
                <a:latin typeface="Arial Narrow" pitchFamily="34" charset="0"/>
              </a:rPr>
              <a:t> July</a:t>
            </a: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1403350" y="1844675"/>
            <a:ext cx="1944688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600" b="0" dirty="0">
                <a:latin typeface="Arial Narrow" pitchFamily="34" charset="0"/>
              </a:rPr>
              <a:t>Secretariat organizes tele/videoconference:</a:t>
            </a:r>
          </a:p>
          <a:p>
            <a:pPr eaLnBrk="1" hangingPunct="1">
              <a:buFont typeface="Arial" charset="0"/>
              <a:buChar char="•"/>
            </a:pPr>
            <a:r>
              <a:rPr lang="en-GB" altLang="en-US" sz="1600" b="0" dirty="0">
                <a:latin typeface="Arial Narrow" pitchFamily="34" charset="0"/>
              </a:rPr>
              <a:t>Submission of  SACL</a:t>
            </a:r>
          </a:p>
          <a:p>
            <a:pPr eaLnBrk="1" hangingPunct="1">
              <a:buFont typeface="Arial" charset="0"/>
              <a:buChar char="•"/>
            </a:pPr>
            <a:r>
              <a:rPr lang="en-GB" altLang="en-US" sz="1600" b="0" dirty="0">
                <a:latin typeface="Arial Narrow" pitchFamily="34" charset="0"/>
              </a:rPr>
              <a:t>Language of review</a:t>
            </a:r>
          </a:p>
          <a:p>
            <a:pPr eaLnBrk="1" hangingPunct="1">
              <a:buFont typeface="Arial" charset="0"/>
              <a:buChar char="•"/>
            </a:pPr>
            <a:r>
              <a:rPr lang="en-GB" altLang="en-US" sz="1600" b="0" dirty="0">
                <a:latin typeface="Arial Narrow" pitchFamily="34" charset="0"/>
              </a:rPr>
              <a:t>Division of labour</a:t>
            </a:r>
          </a:p>
          <a:p>
            <a:pPr eaLnBrk="1" hangingPunct="1">
              <a:buFont typeface="Arial" charset="0"/>
              <a:buChar char="•"/>
            </a:pPr>
            <a:r>
              <a:rPr lang="en-GB" altLang="en-US" sz="1600" b="0" dirty="0">
                <a:latin typeface="Arial Narrow" pitchFamily="34" charset="0"/>
              </a:rPr>
              <a:t>Active dialogue</a:t>
            </a:r>
          </a:p>
          <a:p>
            <a:pPr eaLnBrk="1" hangingPunct="1"/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3635375" y="1916113"/>
            <a:ext cx="30734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0">
                <a:latin typeface="Arial Narrow" pitchFamily="34" charset="0"/>
              </a:rPr>
              <a:t>State under review </a:t>
            </a:r>
            <a:br>
              <a:rPr lang="en-GB" altLang="en-US" sz="1600" b="0">
                <a:latin typeface="Arial Narrow" pitchFamily="34" charset="0"/>
              </a:rPr>
            </a:br>
            <a:r>
              <a:rPr lang="en-GB" altLang="en-US" sz="1600" b="0">
                <a:latin typeface="Arial Narrow" pitchFamily="34" charset="0"/>
              </a:rPr>
              <a:t>submits self-assessment</a:t>
            </a:r>
            <a:endParaRPr lang="en-US" altLang="en-US" sz="1600" b="0">
              <a:latin typeface="Arial Narrow" pitchFamily="34" charset="0"/>
            </a:endParaRP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2722563" y="5694363"/>
            <a:ext cx="30734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b="0">
                <a:latin typeface="Arial Narrow" pitchFamily="34" charset="0"/>
              </a:rPr>
              <a:t>State under review organizes direct dialogue, facilitated by secretariat</a:t>
            </a:r>
          </a:p>
          <a:p>
            <a:pPr algn="ctr" eaLnBrk="1" hangingPunct="1"/>
            <a:r>
              <a:rPr lang="en-GB" altLang="en-US" sz="1600" b="0">
                <a:latin typeface="Arial Narrow" pitchFamily="34" charset="0"/>
              </a:rPr>
              <a:t>(joint meeting or country visit)</a:t>
            </a:r>
            <a:endParaRPr lang="en-US" altLang="en-US" sz="1600" b="0">
              <a:latin typeface="Arial Narrow" pitchFamily="34" charset="0"/>
            </a:endParaRP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4356100" y="2781300"/>
            <a:ext cx="280828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0">
                <a:latin typeface="Arial Narrow" pitchFamily="34" charset="0"/>
              </a:rPr>
              <a:t>Secretariat circulates checklist to reviewing experts, after translation</a:t>
            </a:r>
            <a:endParaRPr lang="en-US" altLang="en-US" sz="1600" b="0">
              <a:latin typeface="Arial Narrow" pitchFamily="34" charset="0"/>
            </a:endParaRP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3971925" y="4508500"/>
            <a:ext cx="283210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0">
                <a:latin typeface="Arial Narrow" pitchFamily="34" charset="0"/>
              </a:rPr>
              <a:t>Secretariat organizes tele/video conference to introduce </a:t>
            </a:r>
            <a:br>
              <a:rPr lang="en-GB" altLang="en-US" sz="1600" b="0">
                <a:latin typeface="Arial Narrow" pitchFamily="34" charset="0"/>
              </a:rPr>
            </a:br>
            <a:r>
              <a:rPr lang="en-GB" altLang="en-US" sz="1600" b="0">
                <a:latin typeface="Arial Narrow" pitchFamily="34" charset="0"/>
              </a:rPr>
              <a:t>outcome of the desk review</a:t>
            </a:r>
            <a:endParaRPr lang="en-US" altLang="en-US" sz="1600" b="0">
              <a:latin typeface="Arial Narrow" pitchFamily="34" charset="0"/>
            </a:endParaRPr>
          </a:p>
        </p:txBody>
      </p:sp>
      <p:sp>
        <p:nvSpPr>
          <p:cNvPr id="69653" name="Text Box 21"/>
          <p:cNvSpPr txBox="1">
            <a:spLocks noChangeArrowheads="1"/>
          </p:cNvSpPr>
          <p:nvPr/>
        </p:nvSpPr>
        <p:spPr bwMode="auto">
          <a:xfrm>
            <a:off x="3784600" y="3644900"/>
            <a:ext cx="3073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0">
                <a:latin typeface="Arial Narrow" pitchFamily="34" charset="0"/>
              </a:rPr>
              <a:t>Reviewing experts submit </a:t>
            </a:r>
            <a:br>
              <a:rPr lang="en-GB" altLang="en-US" sz="1600" b="0">
                <a:latin typeface="Arial Narrow" pitchFamily="34" charset="0"/>
              </a:rPr>
            </a:br>
            <a:r>
              <a:rPr lang="en-GB" altLang="en-US" sz="1600" b="0">
                <a:latin typeface="Arial Narrow" pitchFamily="34" charset="0"/>
              </a:rPr>
              <a:t>outcome of the desk review</a:t>
            </a:r>
            <a:endParaRPr lang="en-US" altLang="en-US" sz="1600" b="0">
              <a:latin typeface="Arial Narrow" pitchFamily="34" charset="0"/>
            </a:endParaRPr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5688013" y="5516563"/>
            <a:ext cx="3205162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 b="0">
                <a:latin typeface="Arial Narrow" pitchFamily="34" charset="0"/>
              </a:rPr>
              <a:t>Reviewers prepare draft country report assisted by secretariat, State under review agrees to final report, executive summary is prepared</a:t>
            </a:r>
            <a:endParaRPr lang="en-US" altLang="en-US" sz="1600" b="0">
              <a:latin typeface="Arial Narrow" pitchFamily="34" charset="0"/>
            </a:endParaRPr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>
            <a:off x="5208588" y="4221163"/>
            <a:ext cx="11112" cy="407987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68" name="Line 24"/>
          <p:cNvSpPr>
            <a:spLocks noChangeShapeType="1"/>
          </p:cNvSpPr>
          <p:nvPr/>
        </p:nvSpPr>
        <p:spPr bwMode="auto">
          <a:xfrm>
            <a:off x="5208588" y="3284538"/>
            <a:ext cx="11112" cy="374650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69" name="Line 25"/>
          <p:cNvSpPr>
            <a:spLocks noChangeShapeType="1"/>
          </p:cNvSpPr>
          <p:nvPr/>
        </p:nvSpPr>
        <p:spPr bwMode="auto">
          <a:xfrm>
            <a:off x="5181600" y="2420938"/>
            <a:ext cx="11113" cy="373062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70" name="Line 26"/>
          <p:cNvSpPr>
            <a:spLocks noChangeShapeType="1"/>
          </p:cNvSpPr>
          <p:nvPr/>
        </p:nvSpPr>
        <p:spPr bwMode="auto">
          <a:xfrm flipH="1">
            <a:off x="3348038" y="4594225"/>
            <a:ext cx="792162" cy="0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71" name="Line 27"/>
          <p:cNvSpPr>
            <a:spLocks noChangeShapeType="1"/>
          </p:cNvSpPr>
          <p:nvPr/>
        </p:nvSpPr>
        <p:spPr bwMode="auto">
          <a:xfrm>
            <a:off x="3348038" y="4594225"/>
            <a:ext cx="0" cy="919163"/>
          </a:xfrm>
          <a:prstGeom prst="line">
            <a:avLst/>
          </a:prstGeom>
          <a:noFill/>
          <a:ln w="508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1116013" y="4776788"/>
            <a:ext cx="1943100" cy="107721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u="sng" dirty="0">
                <a:latin typeface="Arial Narrow" pitchFamily="34" charset="0"/>
              </a:rPr>
              <a:t>Dialogue: up to </a:t>
            </a:r>
          </a:p>
          <a:p>
            <a:pPr algn="ctr" eaLnBrk="1" hangingPunct="1"/>
            <a:r>
              <a:rPr lang="en-GB" altLang="en-US" sz="1600" u="sng" dirty="0">
                <a:latin typeface="Arial Narrow" pitchFamily="34" charset="0"/>
              </a:rPr>
              <a:t>2 months</a:t>
            </a:r>
          </a:p>
          <a:p>
            <a:pPr algn="ctr" eaLnBrk="1" hangingPunct="1"/>
            <a:r>
              <a:rPr lang="en-GB" altLang="en-US" sz="1600" dirty="0">
                <a:latin typeface="Arial Narrow" pitchFamily="34" charset="0"/>
              </a:rPr>
              <a:t>(until 29 December 201</a:t>
            </a:r>
            <a:r>
              <a:rPr lang="ru-RU" altLang="en-US" sz="1600" dirty="0">
                <a:latin typeface="Arial Narrow" pitchFamily="34" charset="0"/>
              </a:rPr>
              <a:t>8</a:t>
            </a:r>
            <a:r>
              <a:rPr lang="en-GB" altLang="en-US" sz="1600" dirty="0">
                <a:latin typeface="Arial Narrow" pitchFamily="34" charset="0"/>
              </a:rPr>
              <a:t>) </a:t>
            </a:r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31773" name="Text Box 29"/>
          <p:cNvSpPr txBox="1">
            <a:spLocks noChangeArrowheads="1"/>
          </p:cNvSpPr>
          <p:nvPr/>
        </p:nvSpPr>
        <p:spPr bwMode="auto">
          <a:xfrm>
            <a:off x="2987675" y="2852738"/>
            <a:ext cx="1439863" cy="5847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dirty="0">
                <a:latin typeface="Arial Narrow" pitchFamily="34" charset="0"/>
              </a:rPr>
              <a:t>Within 1 month</a:t>
            </a:r>
          </a:p>
          <a:p>
            <a:pPr algn="ctr" eaLnBrk="1" hangingPunct="1"/>
            <a:r>
              <a:rPr lang="en-GB" altLang="en-US" sz="1600" dirty="0">
                <a:latin typeface="Arial Narrow" pitchFamily="34" charset="0"/>
              </a:rPr>
              <a:t>(29 September)</a:t>
            </a:r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31774" name="Text Box 30"/>
          <p:cNvSpPr txBox="1">
            <a:spLocks noChangeArrowheads="1"/>
          </p:cNvSpPr>
          <p:nvPr/>
        </p:nvSpPr>
        <p:spPr bwMode="auto">
          <a:xfrm>
            <a:off x="2508250" y="3654425"/>
            <a:ext cx="1631950" cy="584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u="sng" dirty="0">
                <a:latin typeface="Arial Narrow" pitchFamily="34" charset="0"/>
              </a:rPr>
              <a:t>Within 1 month</a:t>
            </a:r>
          </a:p>
          <a:p>
            <a:pPr algn="ctr" eaLnBrk="1" hangingPunct="1"/>
            <a:r>
              <a:rPr lang="en-GB" altLang="en-US" sz="1600" dirty="0">
                <a:latin typeface="Arial Narrow" pitchFamily="34" charset="0"/>
              </a:rPr>
              <a:t>(29 October)</a:t>
            </a:r>
            <a:endParaRPr lang="en-US" altLang="en-US" sz="1600" dirty="0">
              <a:latin typeface="Arial Narrow" pitchFamily="34" charset="0"/>
            </a:endParaRPr>
          </a:p>
        </p:txBody>
      </p:sp>
      <p:sp>
        <p:nvSpPr>
          <p:cNvPr id="69663" name="Text Box 31"/>
          <p:cNvSpPr txBox="1">
            <a:spLocks noChangeArrowheads="1"/>
          </p:cNvSpPr>
          <p:nvPr/>
        </p:nvSpPr>
        <p:spPr bwMode="auto">
          <a:xfrm>
            <a:off x="7667625" y="6519863"/>
            <a:ext cx="21605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FFFF00"/>
                </a:solidFill>
                <a:latin typeface="Arial Narrow" pitchFamily="34" charset="0"/>
              </a:rPr>
              <a:t>End of review</a:t>
            </a:r>
            <a:endParaRPr lang="en-US" altLang="en-US" sz="160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7118352" y="1296988"/>
            <a:ext cx="1885950" cy="792163"/>
          </a:xfrm>
          <a:prstGeom prst="ellips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306763" y="1169988"/>
            <a:ext cx="1885950" cy="790575"/>
          </a:xfrm>
          <a:prstGeom prst="ellipse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037557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9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9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7" grpId="0"/>
      <p:bldP spid="69648" grpId="0"/>
      <p:bldP spid="69649" grpId="0"/>
      <p:bldP spid="69650" grpId="0"/>
      <p:bldP spid="69651" grpId="0"/>
      <p:bldP spid="69652" grpId="0"/>
      <p:bldP spid="69653" grpId="0"/>
      <p:bldP spid="69654" grpId="0"/>
      <p:bldP spid="69663" grpId="0"/>
      <p:bldP spid="32" grpId="0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323850" y="1125538"/>
            <a:ext cx="46085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4000">
                <a:latin typeface="Arial Narrow" pitchFamily="34" charset="0"/>
                <a:ea typeface="MS PGothic" pitchFamily="34" charset="-128"/>
              </a:rPr>
              <a:t>Looking forward</a:t>
            </a:r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179388" y="2205038"/>
            <a:ext cx="8640762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619125" indent="-3429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2800" dirty="0">
                <a:latin typeface="Arial Narrow" pitchFamily="34" charset="0"/>
                <a:ea typeface="MS PGothic" pitchFamily="34" charset="-128"/>
              </a:rPr>
              <a:t>First cycle:  moving towards completion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 altLang="en-US" sz="2200" dirty="0">
                <a:latin typeface="Arial Narrow" pitchFamily="34" charset="0"/>
                <a:ea typeface="MS PGothic" pitchFamily="34" charset="-128"/>
              </a:rPr>
              <a:t>164 executive summaries now completed and available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 altLang="en-US" sz="2200" dirty="0">
                <a:latin typeface="Arial Narrow" pitchFamily="34" charset="0"/>
                <a:ea typeface="MS PGothic" pitchFamily="34" charset="-128"/>
              </a:rPr>
              <a:t>More are nearing finalization</a:t>
            </a:r>
          </a:p>
          <a:p>
            <a:pPr lvl="1" eaLnBrk="1" hangingPunct="1">
              <a:buFont typeface="Arial" charset="0"/>
              <a:buChar char="•"/>
            </a:pPr>
            <a:endParaRPr lang="en-GB" altLang="en-US" sz="2200" dirty="0">
              <a:latin typeface="Arial Narrow" pitchFamily="34" charset="0"/>
              <a:ea typeface="MS PGothic" pitchFamily="34" charset="-128"/>
            </a:endParaRPr>
          </a:p>
          <a:p>
            <a:pPr eaLnBrk="1" hangingPunct="1"/>
            <a:r>
              <a:rPr lang="en-GB" altLang="en-US" sz="2800" dirty="0">
                <a:latin typeface="Arial Narrow" pitchFamily="34" charset="0"/>
                <a:ea typeface="MS PGothic" pitchFamily="34" charset="-128"/>
              </a:rPr>
              <a:t>Second cycle: Prevention and Asset Recovery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 altLang="en-US" sz="2200" dirty="0">
                <a:latin typeface="Arial Narrow" pitchFamily="34" charset="0"/>
                <a:ea typeface="MS PGothic" pitchFamily="34" charset="-128"/>
              </a:rPr>
              <a:t>Launch of 2</a:t>
            </a:r>
            <a:r>
              <a:rPr lang="en-GB" altLang="en-US" sz="2200" baseline="30000" dirty="0">
                <a:latin typeface="Arial Narrow" pitchFamily="34" charset="0"/>
                <a:ea typeface="MS PGothic" pitchFamily="34" charset="-128"/>
              </a:rPr>
              <a:t>nd</a:t>
            </a:r>
            <a:r>
              <a:rPr lang="en-GB" altLang="en-US" sz="2200" dirty="0">
                <a:latin typeface="Arial Narrow" pitchFamily="34" charset="0"/>
                <a:ea typeface="MS PGothic" pitchFamily="34" charset="-128"/>
              </a:rPr>
              <a:t> cycle – start of reviews: 4 July 2016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 altLang="en-US" sz="2200" dirty="0">
                <a:latin typeface="Arial Narrow" pitchFamily="34" charset="0"/>
                <a:ea typeface="MS PGothic" pitchFamily="34" charset="-128"/>
              </a:rPr>
              <a:t>Development of expertise and good practices in these areas</a:t>
            </a:r>
          </a:p>
          <a:p>
            <a:pPr lvl="1" eaLnBrk="1" hangingPunct="1">
              <a:buFont typeface="Arial" charset="0"/>
              <a:buChar char="•"/>
            </a:pPr>
            <a:r>
              <a:rPr lang="en-GB" altLang="en-US" sz="2200" dirty="0">
                <a:latin typeface="Arial Narrow" pitchFamily="34" charset="0"/>
                <a:ea typeface="MS PGothic" pitchFamily="34" charset="-128"/>
              </a:rPr>
              <a:t>Lessons learned from first cycle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275" y="763588"/>
            <a:ext cx="186372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495099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General information related to the Convention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Decision-making bodies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Implementation Review Mechanism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/>
              <a:t>Self-assessment checklist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Tools to assist in the reviews</a:t>
            </a:r>
          </a:p>
        </p:txBody>
      </p:sp>
    </p:spTree>
    <p:extLst>
      <p:ext uri="{BB962C8B-B14F-4D97-AF65-F5344CB8AC3E}">
        <p14:creationId xmlns:p14="http://schemas.microsoft.com/office/powerpoint/2010/main" val="2582428478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>
              <a:buFont typeface="Arial Narrow" pitchFamily="34" charset="0"/>
              <a:buAutoNum type="arabicPeriod"/>
            </a:pPr>
            <a:r>
              <a:rPr lang="en-GB" altLang="en-US" dirty="0"/>
              <a:t>General information related to the Convention</a:t>
            </a:r>
          </a:p>
          <a:p>
            <a:pPr marL="514350" indent="-514350">
              <a:buFont typeface="Arial Narrow" pitchFamily="34" charset="0"/>
              <a:buAutoNum type="arabicPeriod"/>
            </a:pPr>
            <a:r>
              <a:rPr lang="en-GB" altLang="en-US" dirty="0"/>
              <a:t>Decision-making bodies</a:t>
            </a:r>
          </a:p>
          <a:p>
            <a:pPr marL="514350" indent="-514350">
              <a:buFont typeface="Arial Narrow" pitchFamily="34" charset="0"/>
              <a:buAutoNum type="arabicPeriod"/>
            </a:pPr>
            <a:r>
              <a:rPr lang="en-GB" altLang="en-US" dirty="0"/>
              <a:t>Implementation Review Mechanism</a:t>
            </a:r>
          </a:p>
          <a:p>
            <a:pPr marL="514350" indent="-514350">
              <a:buFont typeface="Arial Narrow" pitchFamily="34" charset="0"/>
              <a:buAutoNum type="arabicPeriod"/>
            </a:pPr>
            <a:r>
              <a:rPr lang="en-GB" dirty="0"/>
              <a:t>Self-assessment checklist</a:t>
            </a:r>
          </a:p>
          <a:p>
            <a:pPr marL="514350" indent="-514350">
              <a:buFont typeface="Arial Narrow" pitchFamily="34" charset="0"/>
              <a:buAutoNum type="arabicPeriod"/>
            </a:pPr>
            <a:r>
              <a:rPr lang="en-GB" altLang="en-US" dirty="0"/>
              <a:t>Tools to assist in the reviews</a:t>
            </a:r>
          </a:p>
        </p:txBody>
      </p:sp>
    </p:spTree>
    <p:extLst>
      <p:ext uri="{BB962C8B-B14F-4D97-AF65-F5344CB8AC3E}">
        <p14:creationId xmlns:p14="http://schemas.microsoft.com/office/powerpoint/2010/main" val="2188071716"/>
      </p:ext>
    </p:extLst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 descr="Bouquet"/>
          <p:cNvSpPr>
            <a:spLocks noChangeArrowheads="1"/>
          </p:cNvSpPr>
          <p:nvPr/>
        </p:nvSpPr>
        <p:spPr bwMode="auto">
          <a:xfrm>
            <a:off x="179388" y="1487488"/>
            <a:ext cx="8929687" cy="387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sz="2400" b="0">
                <a:latin typeface="Arial Narrow" pitchFamily="34" charset="0"/>
              </a:rPr>
              <a:t> Convention</a:t>
            </a:r>
          </a:p>
          <a:p>
            <a:pPr eaLnBrk="1" hangingPunct="1">
              <a:buFontTx/>
              <a:buChar char="•"/>
            </a:pPr>
            <a:endParaRPr lang="en-GB" altLang="en-US" sz="1600" b="0">
              <a:latin typeface="Arial Narrow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 b="0">
                <a:latin typeface="Arial Narrow" pitchFamily="34" charset="0"/>
              </a:rPr>
              <a:t> COSP resolutions</a:t>
            </a:r>
          </a:p>
          <a:p>
            <a:pPr eaLnBrk="1" hangingPunct="1">
              <a:buFontTx/>
              <a:buChar char="•"/>
            </a:pPr>
            <a:endParaRPr lang="en-GB" altLang="en-US" sz="1600" b="0">
              <a:latin typeface="Arial Narrow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 b="0">
                <a:latin typeface="Arial Narrow" pitchFamily="34" charset="0"/>
              </a:rPr>
              <a:t> Terms of Reference of the Review Mechanism</a:t>
            </a:r>
          </a:p>
          <a:p>
            <a:pPr eaLnBrk="1" hangingPunct="1">
              <a:buFontTx/>
              <a:buChar char="•"/>
            </a:pPr>
            <a:endParaRPr lang="en-GB" altLang="en-US" sz="1600" b="0">
              <a:latin typeface="Arial Narrow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 b="0">
                <a:latin typeface="Arial Narrow" pitchFamily="34" charset="0"/>
              </a:rPr>
              <a:t> Guidelines for Governmental experts and the</a:t>
            </a:r>
          </a:p>
          <a:p>
            <a:pPr eaLnBrk="1" hangingPunct="1"/>
            <a:r>
              <a:rPr lang="en-GB" altLang="en-US" sz="2400" b="0">
                <a:latin typeface="Arial Narrow" pitchFamily="34" charset="0"/>
              </a:rPr>
              <a:t>Secretariat</a:t>
            </a:r>
          </a:p>
          <a:p>
            <a:pPr eaLnBrk="1" hangingPunct="1">
              <a:buFontTx/>
              <a:buChar char="•"/>
            </a:pPr>
            <a:endParaRPr lang="en-GB" altLang="en-US" sz="1600" b="0">
              <a:latin typeface="Arial Narrow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 b="0">
                <a:latin typeface="Arial Narrow" pitchFamily="34" charset="0"/>
              </a:rPr>
              <a:t> Blueprint for country review reports and executive summaries</a:t>
            </a:r>
          </a:p>
          <a:p>
            <a:pPr eaLnBrk="1" hangingPunct="1">
              <a:buFontTx/>
              <a:buChar char="•"/>
            </a:pPr>
            <a:endParaRPr lang="en-GB" altLang="en-US" sz="1600" b="0">
              <a:latin typeface="Arial Narrow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 b="0">
                <a:latin typeface="Arial Narrow" pitchFamily="34" charset="0"/>
              </a:rPr>
              <a:t> Guidance document for filling in self-assessment checklist</a:t>
            </a:r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0" y="792163"/>
            <a:ext cx="9144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en-GB" altLang="en-US" sz="3000">
                <a:latin typeface="Arial Narrow" pitchFamily="34" charset="0"/>
              </a:rPr>
              <a:t>Documents for the Review Mechanism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88" y="1484313"/>
            <a:ext cx="25527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5" name="Rectangle 1"/>
          <p:cNvSpPr>
            <a:spLocks noChangeArrowheads="1"/>
          </p:cNvSpPr>
          <p:nvPr/>
        </p:nvSpPr>
        <p:spPr bwMode="auto">
          <a:xfrm>
            <a:off x="179388" y="5589588"/>
            <a:ext cx="885666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en-US" altLang="en-US" sz="1400">
              <a:latin typeface="Arial Narrow" pitchFamily="34" charset="0"/>
            </a:endParaRPr>
          </a:p>
          <a:p>
            <a:pPr eaLnBrk="1" hangingPunct="1"/>
            <a:r>
              <a:rPr lang="en-US" altLang="en-US" sz="2400" b="0" i="1" u="sng">
                <a:latin typeface="Arial Narrow" pitchFamily="34" charset="0"/>
              </a:rPr>
              <a:t>Executive Summaries and other documents available on UNODC Website:</a:t>
            </a:r>
            <a:r>
              <a:rPr lang="en-US" altLang="en-US" sz="2400" b="0" i="1">
                <a:latin typeface="Arial Narrow" pitchFamily="34" charset="0"/>
              </a:rPr>
              <a:t> </a:t>
            </a:r>
            <a:r>
              <a:rPr lang="en-US" altLang="en-US" sz="1400" b="0" i="1">
                <a:latin typeface="Arial Narrow" pitchFamily="34" charset="0"/>
              </a:rPr>
              <a:t> </a:t>
            </a:r>
            <a:br>
              <a:rPr lang="en-US" altLang="en-US" sz="1400" b="0" i="1">
                <a:latin typeface="Arial Narrow" pitchFamily="34" charset="0"/>
              </a:rPr>
            </a:br>
            <a:r>
              <a:rPr lang="en-US" altLang="en-US" sz="2000" b="0" i="1">
                <a:latin typeface="Arial Narrow" pitchFamily="34" charset="0"/>
              </a:rPr>
              <a:t>http://www.unodc.org/unodc/en/treaties/CAC/country-profile/index.html</a:t>
            </a:r>
          </a:p>
        </p:txBody>
      </p:sp>
    </p:spTree>
    <p:extLst>
      <p:ext uri="{BB962C8B-B14F-4D97-AF65-F5344CB8AC3E}">
        <p14:creationId xmlns:p14="http://schemas.microsoft.com/office/powerpoint/2010/main" val="2783667009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General information related to the Convention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Decision-making bodies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Implementation Review Mechanism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/>
              <a:t>Tools to assist in the reviews</a:t>
            </a:r>
          </a:p>
        </p:txBody>
      </p:sp>
    </p:spTree>
    <p:extLst>
      <p:ext uri="{BB962C8B-B14F-4D97-AF65-F5344CB8AC3E}">
        <p14:creationId xmlns:p14="http://schemas.microsoft.com/office/powerpoint/2010/main" val="2836130082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5175"/>
            <a:ext cx="8229600" cy="652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self-assessment checklist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1557338"/>
            <a:ext cx="8507413" cy="4765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GB" altLang="en-US"/>
              <a:t>Used in the first cycle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altLang="en-US"/>
              <a:t>Adapted for the second cycle and approved by the Implementation Review Group in June 2016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altLang="en-US"/>
              <a:t>Parts to be answered: General information, chapters II and V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/>
          </a:p>
          <a:p>
            <a:pPr>
              <a:lnSpc>
                <a:spcPct val="90000"/>
              </a:lnSpc>
              <a:buFontTx/>
              <a:buNone/>
            </a:pPr>
            <a:r>
              <a:rPr lang="en-GB" altLang="en-US"/>
              <a:t>Available for download from our website: http://www.unodc.org/unodc/en/treaties/CAC/self-assessment.html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sz="1400"/>
          </a:p>
          <a:p>
            <a:pPr>
              <a:lnSpc>
                <a:spcPct val="90000"/>
              </a:lnSpc>
              <a:buFontTx/>
              <a:buNone/>
            </a:pPr>
            <a:r>
              <a:rPr lang="en-GB" altLang="en-US"/>
              <a:t>Also available: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/>
              <a:t>Self-assessment checklist as PDF document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/>
              <a:t>Guidance notes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733425"/>
            <a:ext cx="284321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000451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4"/>
          <p:cNvSpPr>
            <a:spLocks noGrp="1"/>
          </p:cNvSpPr>
          <p:nvPr>
            <p:ph idx="1"/>
          </p:nvPr>
        </p:nvSpPr>
        <p:spPr bwMode="auto">
          <a:xfrm>
            <a:off x="107950" y="836613"/>
            <a:ext cx="9036050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s-ES" altLang="en-US" dirty="0"/>
          </a:p>
          <a:p>
            <a:pPr marL="0" indent="0">
              <a:buFontTx/>
              <a:buNone/>
            </a:pPr>
            <a:endParaRPr lang="es-ES" altLang="en-US" dirty="0"/>
          </a:p>
          <a:p>
            <a:pPr marL="0" indent="0">
              <a:buFontTx/>
              <a:buNone/>
            </a:pPr>
            <a:r>
              <a:rPr lang="es-ES" altLang="en-US" dirty="0"/>
              <a:t>1. </a:t>
            </a:r>
            <a:r>
              <a:rPr lang="es-ES" altLang="en-US" dirty="0" err="1"/>
              <a:t>Is</a:t>
            </a:r>
            <a:r>
              <a:rPr lang="es-ES" altLang="en-US" dirty="0"/>
              <a:t> </a:t>
            </a:r>
            <a:r>
              <a:rPr lang="es-ES" altLang="en-US" dirty="0" err="1"/>
              <a:t>your</a:t>
            </a:r>
            <a:r>
              <a:rPr lang="es-ES" altLang="en-US" dirty="0"/>
              <a:t> country in </a:t>
            </a:r>
            <a:r>
              <a:rPr lang="es-ES" altLang="en-US" dirty="0" err="1"/>
              <a:t>compliance</a:t>
            </a:r>
            <a:r>
              <a:rPr lang="es-ES" altLang="en-US" dirty="0"/>
              <a:t> </a:t>
            </a:r>
            <a:r>
              <a:rPr lang="es-ES" altLang="en-US" dirty="0" err="1"/>
              <a:t>with</a:t>
            </a:r>
            <a:r>
              <a:rPr lang="es-ES" altLang="en-US" dirty="0"/>
              <a:t> </a:t>
            </a:r>
            <a:r>
              <a:rPr lang="es-ES" altLang="en-US" dirty="0" err="1"/>
              <a:t>this</a:t>
            </a:r>
            <a:r>
              <a:rPr lang="es-ES" altLang="en-US" dirty="0"/>
              <a:t> </a:t>
            </a:r>
            <a:r>
              <a:rPr lang="es-ES" altLang="en-US" dirty="0" err="1"/>
              <a:t>provision</a:t>
            </a:r>
            <a:r>
              <a:rPr lang="es-ES" altLang="en-US" dirty="0"/>
              <a:t>? </a:t>
            </a:r>
          </a:p>
          <a:p>
            <a:pPr marL="0" indent="0">
              <a:buFontTx/>
              <a:buNone/>
            </a:pPr>
            <a:r>
              <a:rPr lang="es-ES" altLang="en-US" dirty="0"/>
              <a:t>	Yes/Yes, in </a:t>
            </a:r>
            <a:r>
              <a:rPr lang="es-ES" altLang="en-US" dirty="0" err="1"/>
              <a:t>part</a:t>
            </a:r>
            <a:r>
              <a:rPr lang="es-ES" altLang="en-US" dirty="0"/>
              <a:t>/No</a:t>
            </a:r>
          </a:p>
          <a:p>
            <a:pPr marL="0" indent="0">
              <a:buFontTx/>
              <a:buNone/>
            </a:pPr>
            <a:endParaRPr lang="es-ES" altLang="en-US" sz="800" dirty="0"/>
          </a:p>
          <a:p>
            <a:pPr marL="0" indent="0">
              <a:buFontTx/>
              <a:buNone/>
            </a:pPr>
            <a:endParaRPr lang="es-ES" altLang="en-US" sz="800" dirty="0"/>
          </a:p>
          <a:p>
            <a:pPr marL="0" indent="0">
              <a:buFontTx/>
              <a:buNone/>
            </a:pPr>
            <a:r>
              <a:rPr lang="es-ES" altLang="en-US" dirty="0"/>
              <a:t>2. </a:t>
            </a:r>
            <a:r>
              <a:rPr lang="en-GB" altLang="en-US" dirty="0"/>
              <a:t>Please describe (cite and summarize) the measures/steps your country has taken, if any, (or is planning to take, together with the related appropriate time frame) to ensure full compliance with this provision of the Convention.</a:t>
            </a:r>
            <a:r>
              <a:rPr lang="es-ES" altLang="en-US" dirty="0"/>
              <a:t> </a:t>
            </a:r>
          </a:p>
          <a:p>
            <a:pPr marL="0" indent="0">
              <a:buFontTx/>
              <a:buNone/>
            </a:pPr>
            <a:endParaRPr lang="es-ES" altLang="en-US" sz="900" dirty="0"/>
          </a:p>
          <a:p>
            <a:pPr marL="0" indent="0">
              <a:buFontTx/>
              <a:buNone/>
            </a:pPr>
            <a:endParaRPr lang="es-ES" altLang="en-US" sz="900" dirty="0"/>
          </a:p>
          <a:p>
            <a:pPr marL="0" indent="0">
              <a:buFontTx/>
              <a:buNone/>
            </a:pPr>
            <a:r>
              <a:rPr lang="es-ES" altLang="en-US" dirty="0"/>
              <a:t>3. </a:t>
            </a:r>
            <a:r>
              <a:rPr lang="en-GB" altLang="en-US" dirty="0"/>
              <a:t>Please provide examples of the implementation of those measures, including related court or other cases, available statistics etc.</a:t>
            </a: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733425"/>
            <a:ext cx="284321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323528" y="836613"/>
            <a:ext cx="7772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en-GB" altLang="en-US" kern="0" dirty="0"/>
              <a:t>Question flow in the </a:t>
            </a:r>
          </a:p>
          <a:p>
            <a:pPr algn="ctr"/>
            <a:r>
              <a:rPr lang="en-GB" altLang="en-US" kern="0" dirty="0"/>
              <a:t>self-assessment checklist</a:t>
            </a:r>
          </a:p>
        </p:txBody>
      </p:sp>
    </p:spTree>
    <p:extLst>
      <p:ext uri="{BB962C8B-B14F-4D97-AF65-F5344CB8AC3E}">
        <p14:creationId xmlns:p14="http://schemas.microsoft.com/office/powerpoint/2010/main" val="3341508256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3"/>
          <p:cNvSpPr txBox="1">
            <a:spLocks noChangeArrowheads="1"/>
          </p:cNvSpPr>
          <p:nvPr/>
        </p:nvSpPr>
        <p:spPr bwMode="auto">
          <a:xfrm>
            <a:off x="495300" y="1052513"/>
            <a:ext cx="832485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defRPr/>
            </a:pPr>
            <a:r>
              <a:rPr lang="en-GB" altLang="en-US" dirty="0">
                <a:latin typeface="+mj-lt"/>
              </a:rPr>
              <a:t>Additional resources: </a:t>
            </a:r>
          </a:p>
          <a:p>
            <a:pPr eaLnBrk="1" hangingPunct="1">
              <a:defRPr/>
            </a:pPr>
            <a:endParaRPr lang="en-GB" altLang="en-US" dirty="0">
              <a:latin typeface="+mj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altLang="en-US" b="0" dirty="0" err="1">
                <a:latin typeface="+mj-lt"/>
              </a:rPr>
              <a:t>Travaux</a:t>
            </a:r>
            <a:r>
              <a:rPr lang="en-GB" altLang="en-US" b="0" dirty="0">
                <a:latin typeface="+mj-lt"/>
              </a:rPr>
              <a:t> </a:t>
            </a:r>
            <a:r>
              <a:rPr lang="en-GB" altLang="en-US" b="0" dirty="0" err="1">
                <a:latin typeface="+mj-lt"/>
              </a:rPr>
              <a:t>préparatoires</a:t>
            </a:r>
            <a:endParaRPr lang="en-GB" altLang="en-US" b="0" dirty="0">
              <a:latin typeface="+mj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altLang="en-US" b="0" dirty="0">
                <a:latin typeface="+mj-lt"/>
              </a:rPr>
              <a:t>Legislative Guide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altLang="en-US" b="0" dirty="0">
                <a:latin typeface="+mj-lt"/>
              </a:rPr>
              <a:t>Technical Guide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ES" altLang="en-US" b="0" dirty="0" err="1">
                <a:latin typeface="+mj-lt"/>
              </a:rPr>
              <a:t>State</a:t>
            </a:r>
            <a:r>
              <a:rPr lang="es-ES" altLang="en-US" b="0" dirty="0">
                <a:latin typeface="+mj-lt"/>
              </a:rPr>
              <a:t> of </a:t>
            </a:r>
            <a:r>
              <a:rPr lang="es-ES" altLang="en-US" b="0" dirty="0" err="1">
                <a:latin typeface="+mj-lt"/>
              </a:rPr>
              <a:t>implementation</a:t>
            </a:r>
            <a:r>
              <a:rPr lang="es-ES" altLang="en-US" b="0" dirty="0">
                <a:latin typeface="+mj-lt"/>
              </a:rPr>
              <a:t> </a:t>
            </a:r>
            <a:r>
              <a:rPr lang="es-ES" altLang="en-US" b="0" dirty="0" err="1">
                <a:latin typeface="+mj-lt"/>
              </a:rPr>
              <a:t>report</a:t>
            </a:r>
            <a:endParaRPr lang="es-ES" altLang="en-US" b="0" dirty="0">
              <a:latin typeface="+mj-lt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s-ES" altLang="en-US" b="0" dirty="0" err="1">
                <a:latin typeface="+mj-lt"/>
              </a:rPr>
              <a:t>Additional</a:t>
            </a:r>
            <a:r>
              <a:rPr lang="es-ES" altLang="en-US" b="0" dirty="0">
                <a:latin typeface="+mj-lt"/>
              </a:rPr>
              <a:t> </a:t>
            </a:r>
            <a:r>
              <a:rPr lang="es-ES" altLang="en-US" b="0" dirty="0" err="1">
                <a:latin typeface="+mj-lt"/>
              </a:rPr>
              <a:t>tools</a:t>
            </a:r>
            <a:endParaRPr lang="es-ES" altLang="en-US" b="0" dirty="0">
              <a:latin typeface="+mj-lt"/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en-GB" altLang="en-US" b="0" dirty="0">
                <a:latin typeface="+mj-lt"/>
              </a:rPr>
              <a:t>(e.g. art. 11, StAR Initiative </a:t>
            </a:r>
          </a:p>
          <a:p>
            <a:pPr marL="457200" lvl="1" indent="0" eaLnBrk="1" hangingPunct="1">
              <a:defRPr/>
            </a:pPr>
            <a:r>
              <a:rPr lang="en-GB" altLang="en-US" b="0" dirty="0">
                <a:latin typeface="+mj-lt"/>
              </a:rPr>
              <a:t>documents)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en-GB" altLang="en-US" dirty="0"/>
          </a:p>
          <a:p>
            <a:pPr eaLnBrk="1" hangingPunct="1">
              <a:buFont typeface="Wingdings" pitchFamily="2" charset="2"/>
              <a:buChar char="Ø"/>
              <a:defRPr/>
            </a:pPr>
            <a:endParaRPr lang="en-GB" altLang="en-US" dirty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4070350"/>
            <a:ext cx="186372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351248"/>
      </p:ext>
    </p:extLst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 bwMode="ltGray">
          <a:xfrm>
            <a:off x="107950" y="1898650"/>
            <a:ext cx="8578850" cy="4959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CO" altLang="en-US" sz="2400" dirty="0"/>
              <a:t>Corruption and </a:t>
            </a:r>
            <a:r>
              <a:rPr lang="es-CO" altLang="en-US" sz="2400" dirty="0" err="1"/>
              <a:t>Economic</a:t>
            </a:r>
            <a:r>
              <a:rPr lang="es-CO" altLang="en-US" sz="2400" dirty="0"/>
              <a:t> </a:t>
            </a:r>
            <a:r>
              <a:rPr lang="es-CO" altLang="en-US" sz="2400" dirty="0" err="1"/>
              <a:t>Crime</a:t>
            </a:r>
            <a:r>
              <a:rPr lang="es-CO" altLang="en-US" sz="2400" dirty="0"/>
              <a:t> </a:t>
            </a:r>
            <a:r>
              <a:rPr lang="es-CO" altLang="en-US" sz="2400" dirty="0" err="1"/>
              <a:t>Branch</a:t>
            </a:r>
            <a:endParaRPr lang="es-CO" alt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CO" altLang="en-US" sz="2400" dirty="0" err="1"/>
              <a:t>United</a:t>
            </a:r>
            <a:r>
              <a:rPr lang="es-CO" altLang="en-US" sz="2400" dirty="0"/>
              <a:t> </a:t>
            </a:r>
            <a:r>
              <a:rPr lang="es-CO" altLang="en-US" sz="2400" dirty="0" err="1"/>
              <a:t>Nations</a:t>
            </a:r>
            <a:r>
              <a:rPr lang="es-CO" altLang="en-US" sz="2400" dirty="0"/>
              <a:t> Office </a:t>
            </a:r>
            <a:r>
              <a:rPr lang="es-CO" altLang="en-US" sz="2400" dirty="0" err="1"/>
              <a:t>on</a:t>
            </a:r>
            <a:r>
              <a:rPr lang="es-CO" altLang="en-US" sz="2400" dirty="0"/>
              <a:t> </a:t>
            </a:r>
            <a:r>
              <a:rPr lang="es-CO" altLang="en-US" sz="2400" dirty="0" err="1"/>
              <a:t>Drugs</a:t>
            </a:r>
            <a:r>
              <a:rPr lang="es-CO" altLang="en-US" sz="2400" dirty="0"/>
              <a:t> and </a:t>
            </a:r>
            <a:r>
              <a:rPr lang="es-CO" altLang="en-US" sz="2400" dirty="0" err="1"/>
              <a:t>Crime</a:t>
            </a:r>
            <a:endParaRPr lang="es-CO" alt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CO" altLang="en-US" sz="2400" dirty="0" err="1"/>
              <a:t>P.O.Box</a:t>
            </a:r>
            <a:r>
              <a:rPr lang="es-CO" altLang="en-US" sz="2400" dirty="0"/>
              <a:t> 500 </a:t>
            </a:r>
            <a:r>
              <a:rPr lang="es-CO" altLang="en-US" sz="2400" dirty="0" err="1"/>
              <a:t>Vienna</a:t>
            </a:r>
            <a:endParaRPr lang="es-CO" alt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CO" altLang="en-US" sz="2400" dirty="0"/>
              <a:t>A-1400 Austria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s-CO" altLang="en-US" sz="2400" dirty="0"/>
              <a:t>Tel:    </a:t>
            </a:r>
            <a:r>
              <a:rPr lang="es-CO" altLang="en-US" sz="2400"/>
              <a:t>+43-1-26060-4913</a:t>
            </a:r>
            <a:endParaRPr lang="es-CO" alt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CO" altLang="en-US" sz="2400" dirty="0"/>
              <a:t>Fax:   +43-1-26060-5841</a:t>
            </a:r>
          </a:p>
          <a:p>
            <a:pPr>
              <a:lnSpc>
                <a:spcPct val="90000"/>
              </a:lnSpc>
              <a:buFontTx/>
              <a:buNone/>
            </a:pPr>
            <a:endParaRPr lang="es-CO" alt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s-CO" alt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s-CO" alt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s-CO" altLang="en-US" sz="2400" dirty="0"/>
              <a:t>http://www.unodc.org/unodc/en/corruption/implementation-review-mechanism.html</a:t>
            </a:r>
          </a:p>
        </p:txBody>
      </p:sp>
      <p:pic>
        <p:nvPicPr>
          <p:cNvPr id="39939" name="Picture 3" descr="Vienna International Centre">
            <a:hlinkClick r:id="rId3" tooltip="Vienna International Centre by Steffen J., on Flickr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4994275" y="1527175"/>
            <a:ext cx="4041775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Rectangle 2"/>
          <p:cNvSpPr>
            <a:spLocks noChangeArrowheads="1"/>
          </p:cNvSpPr>
          <p:nvPr/>
        </p:nvSpPr>
        <p:spPr bwMode="auto">
          <a:xfrm>
            <a:off x="457200" y="908050"/>
            <a:ext cx="822960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>
              <a:defRPr/>
            </a:pPr>
            <a:r>
              <a:rPr lang="es-CO" altLang="en-US" sz="300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For further information: </a:t>
            </a:r>
            <a:endParaRPr lang="en-US" altLang="en-US" sz="3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284180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395288" y="765175"/>
            <a:ext cx="831691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3000" dirty="0">
                <a:latin typeface="Arial Narrow" pitchFamily="34" charset="0"/>
              </a:rPr>
              <a:t>The United Nations Convention against Corruption</a:t>
            </a:r>
            <a:endParaRPr lang="en-GB" altLang="en-US" sz="3000" dirty="0">
              <a:latin typeface="Arial Narrow" pitchFamily="34" charset="0"/>
              <a:cs typeface="Arial" charset="0"/>
            </a:endParaRPr>
          </a:p>
          <a:p>
            <a:pPr eaLnBrk="1" hangingPunct="1"/>
            <a:endParaRPr lang="en-GB" altLang="en-US" sz="1800" dirty="0">
              <a:latin typeface="Arial Narrow" pitchFamily="34" charset="0"/>
              <a:cs typeface="Arial" charset="0"/>
            </a:endParaRPr>
          </a:p>
          <a:p>
            <a:pPr eaLnBrk="1" hangingPunct="1"/>
            <a:r>
              <a:rPr lang="en-GB" altLang="en-US" sz="2400" b="0" dirty="0">
                <a:latin typeface="Arial Narrow" pitchFamily="34" charset="0"/>
                <a:cs typeface="Arial" charset="0"/>
              </a:rPr>
              <a:t>Adopted by the General Assembly: Resolution 58/4, 31 October 2003</a:t>
            </a:r>
          </a:p>
          <a:p>
            <a:pPr eaLnBrk="1" hangingPunct="1"/>
            <a:r>
              <a:rPr lang="en-GB" altLang="en-US" sz="2400" b="0" dirty="0">
                <a:latin typeface="Arial Narrow" pitchFamily="34" charset="0"/>
                <a:cs typeface="Arial" charset="0"/>
              </a:rPr>
              <a:t>Entry into Force: 14 December 2005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0" y="0"/>
            <a:ext cx="38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8700" tIns="0" rIns="158700" bIns="0" anchor="ctr"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0" y="0"/>
            <a:ext cx="38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8700" tIns="0" rIns="158700" bIns="0" anchor="ctr"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0" y="0"/>
            <a:ext cx="38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8700" tIns="0" rIns="158700" bIns="0" anchor="ctr"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0" y="0"/>
            <a:ext cx="38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58700" tIns="0" rIns="158700" bIns="0" anchor="ctr"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800" b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784" y="2267344"/>
            <a:ext cx="6174432" cy="4590656"/>
          </a:xfr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D3F4727E-40A9-4021-9563-391578F61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216" y="6550223"/>
            <a:ext cx="863600" cy="3077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r>
              <a:rPr lang="en-GB" altLang="en-US" sz="1400" dirty="0">
                <a:solidFill>
                  <a:schemeClr val="tx1"/>
                </a:solidFill>
                <a:latin typeface="+mn-lt"/>
              </a:rPr>
              <a:t>186</a:t>
            </a:r>
          </a:p>
        </p:txBody>
      </p:sp>
    </p:spTree>
    <p:extLst>
      <p:ext uri="{BB962C8B-B14F-4D97-AF65-F5344CB8AC3E}">
        <p14:creationId xmlns:p14="http://schemas.microsoft.com/office/powerpoint/2010/main" val="656076222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35025"/>
            <a:ext cx="9144000" cy="649288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The United Nations Convention against Corruption</a:t>
            </a:r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1371600" y="2590800"/>
            <a:ext cx="6400800" cy="3048000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es-ES" altLang="en-US"/>
          </a:p>
        </p:txBody>
      </p:sp>
      <p:sp>
        <p:nvSpPr>
          <p:cNvPr id="17412" name="Oval 4"/>
          <p:cNvSpPr>
            <a:spLocks noChangeArrowheads="1"/>
          </p:cNvSpPr>
          <p:nvPr/>
        </p:nvSpPr>
        <p:spPr bwMode="auto">
          <a:xfrm>
            <a:off x="1371600" y="3048000"/>
            <a:ext cx="6400800" cy="3048000"/>
          </a:xfrm>
          <a:prstGeom prst="ellipse">
            <a:avLst/>
          </a:prstGeom>
          <a:noFill/>
          <a:ln w="285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es-ES" altLang="en-US"/>
          </a:p>
        </p:txBody>
      </p:sp>
      <p:grpSp>
        <p:nvGrpSpPr>
          <p:cNvPr id="17413" name="Group 5"/>
          <p:cNvGrpSpPr>
            <a:grpSpLocks/>
          </p:cNvGrpSpPr>
          <p:nvPr/>
        </p:nvGrpSpPr>
        <p:grpSpPr bwMode="auto">
          <a:xfrm>
            <a:off x="990600" y="1524000"/>
            <a:ext cx="1828800" cy="1905000"/>
            <a:chOff x="3264" y="2256"/>
            <a:chExt cx="835" cy="985"/>
          </a:xfrm>
        </p:grpSpPr>
        <p:sp>
          <p:nvSpPr>
            <p:cNvPr id="17424" name="Oval 6"/>
            <p:cNvSpPr>
              <a:spLocks noChangeArrowheads="1"/>
            </p:cNvSpPr>
            <p:nvPr/>
          </p:nvSpPr>
          <p:spPr bwMode="auto">
            <a:xfrm>
              <a:off x="3264" y="3072"/>
              <a:ext cx="767" cy="169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endParaRPr lang="es-ES" altLang="en-US"/>
            </a:p>
          </p:txBody>
        </p:sp>
        <p:sp>
          <p:nvSpPr>
            <p:cNvPr id="17425" name="Oval 7"/>
            <p:cNvSpPr>
              <a:spLocks noChangeArrowheads="1"/>
            </p:cNvSpPr>
            <p:nvPr/>
          </p:nvSpPr>
          <p:spPr bwMode="auto">
            <a:xfrm>
              <a:off x="3264" y="2256"/>
              <a:ext cx="835" cy="83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 anchorCtr="1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kumimoji="1" lang="en-GB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Preventive </a:t>
              </a:r>
            </a:p>
            <a:p>
              <a:pPr algn="ctr" eaLnBrk="1" hangingPunct="1">
                <a:lnSpc>
                  <a:spcPct val="80000"/>
                </a:lnSpc>
              </a:pPr>
              <a:r>
                <a:rPr kumimoji="1" lang="en-GB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measures</a:t>
              </a:r>
              <a:endParaRPr kumimoji="1" lang="en-US" altLang="en-US" sz="2400" i="1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endParaRPr>
            </a:p>
            <a:p>
              <a:pPr algn="ctr" eaLnBrk="1" hangingPunct="1">
                <a:lnSpc>
                  <a:spcPct val="80000"/>
                </a:lnSpc>
              </a:pPr>
              <a:endParaRPr kumimoji="1" lang="en-GB" altLang="en-US" sz="2400" i="1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</p:grpSp>
      <p:grpSp>
        <p:nvGrpSpPr>
          <p:cNvPr id="17414" name="Group 8"/>
          <p:cNvGrpSpPr>
            <a:grpSpLocks/>
          </p:cNvGrpSpPr>
          <p:nvPr/>
        </p:nvGrpSpPr>
        <p:grpSpPr bwMode="auto">
          <a:xfrm>
            <a:off x="6142038" y="4876800"/>
            <a:ext cx="1782762" cy="1828800"/>
            <a:chOff x="3168" y="3216"/>
            <a:chExt cx="835" cy="1008"/>
          </a:xfrm>
        </p:grpSpPr>
        <p:sp>
          <p:nvSpPr>
            <p:cNvPr id="17422" name="Oval 9"/>
            <p:cNvSpPr>
              <a:spLocks noChangeArrowheads="1"/>
            </p:cNvSpPr>
            <p:nvPr/>
          </p:nvSpPr>
          <p:spPr bwMode="auto">
            <a:xfrm>
              <a:off x="3264" y="4032"/>
              <a:ext cx="719" cy="19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endParaRPr lang="es-ES" altLang="en-US"/>
            </a:p>
          </p:txBody>
        </p:sp>
        <p:sp>
          <p:nvSpPr>
            <p:cNvPr id="17423" name="Oval 10"/>
            <p:cNvSpPr>
              <a:spLocks noChangeArrowheads="1"/>
            </p:cNvSpPr>
            <p:nvPr/>
          </p:nvSpPr>
          <p:spPr bwMode="auto">
            <a:xfrm>
              <a:off x="3168" y="3216"/>
              <a:ext cx="835" cy="83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 anchorCtr="1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kumimoji="1" lang="en-US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International </a:t>
              </a:r>
            </a:p>
            <a:p>
              <a:pPr algn="ctr" eaLnBrk="1" hangingPunct="1"/>
              <a:r>
                <a:rPr kumimoji="1" lang="en-US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cooperation</a:t>
              </a:r>
              <a:endParaRPr kumimoji="1" lang="en-GB" altLang="en-US" sz="2400" i="1">
                <a:solidFill>
                  <a:srgbClr val="FF0000"/>
                </a:solidFill>
                <a:latin typeface="Arial Narrow" pitchFamily="34" charset="0"/>
                <a:ea typeface="MS PGothic" pitchFamily="34" charset="-128"/>
              </a:endParaRPr>
            </a:p>
          </p:txBody>
        </p:sp>
      </p:grpSp>
      <p:grpSp>
        <p:nvGrpSpPr>
          <p:cNvPr id="17415" name="Group 11"/>
          <p:cNvGrpSpPr>
            <a:grpSpLocks/>
          </p:cNvGrpSpPr>
          <p:nvPr/>
        </p:nvGrpSpPr>
        <p:grpSpPr bwMode="auto">
          <a:xfrm>
            <a:off x="1219200" y="4953000"/>
            <a:ext cx="1981200" cy="1752600"/>
            <a:chOff x="1680" y="3216"/>
            <a:chExt cx="835" cy="1008"/>
          </a:xfrm>
        </p:grpSpPr>
        <p:sp>
          <p:nvSpPr>
            <p:cNvPr id="17420" name="Oval 12"/>
            <p:cNvSpPr>
              <a:spLocks noChangeArrowheads="1"/>
            </p:cNvSpPr>
            <p:nvPr/>
          </p:nvSpPr>
          <p:spPr bwMode="auto">
            <a:xfrm>
              <a:off x="1728" y="4032"/>
              <a:ext cx="719" cy="19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endParaRPr lang="es-ES" altLang="en-US"/>
            </a:p>
          </p:txBody>
        </p:sp>
        <p:sp>
          <p:nvSpPr>
            <p:cNvPr id="17421" name="Oval 13"/>
            <p:cNvSpPr>
              <a:spLocks noChangeArrowheads="1"/>
            </p:cNvSpPr>
            <p:nvPr/>
          </p:nvSpPr>
          <p:spPr bwMode="auto">
            <a:xfrm>
              <a:off x="1680" y="3216"/>
              <a:ext cx="835" cy="83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 anchorCtr="1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kumimoji="1" lang="en-GB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Asset recovery</a:t>
              </a:r>
            </a:p>
          </p:txBody>
        </p:sp>
      </p:grpSp>
      <p:grpSp>
        <p:nvGrpSpPr>
          <p:cNvPr id="17416" name="Group 14"/>
          <p:cNvGrpSpPr>
            <a:grpSpLocks/>
          </p:cNvGrpSpPr>
          <p:nvPr/>
        </p:nvGrpSpPr>
        <p:grpSpPr bwMode="auto">
          <a:xfrm>
            <a:off x="6249988" y="1481138"/>
            <a:ext cx="1922462" cy="1947862"/>
            <a:chOff x="4334" y="2754"/>
            <a:chExt cx="878" cy="1038"/>
          </a:xfrm>
        </p:grpSpPr>
        <p:sp>
          <p:nvSpPr>
            <p:cNvPr id="17418" name="Oval 15"/>
            <p:cNvSpPr>
              <a:spLocks noChangeArrowheads="1"/>
            </p:cNvSpPr>
            <p:nvPr/>
          </p:nvSpPr>
          <p:spPr bwMode="auto">
            <a:xfrm>
              <a:off x="4416" y="3600"/>
              <a:ext cx="719" cy="19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endParaRPr lang="es-ES" altLang="en-US"/>
            </a:p>
          </p:txBody>
        </p:sp>
        <p:sp>
          <p:nvSpPr>
            <p:cNvPr id="17419" name="Oval 16"/>
            <p:cNvSpPr>
              <a:spLocks noChangeArrowheads="1"/>
            </p:cNvSpPr>
            <p:nvPr/>
          </p:nvSpPr>
          <p:spPr bwMode="auto">
            <a:xfrm>
              <a:off x="4334" y="2754"/>
              <a:ext cx="878" cy="942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 anchorCtr="1"/>
            <a:lstStyle>
              <a:lvl1pPr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FFFFFF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endParaRPr kumimoji="1" lang="en-US" altLang="en-US" sz="2400" i="1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endParaRPr>
            </a:p>
            <a:p>
              <a:pPr algn="ctr" eaLnBrk="1" hangingPunct="1"/>
              <a:r>
                <a:rPr kumimoji="1" lang="en-US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Criminalization </a:t>
              </a:r>
            </a:p>
            <a:p>
              <a:pPr algn="ctr" eaLnBrk="1" hangingPunct="1"/>
              <a:r>
                <a:rPr kumimoji="1" lang="en-US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and law </a:t>
              </a:r>
            </a:p>
            <a:p>
              <a:pPr algn="ctr" eaLnBrk="1" hangingPunct="1"/>
              <a:r>
                <a:rPr kumimoji="1" lang="en-US" altLang="en-US" sz="2400" i="1">
                  <a:solidFill>
                    <a:schemeClr val="tx1"/>
                  </a:solidFill>
                  <a:latin typeface="Arial Narrow" pitchFamily="34" charset="0"/>
                  <a:ea typeface="MS PGothic" pitchFamily="34" charset="-128"/>
                </a:rPr>
                <a:t>enforcement</a:t>
              </a:r>
            </a:p>
          </p:txBody>
        </p:sp>
      </p:grpSp>
      <p:pic>
        <p:nvPicPr>
          <p:cNvPr id="17417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057400"/>
            <a:ext cx="23399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973578"/>
      </p:ext>
    </p:extLst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323850" y="749300"/>
            <a:ext cx="8351838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/>
              <a:t>Levels of obligation</a:t>
            </a:r>
          </a:p>
          <a:p>
            <a:pPr eaLnBrk="1" hangingPunct="1"/>
            <a:r>
              <a:rPr lang="en-GB" altLang="en-US" sz="2400"/>
              <a:t>1. Mandatory provisions</a:t>
            </a:r>
          </a:p>
          <a:p>
            <a:pPr algn="just"/>
            <a:r>
              <a:rPr lang="en-GB" altLang="en-US" sz="2400"/>
              <a:t>	</a:t>
            </a:r>
            <a:r>
              <a:rPr lang="en-GB" altLang="en-US" sz="2000" b="0"/>
              <a:t>Each State Party shall disallow the tax deductibility of expenses that constitute bribes […] (art. 12, para. 4)</a:t>
            </a:r>
          </a:p>
          <a:p>
            <a:pPr algn="just" eaLnBrk="1" hangingPunct="1"/>
            <a:endParaRPr lang="en-GB" altLang="en-US" sz="2400"/>
          </a:p>
          <a:p>
            <a:pPr algn="just" eaLnBrk="1" hangingPunct="1"/>
            <a:r>
              <a:rPr lang="en-GB" altLang="en-US" sz="2400"/>
              <a:t>2. Obligation to consider/endeavour to adopt</a:t>
            </a:r>
          </a:p>
          <a:p>
            <a:pPr algn="just"/>
            <a:r>
              <a:rPr lang="en-GB" altLang="en-US" sz="2400"/>
              <a:t>	</a:t>
            </a:r>
            <a:r>
              <a:rPr lang="en-GB" altLang="en-US" sz="2000" b="0"/>
              <a:t>Each State Party shall consider taking, in accordance with the fundamental principles of its domestic law, disciplinary or other measures against public officials who violate the codes […] (art. 8, para. 6)</a:t>
            </a:r>
          </a:p>
          <a:p>
            <a:pPr algn="just" eaLnBrk="1" hangingPunct="1"/>
            <a:endParaRPr lang="en-GB" altLang="en-US" sz="2400"/>
          </a:p>
          <a:p>
            <a:pPr algn="just" eaLnBrk="1" hangingPunct="1"/>
            <a:r>
              <a:rPr lang="en-GB" altLang="en-US" sz="2400"/>
              <a:t>3. Optional provisions</a:t>
            </a:r>
          </a:p>
          <a:p>
            <a:pPr algn="just"/>
            <a:r>
              <a:rPr lang="en-GB" altLang="en-US" sz="2400" b="0"/>
              <a:t>	</a:t>
            </a:r>
            <a:r>
              <a:rPr lang="en-GB" altLang="en-US" sz="2000" b="0"/>
              <a:t>Where appropriate, States Parties may also give special consideration to concluding agreements or mutually acceptable  arrangements, on a case-by- case basis, for the final disposal of confiscated property (art. 57, para. 5).</a:t>
            </a:r>
          </a:p>
        </p:txBody>
      </p:sp>
    </p:spTree>
    <p:extLst>
      <p:ext uri="{BB962C8B-B14F-4D97-AF65-F5344CB8AC3E}">
        <p14:creationId xmlns:p14="http://schemas.microsoft.com/office/powerpoint/2010/main" val="3992476957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General information related to the Convention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/>
              <a:t>Decision-making bodies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Implementation Review Mechanism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Self-assessment checklist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Tools to assist in the reviews</a:t>
            </a:r>
          </a:p>
        </p:txBody>
      </p:sp>
    </p:spTree>
    <p:extLst>
      <p:ext uri="{BB962C8B-B14F-4D97-AF65-F5344CB8AC3E}">
        <p14:creationId xmlns:p14="http://schemas.microsoft.com/office/powerpoint/2010/main" val="2880142259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5175"/>
            <a:ext cx="8229600" cy="54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s-CO" altLang="en-US" sz="2800"/>
              <a:t>The Conference of the States Parties (art. 63) </a:t>
            </a:r>
            <a:br>
              <a:rPr lang="es-CO" altLang="en-US" sz="2800"/>
            </a:br>
            <a:endParaRPr lang="es-CO" altLang="en-US" sz="2800"/>
          </a:p>
        </p:txBody>
      </p:sp>
      <p:sp>
        <p:nvSpPr>
          <p:cNvPr id="20483" name="Text Box 3"/>
          <p:cNvSpPr txBox="1">
            <a:spLocks noChangeAspect="1" noChangeArrowheads="1"/>
          </p:cNvSpPr>
          <p:nvPr/>
        </p:nvSpPr>
        <p:spPr bwMode="auto">
          <a:xfrm>
            <a:off x="6659563" y="5516563"/>
            <a:ext cx="10033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kumimoji="1" lang="es-CO" altLang="en-US" sz="1800" b="0">
              <a:solidFill>
                <a:schemeClr val="tx1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 rot="-1758777">
            <a:off x="-360230" y="2641863"/>
            <a:ext cx="8496300" cy="1193800"/>
          </a:xfrm>
          <a:prstGeom prst="rightArrow">
            <a:avLst>
              <a:gd name="adj1" fmla="val 50000"/>
              <a:gd name="adj2" fmla="val 17792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2779837" y="4063447"/>
            <a:ext cx="1944687" cy="849312"/>
          </a:xfrm>
          <a:prstGeom prst="flowChartTerminator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CoSP 3</a:t>
            </a:r>
          </a:p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Nov. 2009</a:t>
            </a:r>
          </a:p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Qatar</a:t>
            </a:r>
            <a:endParaRPr kumimoji="1" lang="en-GB" altLang="en-US" sz="2000" i="1" dirty="0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1908175" y="4889500"/>
            <a:ext cx="1800225" cy="863600"/>
          </a:xfrm>
          <a:prstGeom prst="flowChartTerminator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endParaRPr kumimoji="1" lang="en-GB" altLang="en-US" sz="1800" i="1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182549" y="5751475"/>
            <a:ext cx="1871662" cy="865187"/>
          </a:xfrm>
          <a:prstGeom prst="flowChartTerminator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endParaRPr kumimoji="1" lang="es-CO" altLang="en-US" sz="1800" i="1" dirty="0">
              <a:solidFill>
                <a:srgbClr val="CC0000"/>
              </a:solidFill>
              <a:latin typeface="Arial" charset="0"/>
              <a:cs typeface="Arial" charset="0"/>
            </a:endParaRPr>
          </a:p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CoSP 1</a:t>
            </a:r>
          </a:p>
          <a:p>
            <a:pPr algn="ctr" eaLnBrk="1" hangingPunct="1"/>
            <a:r>
              <a:rPr kumimoji="1" lang="es-CO" altLang="en-US" sz="2000" i="1" dirty="0" err="1">
                <a:solidFill>
                  <a:srgbClr val="FF3300"/>
                </a:solidFill>
                <a:latin typeface="Arial" charset="0"/>
                <a:cs typeface="Arial" charset="0"/>
              </a:rPr>
              <a:t>Dec</a:t>
            </a:r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 2006</a:t>
            </a:r>
          </a:p>
          <a:p>
            <a:pPr algn="ctr" eaLnBrk="1" hangingPunct="1"/>
            <a:r>
              <a:rPr kumimoji="1" lang="es-CO" altLang="en-US" sz="2000" i="1" dirty="0" err="1">
                <a:solidFill>
                  <a:srgbClr val="FF3300"/>
                </a:solidFill>
                <a:latin typeface="Arial" charset="0"/>
                <a:cs typeface="Arial" charset="0"/>
              </a:rPr>
              <a:t>Jordan</a:t>
            </a:r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 </a:t>
            </a:r>
            <a:endParaRPr kumimoji="1" lang="en-GB" altLang="en-US" sz="2000" i="1" dirty="0">
              <a:solidFill>
                <a:srgbClr val="FF3300"/>
              </a:solidFill>
              <a:latin typeface="Arial" charset="0"/>
              <a:cs typeface="Arial" charset="0"/>
            </a:endParaRPr>
          </a:p>
          <a:p>
            <a:pPr algn="ctr" eaLnBrk="1" hangingPunct="1"/>
            <a:endParaRPr kumimoji="1" lang="en-GB" altLang="en-US" sz="2000" i="1" dirty="0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783601" y="4832223"/>
            <a:ext cx="18367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kumimoji="1" lang="en-GB" altLang="en-US" sz="2000" i="1" dirty="0" err="1">
                <a:solidFill>
                  <a:srgbClr val="FF3300"/>
                </a:solidFill>
                <a:latin typeface="Arial" charset="0"/>
                <a:cs typeface="Arial" charset="0"/>
              </a:rPr>
              <a:t>CoSP</a:t>
            </a:r>
            <a:r>
              <a:rPr kumimoji="1" lang="en-GB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 2</a:t>
            </a:r>
          </a:p>
          <a:p>
            <a:pPr algn="ctr" eaLnBrk="1" hangingPunct="1"/>
            <a:r>
              <a:rPr kumimoji="1" lang="en-GB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Jan 2008</a:t>
            </a:r>
          </a:p>
          <a:p>
            <a:pPr algn="ctr" eaLnBrk="1" hangingPunct="1"/>
            <a:r>
              <a:rPr kumimoji="1" lang="en-GB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Indonesia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44463" y="1128713"/>
            <a:ext cx="4643437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eaLnBrk="1" hangingPunct="1"/>
            <a:endParaRPr lang="en-US" altLang="en-US" sz="2000" b="0" dirty="0">
              <a:latin typeface="Arial Narrow" pitchFamily="34" charset="0"/>
            </a:endParaRPr>
          </a:p>
          <a:p>
            <a:pPr eaLnBrk="1" hangingPunct="1"/>
            <a:r>
              <a:rPr lang="en-US" altLang="en-US" sz="2000" b="0" dirty="0">
                <a:latin typeface="Arial Narrow" pitchFamily="34" charset="0"/>
              </a:rPr>
              <a:t>Promote and review implementation</a:t>
            </a:r>
          </a:p>
          <a:p>
            <a:pPr eaLnBrk="1" hangingPunct="1"/>
            <a:endParaRPr lang="en-US" altLang="en-US" sz="2000" b="0" dirty="0">
              <a:latin typeface="Arial Narrow" pitchFamily="34" charset="0"/>
            </a:endParaRPr>
          </a:p>
          <a:p>
            <a:pPr eaLnBrk="1" hangingPunct="1"/>
            <a:r>
              <a:rPr lang="en-US" altLang="en-US" sz="2000" b="0" dirty="0">
                <a:latin typeface="Arial Narrow" pitchFamily="34" charset="0"/>
              </a:rPr>
              <a:t>Make recommendations</a:t>
            </a:r>
          </a:p>
          <a:p>
            <a:pPr eaLnBrk="1" hangingPunct="1"/>
            <a:endParaRPr lang="en-US" altLang="en-US" sz="2000" b="0" dirty="0">
              <a:latin typeface="Arial Narrow" pitchFamily="34" charset="0"/>
            </a:endParaRPr>
          </a:p>
          <a:p>
            <a:pPr eaLnBrk="1" hangingPunct="1"/>
            <a:r>
              <a:rPr lang="en-US" altLang="en-US" sz="2000" b="0" dirty="0">
                <a:latin typeface="Arial Narrow" pitchFamily="34" charset="0"/>
              </a:rPr>
              <a:t>Facilitate information exchange</a:t>
            </a:r>
            <a:endParaRPr lang="en-GB" altLang="en-US" sz="2000" b="0" dirty="0">
              <a:latin typeface="Arial Narrow" pitchFamily="34" charset="0"/>
            </a:endParaRPr>
          </a:p>
          <a:p>
            <a:pPr eaLnBrk="1" hangingPunct="1"/>
            <a:endParaRPr lang="en-GB" altLang="en-US" sz="2000" b="0" dirty="0">
              <a:latin typeface="Arial Narrow" pitchFamily="34" charset="0"/>
            </a:endParaRPr>
          </a:p>
          <a:p>
            <a:endParaRPr lang="en-GB" altLang="en-US" sz="2000" b="0" dirty="0">
              <a:latin typeface="Arial Narrow" pitchFamily="34" charset="0"/>
            </a:endParaRPr>
          </a:p>
          <a:p>
            <a:endParaRPr lang="en-GB" altLang="en-US" sz="2000" b="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4130172" y="3356053"/>
            <a:ext cx="1600200" cy="830263"/>
          </a:xfrm>
          <a:prstGeom prst="flowChartTerminator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CoSP 4</a:t>
            </a:r>
          </a:p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Oct. 2011</a:t>
            </a:r>
          </a:p>
          <a:p>
            <a:pPr algn="ctr" eaLnBrk="1" hangingPunct="1"/>
            <a:r>
              <a:rPr kumimoji="1" lang="es-CO" altLang="en-US" sz="2000" i="1" dirty="0" err="1">
                <a:solidFill>
                  <a:srgbClr val="FF3300"/>
                </a:solidFill>
                <a:latin typeface="Arial" charset="0"/>
                <a:cs typeface="Arial" charset="0"/>
              </a:rPr>
              <a:t>Morocco</a:t>
            </a:r>
            <a:endParaRPr kumimoji="1" lang="en-GB" altLang="en-US" sz="2000" i="1" dirty="0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5165891" y="2474119"/>
            <a:ext cx="1641475" cy="939800"/>
          </a:xfrm>
          <a:prstGeom prst="flowChartTerminator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CoSP 5</a:t>
            </a:r>
          </a:p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Nov. 2013</a:t>
            </a:r>
          </a:p>
          <a:p>
            <a:pPr algn="ctr" eaLnBrk="1" hangingPunct="1"/>
            <a:r>
              <a:rPr kumimoji="1" lang="es-CO" altLang="en-US" sz="2000" i="1" dirty="0" err="1">
                <a:solidFill>
                  <a:srgbClr val="FF3300"/>
                </a:solidFill>
                <a:latin typeface="Arial" charset="0"/>
                <a:cs typeface="Arial" charset="0"/>
              </a:rPr>
              <a:t>Panama</a:t>
            </a:r>
            <a:endParaRPr kumimoji="1" lang="en-GB" altLang="en-US" sz="2000" i="1" dirty="0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  <p:sp>
        <p:nvSpPr>
          <p:cNvPr id="20492" name="AutoShape 11"/>
          <p:cNvSpPr>
            <a:spLocks noChangeArrowheads="1"/>
          </p:cNvSpPr>
          <p:nvPr/>
        </p:nvSpPr>
        <p:spPr bwMode="auto">
          <a:xfrm>
            <a:off x="6535153" y="1817799"/>
            <a:ext cx="1727200" cy="1087437"/>
          </a:xfrm>
          <a:prstGeom prst="flowChartTerminator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CoSP 6</a:t>
            </a:r>
          </a:p>
          <a:p>
            <a:pPr algn="ctr" eaLnBrk="1" hangingPunct="1"/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Nov. 2015</a:t>
            </a:r>
          </a:p>
          <a:p>
            <a:pPr algn="ctr" eaLnBrk="1" hangingPunct="1"/>
            <a:r>
              <a:rPr kumimoji="1" lang="es-CO" altLang="en-US" sz="2000" i="1" dirty="0" err="1">
                <a:solidFill>
                  <a:srgbClr val="FF3300"/>
                </a:solidFill>
                <a:latin typeface="Arial" charset="0"/>
                <a:cs typeface="Arial" charset="0"/>
              </a:rPr>
              <a:t>Russian</a:t>
            </a:r>
            <a:r>
              <a:rPr kumimoji="1" lang="es-CO" altLang="en-US" sz="2000" i="1" dirty="0">
                <a:solidFill>
                  <a:srgbClr val="FF3300"/>
                </a:solidFill>
                <a:latin typeface="Arial" charset="0"/>
                <a:cs typeface="Arial" charset="0"/>
              </a:rPr>
              <a:t> </a:t>
            </a:r>
          </a:p>
          <a:p>
            <a:pPr algn="ctr" eaLnBrk="1" hangingPunct="1"/>
            <a:r>
              <a:rPr kumimoji="1" lang="es-CO" altLang="en-US" sz="2000" i="1" dirty="0" err="1">
                <a:solidFill>
                  <a:srgbClr val="FF3300"/>
                </a:solidFill>
                <a:latin typeface="Arial" charset="0"/>
                <a:cs typeface="Arial" charset="0"/>
              </a:rPr>
              <a:t>Federation</a:t>
            </a:r>
            <a:endParaRPr kumimoji="1" lang="en-GB" altLang="en-US" sz="2000" i="1" dirty="0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7493114" y="978223"/>
            <a:ext cx="1600200" cy="830263"/>
          </a:xfrm>
          <a:prstGeom prst="flowChartTerminator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kumimoji="1" lang="es-CO" altLang="en-US" sz="1800" i="1" dirty="0">
                <a:solidFill>
                  <a:srgbClr val="FF3300"/>
                </a:solidFill>
                <a:latin typeface="Arial" charset="0"/>
                <a:cs typeface="Arial" charset="0"/>
              </a:rPr>
              <a:t>CoSP 7</a:t>
            </a:r>
          </a:p>
          <a:p>
            <a:pPr algn="ctr" eaLnBrk="1" hangingPunct="1"/>
            <a:r>
              <a:rPr kumimoji="1" lang="es-CO" altLang="en-US" sz="1800" i="1" dirty="0">
                <a:solidFill>
                  <a:srgbClr val="FF3300"/>
                </a:solidFill>
                <a:latin typeface="Arial" charset="0"/>
              </a:rPr>
              <a:t>Nov</a:t>
            </a:r>
            <a:r>
              <a:rPr kumimoji="1" lang="es-CO" altLang="en-US" sz="1800" i="1" dirty="0">
                <a:solidFill>
                  <a:srgbClr val="FF3300"/>
                </a:solidFill>
                <a:latin typeface="Arial" charset="0"/>
                <a:cs typeface="Arial" charset="0"/>
              </a:rPr>
              <a:t>. 2017</a:t>
            </a:r>
          </a:p>
          <a:p>
            <a:pPr algn="ctr" eaLnBrk="1" hangingPunct="1"/>
            <a:r>
              <a:rPr kumimoji="1" lang="es-CO" altLang="en-US" sz="1800" i="1" dirty="0">
                <a:solidFill>
                  <a:srgbClr val="FF3300"/>
                </a:solidFill>
                <a:latin typeface="Arial" charset="0"/>
                <a:cs typeface="Arial" charset="0"/>
              </a:rPr>
              <a:t>Austria</a:t>
            </a:r>
            <a:endParaRPr kumimoji="1" lang="en-GB" altLang="en-US" sz="1800" i="1" dirty="0">
              <a:solidFill>
                <a:srgbClr val="FF33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793407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2071390"/>
            <a:ext cx="82296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rgbClr val="FFFFFF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rgbClr val="FFFFFF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FFFFFF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FFFFFF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FFFFFF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FFFFFF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FFFFFF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rgbClr val="FFFFFF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endParaRPr lang="en-GB" altLang="en-US" b="0" kern="0" dirty="0"/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2400" kern="0" dirty="0">
                <a:solidFill>
                  <a:srgbClr val="FF0000"/>
                </a:solidFill>
              </a:rPr>
              <a:t>Implementation Review Group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2400" b="0" kern="0" dirty="0"/>
              <a:t>Open-ended Intergovernmental Working Group on Prevention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altLang="en-US" sz="2400" b="0" kern="0" dirty="0"/>
              <a:t>Open-ended Intergovernmental Working Group on Asset Recovery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GB" sz="2400" b="0" dirty="0"/>
              <a:t>Open-ended intergovernmental expert meetings to enhance international cooperation under the Convention</a:t>
            </a:r>
            <a:endParaRPr lang="en-GB" altLang="en-US" sz="2400" b="0" kern="0" dirty="0"/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-39305" y="980728"/>
            <a:ext cx="9144001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Unicode MS" pitchFamily="34" charset="-128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en-GB" altLang="en-US" sz="3000" dirty="0">
                <a:latin typeface="Arial Narrow" pitchFamily="34" charset="0"/>
              </a:rPr>
              <a:t>Subsidiary bodies to the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GB" altLang="en-US" sz="3000" dirty="0">
                <a:latin typeface="Arial Narrow" pitchFamily="34" charset="0"/>
              </a:rPr>
              <a:t>Conference of the States Parties</a:t>
            </a:r>
          </a:p>
        </p:txBody>
      </p:sp>
      <p:pic>
        <p:nvPicPr>
          <p:cNvPr id="21508" name="Picture 6" descr="AC%20even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71333"/>
            <a:ext cx="2915816" cy="2530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388176"/>
      </p:ext>
    </p:extLst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General information related to the Convention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Decision-making bodies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/>
              <a:t>Implementation Review Mechanism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Self-assessment checklist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Tools to assist in the reviews</a:t>
            </a:r>
          </a:p>
        </p:txBody>
      </p:sp>
    </p:spTree>
    <p:extLst>
      <p:ext uri="{BB962C8B-B14F-4D97-AF65-F5344CB8AC3E}">
        <p14:creationId xmlns:p14="http://schemas.microsoft.com/office/powerpoint/2010/main" val="4263438747"/>
      </p:ext>
    </p:extLst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77A5D5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BDCFE7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1091</Words>
  <Application>Microsoft Office PowerPoint</Application>
  <PresentationFormat>On-screen Show (4:3)</PresentationFormat>
  <Paragraphs>259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 Unicode MS</vt:lpstr>
      <vt:lpstr>MS PGothic</vt:lpstr>
      <vt:lpstr>Arial</vt:lpstr>
      <vt:lpstr>Arial Narrow</vt:lpstr>
      <vt:lpstr>Times New Roman</vt:lpstr>
      <vt:lpstr>Wingdings</vt:lpstr>
      <vt:lpstr>Default Design</vt:lpstr>
      <vt:lpstr>Custom Design</vt:lpstr>
      <vt:lpstr>PowerPoint Presentation</vt:lpstr>
      <vt:lpstr>PowerPoint Presentation</vt:lpstr>
      <vt:lpstr>PowerPoint Presentation</vt:lpstr>
      <vt:lpstr>The United Nations Convention against Corruption</vt:lpstr>
      <vt:lpstr>PowerPoint Presentation</vt:lpstr>
      <vt:lpstr>PowerPoint Presentation</vt:lpstr>
      <vt:lpstr>The Conference of the States Parties (art. 63)  </vt:lpstr>
      <vt:lpstr>PowerPoint Presentation</vt:lpstr>
      <vt:lpstr>PowerPoint Presentation</vt:lpstr>
      <vt:lpstr>The Implementation Review Mechanism</vt:lpstr>
      <vt:lpstr>PowerPoint Presentation</vt:lpstr>
      <vt:lpstr>PowerPoint Presentation</vt:lpstr>
      <vt:lpstr>PowerPoint Presentation</vt:lpstr>
      <vt:lpstr>PowerPoint Presentation</vt:lpstr>
      <vt:lpstr>Guiding principles</vt:lpstr>
      <vt:lpstr>Stages of the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self-assessment checklist</vt:lpstr>
      <vt:lpstr>PowerPoint Presentation</vt:lpstr>
      <vt:lpstr>PowerPoint Presentation</vt:lpstr>
      <vt:lpstr>PowerPoint Presentation</vt:lpstr>
    </vt:vector>
  </TitlesOfParts>
  <Company>UNOV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Mariflor Goti Valdes</cp:lastModifiedBy>
  <cp:revision>213</cp:revision>
  <cp:lastPrinted>2018-04-20T13:10:49Z</cp:lastPrinted>
  <dcterms:created xsi:type="dcterms:W3CDTF">2003-04-01T06:49:12Z</dcterms:created>
  <dcterms:modified xsi:type="dcterms:W3CDTF">2019-04-29T10:05:34Z</dcterms:modified>
</cp:coreProperties>
</file>