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p10: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0: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11: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p12: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2: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p13: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3: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p14: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4: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p15: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5: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p16: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6: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3: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p6: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p8: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p9: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9: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 name="Google Shape;13;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lstStyle>
            <a:lvl1pPr lvl="0" algn="ctr">
              <a:spcBef>
                <a:spcPts val="640"/>
              </a:spcBef>
              <a:spcAft>
                <a:spcPts val="0"/>
              </a:spcAft>
              <a:buClr>
                <a:schemeClr val="dk1"/>
              </a:buClr>
              <a:buSzPts val="3200"/>
              <a:buFont typeface="Arial"/>
              <a:buNone/>
              <a:defRPr/>
            </a:lvl1pPr>
            <a:lvl2pPr lvl="1" algn="ctr">
              <a:spcBef>
                <a:spcPts val="560"/>
              </a:spcBef>
              <a:spcAft>
                <a:spcPts val="0"/>
              </a:spcAft>
              <a:buClr>
                <a:schemeClr val="dk1"/>
              </a:buClr>
              <a:buSzPts val="2800"/>
              <a:buFont typeface="Arial"/>
              <a:buNone/>
              <a:defRPr/>
            </a:lvl2pPr>
            <a:lvl3pPr lvl="2" algn="ctr">
              <a:spcBef>
                <a:spcPts val="480"/>
              </a:spcBef>
              <a:spcAft>
                <a:spcPts val="0"/>
              </a:spcAft>
              <a:buClr>
                <a:schemeClr val="dk1"/>
              </a:buClr>
              <a:buSzPts val="2400"/>
              <a:buFont typeface="Arial"/>
              <a:buNone/>
              <a:defRPr/>
            </a:lvl3pPr>
            <a:lvl4pPr lvl="3" algn="ctr">
              <a:spcBef>
                <a:spcPts val="400"/>
              </a:spcBef>
              <a:spcAft>
                <a:spcPts val="0"/>
              </a:spcAft>
              <a:buClr>
                <a:schemeClr val="dk1"/>
              </a:buClr>
              <a:buSzPts val="20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p:txBody>
      </p:sp>
      <p:sp>
        <p:nvSpPr>
          <p:cNvPr id="14" name="Google Shape;14;p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5" name="Shape 65"/>
        <p:cNvGrpSpPr/>
        <p:nvPr/>
      </p:nvGrpSpPr>
      <p:grpSpPr>
        <a:xfrm>
          <a:off x="0" y="0"/>
          <a:ext cx="0" cy="0"/>
          <a:chOff x="0" y="0"/>
          <a:chExt cx="0" cy="0"/>
        </a:xfrm>
      </p:grpSpPr>
      <p:sp>
        <p:nvSpPr>
          <p:cNvPr id="66" name="Google Shape;66;p1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1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68" name="Google Shape;68;p1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69" name="Google Shape;69;p1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70" name="Google Shape;70;p1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71" name="Google Shape;71;p1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4" name="Shape 74"/>
        <p:cNvGrpSpPr/>
        <p:nvPr/>
      </p:nvGrpSpPr>
      <p:grpSpPr>
        <a:xfrm>
          <a:off x="0" y="0"/>
          <a:ext cx="0" cy="0"/>
          <a:chOff x="0" y="0"/>
          <a:chExt cx="0" cy="0"/>
        </a:xfrm>
      </p:grpSpPr>
      <p:sp>
        <p:nvSpPr>
          <p:cNvPr id="75" name="Google Shape;75;p1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6" name="Google Shape;76;p1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77" name="Google Shape;77;p1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78" name="Google Shape;78;p1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1" name="Shape 81"/>
        <p:cNvGrpSpPr/>
        <p:nvPr/>
      </p:nvGrpSpPr>
      <p:grpSpPr>
        <a:xfrm>
          <a:off x="0" y="0"/>
          <a:ext cx="0" cy="0"/>
          <a:chOff x="0" y="0"/>
          <a:chExt cx="0" cy="0"/>
        </a:xfrm>
      </p:grpSpPr>
      <p:sp>
        <p:nvSpPr>
          <p:cNvPr id="82" name="Google Shape;82;p1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3" name="Google Shape;83;p1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lstStyle>
            <a:lvl1pPr indent="-228600" lvl="0" marL="457200" algn="l">
              <a:spcBef>
                <a:spcPts val="400"/>
              </a:spcBef>
              <a:spcAft>
                <a:spcPts val="0"/>
              </a:spcAft>
              <a:buClr>
                <a:schemeClr val="dk1"/>
              </a:buClr>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84" name="Google Shape;84;p1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3"/>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Content and Text" type="objAndTx">
  <p:cSld name="OBJECT_AND_TEXT">
    <p:spTree>
      <p:nvGrpSpPr>
        <p:cNvPr id="23" name="Shape 23"/>
        <p:cNvGrpSpPr/>
        <p:nvPr/>
      </p:nvGrpSpPr>
      <p:grpSpPr>
        <a:xfrm>
          <a:off x="0" y="0"/>
          <a:ext cx="0" cy="0"/>
          <a:chOff x="0" y="0"/>
          <a:chExt cx="0" cy="0"/>
        </a:xfrm>
      </p:grpSpPr>
      <p:sp>
        <p:nvSpPr>
          <p:cNvPr id="24" name="Google Shape;24;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5" name="Google Shape;25;p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 name="Google Shape;26;p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7" name="Google Shape;27;p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30" name="Shape 30"/>
        <p:cNvGrpSpPr/>
        <p:nvPr/>
      </p:nvGrpSpPr>
      <p:grpSpPr>
        <a:xfrm>
          <a:off x="0" y="0"/>
          <a:ext cx="0" cy="0"/>
          <a:chOff x="0" y="0"/>
          <a:chExt cx="0" cy="0"/>
        </a:xfrm>
      </p:grpSpPr>
      <p:sp>
        <p:nvSpPr>
          <p:cNvPr id="31" name="Google Shape;31;p5"/>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2" name="Google Shape;32;p5"/>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 name="Google Shape;33;p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36" name="Shape 36"/>
        <p:cNvGrpSpPr/>
        <p:nvPr/>
      </p:nvGrpSpPr>
      <p:grpSpPr>
        <a:xfrm>
          <a:off x="0" y="0"/>
          <a:ext cx="0" cy="0"/>
          <a:chOff x="0" y="0"/>
          <a:chExt cx="0" cy="0"/>
        </a:xfrm>
      </p:grpSpPr>
      <p:sp>
        <p:nvSpPr>
          <p:cNvPr id="37" name="Google Shape;37;p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8" name="Google Shape;38;p6"/>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9" name="Google Shape;39;p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2" name="Shape 42"/>
        <p:cNvGrpSpPr/>
        <p:nvPr/>
      </p:nvGrpSpPr>
      <p:grpSpPr>
        <a:xfrm>
          <a:off x="0" y="0"/>
          <a:ext cx="0" cy="0"/>
          <a:chOff x="0" y="0"/>
          <a:chExt cx="0" cy="0"/>
        </a:xfrm>
      </p:grpSpPr>
      <p:sp>
        <p:nvSpPr>
          <p:cNvPr id="43" name="Google Shape;43;p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4" name="Google Shape;44;p7"/>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sz="3200">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5" name="Google Shape;45;p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46" name="Google Shape;46;p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 name="Shape 49"/>
        <p:cNvGrpSpPr/>
        <p:nvPr/>
      </p:nvGrpSpPr>
      <p:grpSpPr>
        <a:xfrm>
          <a:off x="0" y="0"/>
          <a:ext cx="0" cy="0"/>
          <a:chOff x="0" y="0"/>
          <a:chExt cx="0" cy="0"/>
        </a:xfrm>
      </p:grpSpPr>
      <p:sp>
        <p:nvSpPr>
          <p:cNvPr id="50" name="Google Shape;50;p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52" name="Google Shape;52;p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53" name="Google Shape;53;p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6" name="Shape 56"/>
        <p:cNvGrpSpPr/>
        <p:nvPr/>
      </p:nvGrpSpPr>
      <p:grpSpPr>
        <a:xfrm>
          <a:off x="0" y="0"/>
          <a:ext cx="0" cy="0"/>
          <a:chOff x="0" y="0"/>
          <a:chExt cx="0" cy="0"/>
        </a:xfrm>
      </p:grpSpPr>
      <p:sp>
        <p:nvSpPr>
          <p:cNvPr id="57" name="Google Shape;57;p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 name="Shape 60"/>
        <p:cNvGrpSpPr/>
        <p:nvPr/>
      </p:nvGrpSpPr>
      <p:grpSpPr>
        <a:xfrm>
          <a:off x="0" y="0"/>
          <a:ext cx="0" cy="0"/>
          <a:chOff x="0" y="0"/>
          <a:chExt cx="0" cy="0"/>
        </a:xfrm>
      </p:grpSpPr>
      <p:sp>
        <p:nvSpPr>
          <p:cNvPr id="61" name="Google Shape;61;p1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2" name="Google Shape;62;p1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uncaccoaliton.org/" TargetMode="External"/><Relationship Id="rId4" Type="http://schemas.openxmlformats.org/officeDocument/2006/relationships/image" Target="../media/image7.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www.uncaccoaliton.org/" TargetMode="External"/><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uncaccoalition.org/en_US/anti-corruption-platforms/africa/" TargetMode="External"/><Relationship Id="rId7" Type="http://schemas.openxmlformats.org/officeDocument/2006/relationships/image" Target="../media/image1.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2.jp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4"/>
          <p:cNvSpPr txBox="1"/>
          <p:nvPr>
            <p:ph type="ctrTitle"/>
          </p:nvPr>
        </p:nvSpPr>
        <p:spPr>
          <a:xfrm>
            <a:off x="877887" y="1668462"/>
            <a:ext cx="7772400" cy="14700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UNCAC Coalition:</a:t>
            </a:r>
            <a:br>
              <a:rPr b="0" i="0" lang="en-US" sz="4400" u="none">
                <a:solidFill>
                  <a:schemeClr val="dk2"/>
                </a:solidFill>
                <a:latin typeface="Calibri"/>
                <a:ea typeface="Calibri"/>
                <a:cs typeface="Calibri"/>
                <a:sym typeface="Calibri"/>
              </a:rPr>
            </a:br>
            <a:r>
              <a:rPr b="0" i="0" lang="en-US" sz="4400" u="none">
                <a:solidFill>
                  <a:schemeClr val="dk2"/>
                </a:solidFill>
                <a:latin typeface="Calibri"/>
                <a:ea typeface="Calibri"/>
                <a:cs typeface="Calibri"/>
                <a:sym typeface="Calibri"/>
              </a:rPr>
              <a:t>An introduction</a:t>
            </a:r>
            <a:endParaRPr/>
          </a:p>
        </p:txBody>
      </p:sp>
      <p:sp>
        <p:nvSpPr>
          <p:cNvPr id="92" name="Google Shape;92;p14"/>
          <p:cNvSpPr txBox="1"/>
          <p:nvPr>
            <p:ph idx="1" type="subTitle"/>
          </p:nvPr>
        </p:nvSpPr>
        <p:spPr>
          <a:xfrm>
            <a:off x="1371600" y="3627437"/>
            <a:ext cx="6400800" cy="5334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2400"/>
              <a:buFont typeface="Calibri"/>
              <a:buNone/>
            </a:pPr>
            <a:r>
              <a:rPr b="0" i="0" lang="en-US" sz="2400" u="none">
                <a:solidFill>
                  <a:schemeClr val="dk1"/>
                </a:solidFill>
                <a:latin typeface="Calibri"/>
                <a:ea typeface="Calibri"/>
                <a:cs typeface="Calibri"/>
                <a:sym typeface="Calibri"/>
              </a:rPr>
              <a:t>Gillian Dell, gdell@transparency.org</a:t>
            </a:r>
            <a:br>
              <a:rPr b="0" i="0" lang="en-US" sz="2400" u="none">
                <a:solidFill>
                  <a:schemeClr val="dk1"/>
                </a:solidFill>
                <a:latin typeface="Calibri"/>
                <a:ea typeface="Calibri"/>
                <a:cs typeface="Calibri"/>
                <a:sym typeface="Calibri"/>
              </a:rPr>
            </a:br>
            <a:endParaRPr/>
          </a:p>
          <a:p>
            <a:pPr indent="0" lvl="0" marL="0" rtl="0" algn="ctr">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rtl="0" algn="ctr">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p:txBody>
      </p:sp>
      <p:sp>
        <p:nvSpPr>
          <p:cNvPr id="93" name="Google Shape;93;p14"/>
          <p:cNvSpPr txBox="1"/>
          <p:nvPr/>
        </p:nvSpPr>
        <p:spPr>
          <a:xfrm>
            <a:off x="1563687" y="5067300"/>
            <a:ext cx="6400800" cy="53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9C0C30"/>
              </a:buClr>
              <a:buSzPts val="2400"/>
              <a:buFont typeface="Calibri"/>
              <a:buNone/>
            </a:pPr>
            <a:r>
              <a:rPr b="1" i="0" lang="en-US" sz="2400" u="none" cap="none" strike="noStrike">
                <a:solidFill>
                  <a:srgbClr val="9C0C30"/>
                </a:solidFill>
                <a:latin typeface="Calibri"/>
                <a:ea typeface="Calibri"/>
                <a:cs typeface="Calibri"/>
                <a:sym typeface="Calibri"/>
              </a:rPr>
              <a:t>UNCACCoalition.org</a:t>
            </a:r>
            <a:endParaRPr/>
          </a:p>
          <a:p>
            <a:pPr indent="0" lvl="0" marL="0" marR="0" rtl="0" algn="ctr">
              <a:lnSpc>
                <a:spcPct val="100000"/>
              </a:lnSpc>
              <a:spcBef>
                <a:spcPts val="48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400" u="none">
              <a:solidFill>
                <a:schemeClr val="dk1"/>
              </a:solidFill>
              <a:latin typeface="Calibri"/>
              <a:ea typeface="Calibri"/>
              <a:cs typeface="Calibri"/>
              <a:sym typeface="Calibri"/>
            </a:endParaRPr>
          </a:p>
        </p:txBody>
      </p:sp>
      <p:pic>
        <p:nvPicPr>
          <p:cNvPr id="94" name="Google Shape;94;p14"/>
          <p:cNvPicPr preferRelativeResize="0"/>
          <p:nvPr/>
        </p:nvPicPr>
        <p:blipFill rotWithShape="1">
          <a:blip r:embed="rId3">
            <a:alphaModFix/>
          </a:blip>
          <a:srcRect b="0" l="0" r="0" t="0"/>
          <a:stretch/>
        </p:blipFill>
        <p:spPr>
          <a:xfrm>
            <a:off x="3581400" y="6122987"/>
            <a:ext cx="2363787" cy="73501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23"/>
          <p:cNvSpPr txBox="1"/>
          <p:nvPr>
            <p:ph type="title"/>
          </p:nvPr>
        </p:nvSpPr>
        <p:spPr>
          <a:xfrm>
            <a:off x="1016000" y="68580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UNCAC Coalition communications</a:t>
            </a:r>
            <a:endParaRPr/>
          </a:p>
        </p:txBody>
      </p:sp>
      <p:sp>
        <p:nvSpPr>
          <p:cNvPr id="178" name="Google Shape;178;p23"/>
          <p:cNvSpPr txBox="1"/>
          <p:nvPr>
            <p:ph idx="1" type="body"/>
          </p:nvPr>
        </p:nvSpPr>
        <p:spPr>
          <a:xfrm>
            <a:off x="457200" y="2055812"/>
            <a:ext cx="4267200" cy="4525962"/>
          </a:xfrm>
          <a:prstGeom prst="rect">
            <a:avLst/>
          </a:prstGeom>
          <a:noFill/>
          <a:ln>
            <a:noFill/>
          </a:ln>
        </p:spPr>
        <p:txBody>
          <a:bodyPr anchorCtr="0" anchor="t" bIns="45700" lIns="91425" spcFirstLastPara="1" rIns="91425" wrap="square" tIns="45700">
            <a:noAutofit/>
          </a:bodyPr>
          <a:lstStyle/>
          <a:p>
            <a:pPr indent="-285750" lvl="1" marL="742950" rtl="0" algn="l">
              <a:lnSpc>
                <a:spcPct val="100000"/>
              </a:lnSpc>
              <a:spcBef>
                <a:spcPts val="0"/>
              </a:spcBef>
              <a:spcAft>
                <a:spcPts val="0"/>
              </a:spcAft>
              <a:buClr>
                <a:schemeClr val="dk1"/>
              </a:buClr>
              <a:buSzPts val="2400"/>
              <a:buFont typeface="Calibri"/>
              <a:buChar char="•"/>
            </a:pPr>
            <a:r>
              <a:rPr b="0" i="0" lang="en-US" sz="2400" u="none">
                <a:solidFill>
                  <a:schemeClr val="dk1"/>
                </a:solidFill>
                <a:latin typeface="Calibri"/>
                <a:ea typeface="Calibri"/>
                <a:cs typeface="Calibri"/>
                <a:sym typeface="Calibri"/>
              </a:rPr>
              <a:t>Website: </a:t>
            </a:r>
            <a:r>
              <a:rPr b="1" i="0" lang="en-US" sz="2400" u="sng">
                <a:solidFill>
                  <a:schemeClr val="hlink"/>
                </a:solidFill>
                <a:hlinkClick r:id="rId3"/>
              </a:rPr>
              <a:t>www.uncaccoaliton.org</a:t>
            </a:r>
            <a:r>
              <a:rPr b="1" i="0" lang="en-US" sz="2400" u="none">
                <a:solidFill>
                  <a:srgbClr val="C00000"/>
                </a:solidFill>
                <a:latin typeface="Calibri"/>
                <a:ea typeface="Calibri"/>
                <a:cs typeface="Calibri"/>
                <a:sym typeface="Calibri"/>
              </a:rPr>
              <a:t> </a:t>
            </a:r>
            <a:endParaRPr/>
          </a:p>
          <a:p>
            <a:pPr indent="-285750" lvl="1" marL="742950" rtl="0" algn="l">
              <a:lnSpc>
                <a:spcPct val="100000"/>
              </a:lnSpc>
              <a:spcBef>
                <a:spcPts val="480"/>
              </a:spcBef>
              <a:spcAft>
                <a:spcPts val="0"/>
              </a:spcAft>
              <a:buClr>
                <a:schemeClr val="dk1"/>
              </a:buClr>
              <a:buSzPts val="2400"/>
              <a:buFont typeface="Calibri"/>
              <a:buNone/>
            </a:pPr>
            <a:r>
              <a:rPr b="0" i="0" lang="en-US" sz="2400" u="none">
                <a:solidFill>
                  <a:schemeClr val="dk1"/>
                </a:solidFill>
                <a:latin typeface="Calibri"/>
                <a:ea typeface="Calibri"/>
                <a:cs typeface="Calibri"/>
                <a:sym typeface="Calibri"/>
              </a:rPr>
              <a:t>	(articles, blog, resources, members’ zone)</a:t>
            </a:r>
            <a:endParaRPr/>
          </a:p>
          <a:p>
            <a:pPr indent="-285750" lvl="1" marL="742950" rtl="0" algn="l">
              <a:lnSpc>
                <a:spcPct val="100000"/>
              </a:lnSpc>
              <a:spcBef>
                <a:spcPts val="480"/>
              </a:spcBef>
              <a:spcAft>
                <a:spcPts val="0"/>
              </a:spcAft>
              <a:buClr>
                <a:schemeClr val="dk1"/>
              </a:buClr>
              <a:buSzPts val="2400"/>
              <a:buFont typeface="Calibri"/>
              <a:buChar char="•"/>
            </a:pPr>
            <a:r>
              <a:rPr b="0" i="0" lang="en-US" sz="2400" u="none">
                <a:solidFill>
                  <a:schemeClr val="dk1"/>
                </a:solidFill>
                <a:latin typeface="Calibri"/>
                <a:ea typeface="Calibri"/>
                <a:cs typeface="Calibri"/>
                <a:sym typeface="Calibri"/>
              </a:rPr>
              <a:t>Listserv (closed email group)</a:t>
            </a:r>
            <a:endParaRPr/>
          </a:p>
          <a:p>
            <a:pPr indent="-285750" lvl="1" marL="742950" rtl="0" algn="l">
              <a:lnSpc>
                <a:spcPct val="100000"/>
              </a:lnSpc>
              <a:spcBef>
                <a:spcPts val="480"/>
              </a:spcBef>
              <a:spcAft>
                <a:spcPts val="0"/>
              </a:spcAft>
              <a:buClr>
                <a:schemeClr val="dk1"/>
              </a:buClr>
              <a:buSzPts val="2400"/>
              <a:buFont typeface="Calibri"/>
              <a:buChar char="•"/>
            </a:pPr>
            <a:r>
              <a:rPr b="0" i="0" lang="en-US" sz="2400" u="none">
                <a:solidFill>
                  <a:schemeClr val="dk1"/>
                </a:solidFill>
                <a:latin typeface="Calibri"/>
                <a:ea typeface="Calibri"/>
                <a:cs typeface="Calibri"/>
                <a:sym typeface="Calibri"/>
              </a:rPr>
              <a:t>Social media</a:t>
            </a:r>
            <a:endParaRPr/>
          </a:p>
          <a:p>
            <a:pPr indent="-228600" lvl="2" marL="1143000" rtl="0" algn="l">
              <a:lnSpc>
                <a:spcPct val="100000"/>
              </a:lnSpc>
              <a:spcBef>
                <a:spcPts val="480"/>
              </a:spcBef>
              <a:spcAft>
                <a:spcPts val="0"/>
              </a:spcAft>
              <a:buClr>
                <a:schemeClr val="dk1"/>
              </a:buClr>
              <a:buSzPts val="2400"/>
              <a:buFont typeface="Calibri"/>
              <a:buChar char="•"/>
            </a:pPr>
            <a:r>
              <a:rPr b="0" i="0" lang="en-US" sz="2400" u="none">
                <a:solidFill>
                  <a:schemeClr val="dk1"/>
                </a:solidFill>
                <a:latin typeface="Calibri"/>
                <a:ea typeface="Calibri"/>
                <a:cs typeface="Calibri"/>
                <a:sym typeface="Calibri"/>
              </a:rPr>
              <a:t>Twitter @UNCACCoalition</a:t>
            </a:r>
            <a:endParaRPr/>
          </a:p>
          <a:p>
            <a:pPr indent="-190500" lvl="0" marL="342900" rtl="0" algn="l">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p:txBody>
      </p:sp>
      <p:pic>
        <p:nvPicPr>
          <p:cNvPr id="179" name="Google Shape;179;p23"/>
          <p:cNvPicPr preferRelativeResize="0"/>
          <p:nvPr/>
        </p:nvPicPr>
        <p:blipFill rotWithShape="1">
          <a:blip r:embed="rId4">
            <a:alphaModFix/>
          </a:blip>
          <a:srcRect b="26249" l="11699" r="36223" t="15186"/>
          <a:stretch/>
        </p:blipFill>
        <p:spPr>
          <a:xfrm>
            <a:off x="4495800" y="1905000"/>
            <a:ext cx="2741612" cy="2462212"/>
          </a:xfrm>
          <a:prstGeom prst="rect">
            <a:avLst/>
          </a:prstGeom>
          <a:noFill/>
          <a:ln cap="flat" cmpd="sng" w="9525">
            <a:solidFill>
              <a:schemeClr val="dk1"/>
            </a:solidFill>
            <a:prstDash val="solid"/>
            <a:miter lim="800000"/>
            <a:headEnd len="sm" w="sm" type="none"/>
            <a:tailEnd len="sm" w="sm" type="none"/>
          </a:ln>
        </p:spPr>
      </p:pic>
      <p:pic>
        <p:nvPicPr>
          <p:cNvPr id="180" name="Google Shape;180;p23"/>
          <p:cNvPicPr preferRelativeResize="0"/>
          <p:nvPr/>
        </p:nvPicPr>
        <p:blipFill rotWithShape="1">
          <a:blip r:embed="rId5">
            <a:alphaModFix/>
          </a:blip>
          <a:srcRect b="49594" l="73350" r="8398" t="15186"/>
          <a:stretch/>
        </p:blipFill>
        <p:spPr>
          <a:xfrm>
            <a:off x="7010400" y="2589212"/>
            <a:ext cx="1717675" cy="2662237"/>
          </a:xfrm>
          <a:prstGeom prst="rect">
            <a:avLst/>
          </a:prstGeom>
          <a:noFill/>
          <a:ln cap="flat" cmpd="sng" w="9525">
            <a:solidFill>
              <a:schemeClr val="dk1"/>
            </a:solidFill>
            <a:prstDash val="solid"/>
            <a:miter lim="800000"/>
            <a:headEnd len="sm" w="sm" type="none"/>
            <a:tailEnd len="sm" w="sm" type="none"/>
          </a:ln>
        </p:spPr>
      </p:pic>
      <p:sp>
        <p:nvSpPr>
          <p:cNvPr id="181" name="Google Shape;181;p23"/>
          <p:cNvSpPr/>
          <p:nvPr/>
        </p:nvSpPr>
        <p:spPr>
          <a:xfrm>
            <a:off x="6934200" y="2895600"/>
            <a:ext cx="685800" cy="304800"/>
          </a:xfrm>
          <a:prstGeom prst="ellipse">
            <a:avLst/>
          </a:prstGeom>
          <a:noFill/>
          <a:ln cap="flat" cmpd="sng" w="2222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182" name="Google Shape;182;p23"/>
          <p:cNvPicPr preferRelativeResize="0"/>
          <p:nvPr/>
        </p:nvPicPr>
        <p:blipFill rotWithShape="1">
          <a:blip r:embed="rId6">
            <a:alphaModFix/>
          </a:blip>
          <a:srcRect b="4499" l="11775" r="31875" t="39562"/>
          <a:stretch/>
        </p:blipFill>
        <p:spPr>
          <a:xfrm>
            <a:off x="4114800" y="3884612"/>
            <a:ext cx="2743200" cy="2189162"/>
          </a:xfrm>
          <a:prstGeom prst="rect">
            <a:avLst/>
          </a:prstGeom>
          <a:noFill/>
          <a:ln cap="flat" cmpd="sng" w="9525">
            <a:solidFill>
              <a:schemeClr val="dk1"/>
            </a:solidFill>
            <a:prstDash val="solid"/>
            <a:miter lim="800000"/>
            <a:headEnd len="sm" w="sm" type="none"/>
            <a:tailEnd len="sm" w="sm" type="none"/>
          </a:ln>
        </p:spPr>
      </p:pic>
      <p:pic>
        <p:nvPicPr>
          <p:cNvPr id="183" name="Google Shape;183;p23"/>
          <p:cNvPicPr preferRelativeResize="0"/>
          <p:nvPr/>
        </p:nvPicPr>
        <p:blipFill rotWithShape="1">
          <a:blip r:embed="rId7">
            <a:alphaModFix/>
          </a:blip>
          <a:srcRect b="0" l="0" r="0" t="0"/>
          <a:stretch/>
        </p:blipFill>
        <p:spPr>
          <a:xfrm>
            <a:off x="0" y="0"/>
            <a:ext cx="1016000" cy="1714500"/>
          </a:xfrm>
          <a:prstGeom prst="rect">
            <a:avLst/>
          </a:prstGeom>
          <a:noFill/>
          <a:ln>
            <a:noFill/>
          </a:ln>
        </p:spPr>
      </p:pic>
      <p:pic>
        <p:nvPicPr>
          <p:cNvPr id="184" name="Google Shape;184;p23"/>
          <p:cNvPicPr preferRelativeResize="0"/>
          <p:nvPr/>
        </p:nvPicPr>
        <p:blipFill rotWithShape="1">
          <a:blip r:embed="rId8">
            <a:alphaModFix/>
          </a:blip>
          <a:srcRect b="0" l="0" r="0" t="0"/>
          <a:stretch/>
        </p:blipFill>
        <p:spPr>
          <a:xfrm>
            <a:off x="3581400" y="6122987"/>
            <a:ext cx="2363787" cy="735012"/>
          </a:xfrm>
          <a:prstGeom prst="rect">
            <a:avLst/>
          </a:prstGeom>
          <a:noFill/>
          <a:ln>
            <a:noFill/>
          </a:ln>
        </p:spPr>
      </p:pic>
      <p:pic>
        <p:nvPicPr>
          <p:cNvPr id="185" name="Google Shape;185;p23"/>
          <p:cNvPicPr preferRelativeResize="0"/>
          <p:nvPr/>
        </p:nvPicPr>
        <p:blipFill rotWithShape="1">
          <a:blip r:embed="rId7">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4"/>
          <p:cNvSpPr/>
          <p:nvPr/>
        </p:nvSpPr>
        <p:spPr>
          <a:xfrm>
            <a:off x="6934200" y="2895600"/>
            <a:ext cx="685800" cy="304800"/>
          </a:xfrm>
          <a:prstGeom prst="ellipse">
            <a:avLst/>
          </a:prstGeom>
          <a:noFill/>
          <a:ln cap="flat" cmpd="sng" w="2222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191" name="Google Shape;191;p24"/>
          <p:cNvPicPr preferRelativeResize="0"/>
          <p:nvPr/>
        </p:nvPicPr>
        <p:blipFill rotWithShape="1">
          <a:blip r:embed="rId3">
            <a:alphaModFix/>
          </a:blip>
          <a:srcRect b="0" l="0" r="0" t="0"/>
          <a:stretch/>
        </p:blipFill>
        <p:spPr>
          <a:xfrm>
            <a:off x="0" y="228600"/>
            <a:ext cx="9144000" cy="629126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457200" y="274637"/>
            <a:ext cx="5867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UNCAC Coalition communications</a:t>
            </a:r>
            <a:endParaRPr/>
          </a:p>
        </p:txBody>
      </p:sp>
      <p:sp>
        <p:nvSpPr>
          <p:cNvPr id="197" name="Google Shape;197;p25"/>
          <p:cNvSpPr txBox="1"/>
          <p:nvPr>
            <p:ph idx="1" type="body"/>
          </p:nvPr>
        </p:nvSpPr>
        <p:spPr>
          <a:xfrm>
            <a:off x="457200" y="1600200"/>
            <a:ext cx="3505200" cy="2514600"/>
          </a:xfrm>
          <a:prstGeom prst="rect">
            <a:avLst/>
          </a:prstGeom>
          <a:noFill/>
          <a:ln>
            <a:noFill/>
          </a:ln>
        </p:spPr>
        <p:txBody>
          <a:bodyPr anchorCtr="0" anchor="t" bIns="45700" lIns="91425" spcFirstLastPara="1" rIns="91425" wrap="square" tIns="45700">
            <a:noAutofit/>
          </a:bodyPr>
          <a:lstStyle/>
          <a:p>
            <a:pPr indent="-285750" lvl="1" marL="742950" rtl="0" algn="l">
              <a:lnSpc>
                <a:spcPct val="100000"/>
              </a:lnSpc>
              <a:spcBef>
                <a:spcPts val="0"/>
              </a:spcBef>
              <a:spcAft>
                <a:spcPts val="0"/>
              </a:spcAft>
              <a:buClr>
                <a:schemeClr val="dk1"/>
              </a:buClr>
              <a:buSzPts val="2400"/>
              <a:buFont typeface="Calibri"/>
              <a:buChar char="•"/>
            </a:pPr>
            <a:r>
              <a:rPr b="0" i="0" lang="en-US" sz="2400" u="none">
                <a:solidFill>
                  <a:schemeClr val="dk1"/>
                </a:solidFill>
                <a:latin typeface="Calibri"/>
                <a:ea typeface="Calibri"/>
                <a:cs typeface="Calibri"/>
                <a:sym typeface="Calibri"/>
              </a:rPr>
              <a:t>Website</a:t>
            </a:r>
            <a:r>
              <a:rPr b="0" i="0" lang="en-US" sz="2000" u="none">
                <a:solidFill>
                  <a:schemeClr val="dk1"/>
                </a:solidFill>
                <a:latin typeface="Calibri"/>
                <a:ea typeface="Calibri"/>
                <a:cs typeface="Calibri"/>
                <a:sym typeface="Calibri"/>
              </a:rPr>
              <a:t> </a:t>
            </a:r>
            <a:r>
              <a:rPr b="1" i="0" lang="en-US" sz="2000" u="sng">
                <a:solidFill>
                  <a:schemeClr val="hlink"/>
                </a:solidFill>
                <a:hlinkClick r:id="rId3"/>
              </a:rPr>
              <a:t>www.uncaccoaliton.org</a:t>
            </a:r>
            <a:endParaRPr b="1" i="0" sz="2000" u="none">
              <a:solidFill>
                <a:srgbClr val="C00000"/>
              </a:solidFill>
              <a:latin typeface="Calibri"/>
              <a:ea typeface="Calibri"/>
              <a:cs typeface="Calibri"/>
              <a:sym typeface="Calibri"/>
            </a:endParaRPr>
          </a:p>
          <a:p>
            <a:pPr indent="-158750" lvl="1" marL="742950" rtl="0" algn="l">
              <a:lnSpc>
                <a:spcPct val="10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285750" lvl="1" marL="742950" rtl="0" algn="l">
              <a:lnSpc>
                <a:spcPct val="100000"/>
              </a:lnSpc>
              <a:spcBef>
                <a:spcPts val="480"/>
              </a:spcBef>
              <a:spcAft>
                <a:spcPts val="0"/>
              </a:spcAft>
              <a:buClr>
                <a:schemeClr val="dk1"/>
              </a:buClr>
              <a:buSzPts val="2400"/>
              <a:buFont typeface="Calibri"/>
              <a:buChar char="•"/>
            </a:pPr>
            <a:r>
              <a:rPr b="0" i="0" lang="en-US" sz="2400" u="none">
                <a:solidFill>
                  <a:schemeClr val="dk1"/>
                </a:solidFill>
                <a:latin typeface="Calibri"/>
                <a:ea typeface="Calibri"/>
                <a:cs typeface="Calibri"/>
                <a:sym typeface="Calibri"/>
              </a:rPr>
              <a:t>Regional </a:t>
            </a:r>
            <a:br>
              <a:rPr b="0" i="0" lang="en-US" sz="2400" u="none">
                <a:solidFill>
                  <a:schemeClr val="dk1"/>
                </a:solidFill>
                <a:latin typeface="Calibri"/>
                <a:ea typeface="Calibri"/>
                <a:cs typeface="Calibri"/>
                <a:sym typeface="Calibri"/>
              </a:rPr>
            </a:br>
            <a:r>
              <a:rPr b="0" i="0" lang="en-US" sz="2400" u="none">
                <a:solidFill>
                  <a:schemeClr val="dk1"/>
                </a:solidFill>
                <a:latin typeface="Calibri"/>
                <a:ea typeface="Calibri"/>
                <a:cs typeface="Calibri"/>
                <a:sym typeface="Calibri"/>
              </a:rPr>
              <a:t>Anti-Corruption Platforms</a:t>
            </a:r>
            <a:endParaRPr/>
          </a:p>
          <a:p>
            <a:pPr indent="-228600" lvl="2" marL="114300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Africa</a:t>
            </a:r>
            <a:endParaRPr/>
          </a:p>
          <a:p>
            <a:pPr indent="-228600" lvl="2" marL="114300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Southeast Asia</a:t>
            </a:r>
            <a:endParaRPr/>
          </a:p>
          <a:p>
            <a:pPr indent="-228600" lvl="2" marL="114300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Southeast Europe</a:t>
            </a:r>
            <a:endParaRPr/>
          </a:p>
        </p:txBody>
      </p:sp>
      <p:pic>
        <p:nvPicPr>
          <p:cNvPr id="198" name="Google Shape;198;p25"/>
          <p:cNvPicPr preferRelativeResize="0"/>
          <p:nvPr/>
        </p:nvPicPr>
        <p:blipFill rotWithShape="1">
          <a:blip r:embed="rId4">
            <a:alphaModFix/>
          </a:blip>
          <a:srcRect b="0" l="0" r="0" t="0"/>
          <a:stretch/>
        </p:blipFill>
        <p:spPr>
          <a:xfrm>
            <a:off x="3700462" y="2424112"/>
            <a:ext cx="2741612" cy="3124200"/>
          </a:xfrm>
          <a:prstGeom prst="rect">
            <a:avLst/>
          </a:prstGeom>
          <a:noFill/>
          <a:ln>
            <a:noFill/>
          </a:ln>
        </p:spPr>
      </p:pic>
      <p:pic>
        <p:nvPicPr>
          <p:cNvPr id="199" name="Google Shape;199;p25"/>
          <p:cNvPicPr preferRelativeResize="0"/>
          <p:nvPr/>
        </p:nvPicPr>
        <p:blipFill rotWithShape="1">
          <a:blip r:embed="rId5">
            <a:alphaModFix/>
          </a:blip>
          <a:srcRect b="0" l="0" r="0" t="0"/>
          <a:stretch/>
        </p:blipFill>
        <p:spPr>
          <a:xfrm>
            <a:off x="6448425" y="274637"/>
            <a:ext cx="2336800" cy="6364287"/>
          </a:xfrm>
          <a:prstGeom prst="rect">
            <a:avLst/>
          </a:prstGeom>
          <a:noFill/>
          <a:ln>
            <a:noFill/>
          </a:ln>
        </p:spPr>
      </p:pic>
      <p:sp>
        <p:nvSpPr>
          <p:cNvPr id="200" name="Google Shape;200;p25"/>
          <p:cNvSpPr txBox="1"/>
          <p:nvPr/>
        </p:nvSpPr>
        <p:spPr>
          <a:xfrm>
            <a:off x="171450" y="5008562"/>
            <a:ext cx="4572000" cy="955675"/>
          </a:xfrm>
          <a:prstGeom prst="rect">
            <a:avLst/>
          </a:prstGeom>
          <a:noFill/>
          <a:ln>
            <a:noFill/>
          </a:ln>
        </p:spPr>
        <p:txBody>
          <a:bodyPr anchorCtr="0" anchor="t" bIns="45700" lIns="91425" spcFirstLastPara="1" rIns="91425" wrap="square" tIns="45700">
            <a:noAutofit/>
          </a:bodyPr>
          <a:lstStyle/>
          <a:p>
            <a:pPr indent="-342900" lvl="2" marL="125730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To join platform:</a:t>
            </a:r>
            <a:endParaRPr/>
          </a:p>
          <a:p>
            <a:pPr indent="-342900" lvl="2" marL="1257300" marR="0" rtl="0" algn="l">
              <a:lnSpc>
                <a:spcPct val="100000"/>
              </a:lnSpc>
              <a:spcBef>
                <a:spcPts val="0"/>
              </a:spcBef>
              <a:spcAft>
                <a:spcPts val="0"/>
              </a:spcAft>
              <a:buClr>
                <a:srgbClr val="C00000"/>
              </a:buClr>
              <a:buSzPts val="1600"/>
              <a:buFont typeface="Arial"/>
              <a:buNone/>
            </a:pPr>
            <a:r>
              <a:rPr b="1" i="0" lang="en-US" sz="1600" u="sng" cap="none" strike="noStrike">
                <a:solidFill>
                  <a:schemeClr val="hlink"/>
                </a:solidFill>
                <a:latin typeface="Arial"/>
                <a:ea typeface="Arial"/>
                <a:cs typeface="Arial"/>
                <a:sym typeface="Arial"/>
                <a:hlinkClick r:id="rId6"/>
              </a:rPr>
              <a:t>https://uncaccoalition.org/en_US/anti-corruption-platforms/africa/</a:t>
            </a:r>
            <a:r>
              <a:rPr b="0" i="0" lang="en-US" sz="1600" u="none" cap="none" strike="noStrike">
                <a:solidFill>
                  <a:schemeClr val="dk1"/>
                </a:solidFill>
                <a:latin typeface="Calibri"/>
                <a:ea typeface="Calibri"/>
                <a:cs typeface="Calibri"/>
                <a:sym typeface="Calibri"/>
              </a:rPr>
              <a:t>	</a:t>
            </a:r>
            <a:endParaRPr/>
          </a:p>
        </p:txBody>
      </p:sp>
      <p:pic>
        <p:nvPicPr>
          <p:cNvPr id="201" name="Google Shape;201;p25"/>
          <p:cNvPicPr preferRelativeResize="0"/>
          <p:nvPr/>
        </p:nvPicPr>
        <p:blipFill rotWithShape="1">
          <a:blip r:embed="rId7">
            <a:alphaModFix/>
          </a:blip>
          <a:srcRect b="0" l="0" r="0" t="0"/>
          <a:stretch/>
        </p:blipFill>
        <p:spPr>
          <a:xfrm>
            <a:off x="3581400" y="6122987"/>
            <a:ext cx="2363787" cy="735012"/>
          </a:xfrm>
          <a:prstGeom prst="rect">
            <a:avLst/>
          </a:prstGeom>
          <a:noFill/>
          <a:ln>
            <a:noFill/>
          </a:ln>
        </p:spPr>
      </p:pic>
      <p:pic>
        <p:nvPicPr>
          <p:cNvPr id="202" name="Google Shape;202;p25"/>
          <p:cNvPicPr preferRelativeResize="0"/>
          <p:nvPr/>
        </p:nvPicPr>
        <p:blipFill rotWithShape="1">
          <a:blip r:embed="rId8">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pic>
        <p:nvPicPr>
          <p:cNvPr id="207" name="Google Shape;207;p26"/>
          <p:cNvPicPr preferRelativeResize="0"/>
          <p:nvPr/>
        </p:nvPicPr>
        <p:blipFill rotWithShape="1">
          <a:blip r:embed="rId3">
            <a:alphaModFix/>
          </a:blip>
          <a:srcRect b="0" l="0" r="0" t="0"/>
          <a:stretch/>
        </p:blipFill>
        <p:spPr>
          <a:xfrm>
            <a:off x="8128000" y="5699125"/>
            <a:ext cx="1016000" cy="1714500"/>
          </a:xfrm>
          <a:prstGeom prst="rect">
            <a:avLst/>
          </a:prstGeom>
          <a:noFill/>
          <a:ln>
            <a:noFill/>
          </a:ln>
        </p:spPr>
      </p:pic>
      <p:sp>
        <p:nvSpPr>
          <p:cNvPr id="208" name="Google Shape;208;p26"/>
          <p:cNvSpPr txBox="1"/>
          <p:nvPr>
            <p:ph type="title"/>
          </p:nvPr>
        </p:nvSpPr>
        <p:spPr>
          <a:xfrm>
            <a:off x="508000" y="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COSP Objectives</a:t>
            </a:r>
            <a:endParaRPr/>
          </a:p>
        </p:txBody>
      </p:sp>
      <p:sp>
        <p:nvSpPr>
          <p:cNvPr id="209" name="Google Shape;209;p26"/>
          <p:cNvSpPr txBox="1"/>
          <p:nvPr>
            <p:ph idx="1" type="body"/>
          </p:nvPr>
        </p:nvSpPr>
        <p:spPr>
          <a:xfrm>
            <a:off x="736600" y="877887"/>
            <a:ext cx="8229600" cy="5334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0" i="0" lang="en-US" sz="2000" u="none">
                <a:solidFill>
                  <a:schemeClr val="dk1"/>
                </a:solidFill>
                <a:latin typeface="Arial"/>
                <a:ea typeface="Arial"/>
                <a:cs typeface="Arial"/>
                <a:sym typeface="Arial"/>
              </a:rPr>
              <a:t>Priority anti-corruption issues and proposals for action are put on the international agenda</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a:solidFill>
                  <a:schemeClr val="dk1"/>
                </a:solidFill>
                <a:latin typeface="Arial"/>
                <a:ea typeface="Arial"/>
                <a:cs typeface="Arial"/>
                <a:sym typeface="Arial"/>
              </a:rPr>
              <a:t>The COSP </a:t>
            </a:r>
            <a:r>
              <a:rPr b="1" i="0" lang="en-US" sz="2000" u="sng">
                <a:solidFill>
                  <a:srgbClr val="C00000"/>
                </a:solidFill>
                <a:latin typeface="Arial"/>
                <a:ea typeface="Arial"/>
                <a:cs typeface="Arial"/>
                <a:sym typeface="Arial"/>
              </a:rPr>
              <a:t>adopts resolutions </a:t>
            </a:r>
            <a:r>
              <a:rPr b="0" i="0" lang="en-US" sz="2000" u="none">
                <a:solidFill>
                  <a:schemeClr val="dk1"/>
                </a:solidFill>
                <a:latin typeface="Arial"/>
                <a:ea typeface="Arial"/>
                <a:cs typeface="Arial"/>
                <a:sym typeface="Arial"/>
              </a:rPr>
              <a:t>that clarify and highlight targets for national anti-corruption performance in key priority areas and strengthen the UNCAC review mechanism. Priority areas include: access to information, beneficial ownership transparency, accountable asset return, review process.</a:t>
            </a:r>
            <a:endParaRPr/>
          </a:p>
          <a:p>
            <a:pPr indent="-342900" lvl="0" marL="342900" marR="0" rtl="0" algn="l">
              <a:lnSpc>
                <a:spcPct val="100000"/>
              </a:lnSpc>
              <a:spcBef>
                <a:spcPts val="400"/>
              </a:spcBef>
              <a:spcAft>
                <a:spcPts val="0"/>
              </a:spcAft>
              <a:buClr>
                <a:srgbClr val="C00000"/>
              </a:buClr>
              <a:buSzPts val="2000"/>
              <a:buFont typeface="Arial"/>
              <a:buChar char="•"/>
            </a:pPr>
            <a:r>
              <a:rPr b="1" i="0" lang="en-US" sz="2000" u="sng">
                <a:solidFill>
                  <a:srgbClr val="C00000"/>
                </a:solidFill>
                <a:latin typeface="Arial"/>
                <a:ea typeface="Arial"/>
                <a:cs typeface="Arial"/>
                <a:sym typeface="Arial"/>
              </a:rPr>
              <a:t>Strategic partnerships</a:t>
            </a:r>
            <a:r>
              <a:rPr b="1" i="0" lang="en-US" sz="2000" u="none">
                <a:solidFill>
                  <a:srgbClr val="C00000"/>
                </a:solidFill>
                <a:latin typeface="Arial"/>
                <a:ea typeface="Arial"/>
                <a:cs typeface="Arial"/>
                <a:sym typeface="Arial"/>
              </a:rPr>
              <a:t> </a:t>
            </a:r>
            <a:r>
              <a:rPr b="0" i="0" lang="en-US" sz="2000" u="none">
                <a:solidFill>
                  <a:schemeClr val="dk1"/>
                </a:solidFill>
                <a:latin typeface="Arial"/>
                <a:ea typeface="Arial"/>
                <a:cs typeface="Arial"/>
                <a:sym typeface="Arial"/>
              </a:rPr>
              <a:t>are forged with policymakers, IGOs and NGOs to promote consensus and action around priority issues </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a:solidFill>
                  <a:schemeClr val="dk1"/>
                </a:solidFill>
                <a:latin typeface="Arial"/>
                <a:ea typeface="Arial"/>
                <a:cs typeface="Arial"/>
                <a:sym typeface="Arial"/>
              </a:rPr>
              <a:t>CSOs, policy-makers and the public have </a:t>
            </a:r>
            <a:r>
              <a:rPr b="1" i="0" lang="en-US" sz="2000" u="sng">
                <a:solidFill>
                  <a:srgbClr val="C00000"/>
                </a:solidFill>
                <a:latin typeface="Arial"/>
                <a:ea typeface="Arial"/>
                <a:cs typeface="Arial"/>
                <a:sym typeface="Arial"/>
              </a:rPr>
              <a:t>increased understanding</a:t>
            </a:r>
            <a:r>
              <a:rPr b="0" i="0" lang="en-US" sz="2000" u="none">
                <a:solidFill>
                  <a:srgbClr val="C00000"/>
                </a:solidFill>
                <a:latin typeface="Arial"/>
                <a:ea typeface="Arial"/>
                <a:cs typeface="Arial"/>
                <a:sym typeface="Arial"/>
              </a:rPr>
              <a:t> </a:t>
            </a:r>
            <a:r>
              <a:rPr b="0" i="0" lang="en-US" sz="2000" u="none">
                <a:solidFill>
                  <a:schemeClr val="dk1"/>
                </a:solidFill>
                <a:latin typeface="Arial"/>
                <a:ea typeface="Arial"/>
                <a:cs typeface="Arial"/>
                <a:sym typeface="Arial"/>
              </a:rPr>
              <a:t>of UNCAC measures that can prevent corruption and end impunity</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a:solidFill>
                  <a:schemeClr val="dk1"/>
                </a:solidFill>
                <a:latin typeface="Arial"/>
                <a:ea typeface="Arial"/>
                <a:cs typeface="Arial"/>
                <a:sym typeface="Arial"/>
              </a:rPr>
              <a:t>States Parties are mobilised to provide CSOs with </a:t>
            </a:r>
            <a:r>
              <a:rPr b="1" i="0" lang="en-US" sz="2000" u="sng">
                <a:solidFill>
                  <a:srgbClr val="C00000"/>
                </a:solidFill>
                <a:latin typeface="Arial"/>
                <a:ea typeface="Arial"/>
                <a:cs typeface="Arial"/>
                <a:sym typeface="Arial"/>
              </a:rPr>
              <a:t>greater access to and inclusion in </a:t>
            </a:r>
            <a:r>
              <a:rPr b="0" i="0" lang="en-US" sz="2000" u="none">
                <a:solidFill>
                  <a:schemeClr val="dk1"/>
                </a:solidFill>
                <a:latin typeface="Arial"/>
                <a:ea typeface="Arial"/>
                <a:cs typeface="Arial"/>
                <a:sym typeface="Arial"/>
              </a:rPr>
              <a:t>official UNCAC meetings and reviews.</a:t>
            </a:r>
            <a:endParaRPr/>
          </a:p>
          <a:p>
            <a:pPr indent="-342900" lvl="0" marL="342900" marR="0" rtl="0" algn="l">
              <a:lnSpc>
                <a:spcPct val="100000"/>
              </a:lnSpc>
              <a:spcBef>
                <a:spcPts val="400"/>
              </a:spcBef>
              <a:spcAft>
                <a:spcPts val="0"/>
              </a:spcAft>
              <a:buClr>
                <a:schemeClr val="dk1"/>
              </a:buClr>
              <a:buSzPts val="2000"/>
              <a:buFont typeface="Arial"/>
              <a:buChar char="•"/>
            </a:pPr>
            <a:r>
              <a:rPr b="0" i="0" lang="en-US" sz="2000" u="none">
                <a:solidFill>
                  <a:schemeClr val="dk1"/>
                </a:solidFill>
                <a:latin typeface="Arial"/>
                <a:ea typeface="Arial"/>
                <a:cs typeface="Arial"/>
                <a:sym typeface="Arial"/>
              </a:rPr>
              <a:t>CSOs and governments understand better </a:t>
            </a:r>
            <a:r>
              <a:rPr b="1" i="0" lang="en-US" sz="2000" u="sng">
                <a:solidFill>
                  <a:srgbClr val="C00000"/>
                </a:solidFill>
                <a:latin typeface="Arial"/>
                <a:ea typeface="Arial"/>
                <a:cs typeface="Arial"/>
                <a:sym typeface="Arial"/>
              </a:rPr>
              <a:t>how to use UNCAC fora  </a:t>
            </a:r>
            <a:r>
              <a:rPr b="0" i="0" lang="en-US" sz="2000" u="none">
                <a:solidFill>
                  <a:schemeClr val="dk1"/>
                </a:solidFill>
                <a:latin typeface="Arial"/>
                <a:ea typeface="Arial"/>
                <a:cs typeface="Arial"/>
                <a:sym typeface="Arial"/>
              </a:rPr>
              <a:t>to advance in priority areas </a:t>
            </a:r>
            <a:endParaRPr/>
          </a:p>
          <a:p>
            <a:pPr indent="-215900" lvl="0" marL="342900" marR="0" rtl="0" algn="l">
              <a:lnSpc>
                <a:spcPct val="100000"/>
              </a:lnSpc>
              <a:spcBef>
                <a:spcPts val="400"/>
              </a:spcBef>
              <a:spcAft>
                <a:spcPts val="0"/>
              </a:spcAft>
              <a:buClr>
                <a:schemeClr val="dk1"/>
              </a:buClr>
              <a:buSzPts val="2000"/>
              <a:buFont typeface="Arial"/>
              <a:buNone/>
            </a:pPr>
            <a:r>
              <a:t/>
            </a:r>
            <a:endParaRPr b="0" i="0" sz="2000" u="none">
              <a:solidFill>
                <a:schemeClr val="dk1"/>
              </a:solidFill>
              <a:latin typeface="Arial"/>
              <a:ea typeface="Arial"/>
              <a:cs typeface="Arial"/>
              <a:sym typeface="Arial"/>
            </a:endParaRPr>
          </a:p>
          <a:p>
            <a:pPr indent="-215900" lvl="0" marL="342900" marR="0" rtl="0" algn="l">
              <a:spcBef>
                <a:spcPts val="400"/>
              </a:spcBef>
              <a:spcAft>
                <a:spcPts val="0"/>
              </a:spcAft>
              <a:buClr>
                <a:schemeClr val="dk1"/>
              </a:buClr>
              <a:buSzPts val="2000"/>
              <a:buFont typeface="Arial"/>
              <a:buNone/>
            </a:pPr>
            <a:r>
              <a:t/>
            </a:r>
            <a:endParaRPr b="0" i="0" sz="2000" u="none">
              <a:solidFill>
                <a:schemeClr val="dk1"/>
              </a:solidFill>
              <a:latin typeface="Arial"/>
              <a:ea typeface="Arial"/>
              <a:cs typeface="Arial"/>
              <a:sym typeface="Arial"/>
            </a:endParaRPr>
          </a:p>
        </p:txBody>
      </p:sp>
      <p:pic>
        <p:nvPicPr>
          <p:cNvPr id="210" name="Google Shape;210;p26"/>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211" name="Google Shape;211;p26"/>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812800" y="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600"/>
              <a:buFont typeface="Arial"/>
              <a:buNone/>
            </a:pPr>
            <a:r>
              <a:rPr b="0" i="0" lang="en-US" sz="3600" u="none">
                <a:solidFill>
                  <a:schemeClr val="dk2"/>
                </a:solidFill>
                <a:latin typeface="Arial"/>
                <a:ea typeface="Arial"/>
                <a:cs typeface="Arial"/>
                <a:sym typeface="Arial"/>
              </a:rPr>
              <a:t>Coalition Written Submissions 2017</a:t>
            </a:r>
            <a:endParaRPr/>
          </a:p>
        </p:txBody>
      </p:sp>
      <p:sp>
        <p:nvSpPr>
          <p:cNvPr id="217" name="Google Shape;217;p27"/>
          <p:cNvSpPr txBox="1"/>
          <p:nvPr>
            <p:ph idx="1" type="body"/>
          </p:nvPr>
        </p:nvSpPr>
        <p:spPr>
          <a:xfrm>
            <a:off x="649287" y="1143000"/>
            <a:ext cx="8229600" cy="4953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600"/>
              <a:buFont typeface="Arial"/>
              <a:buChar char="•"/>
            </a:pPr>
            <a:r>
              <a:rPr b="0" i="0" lang="en-US" sz="2600" u="none">
                <a:solidFill>
                  <a:schemeClr val="dk1"/>
                </a:solidFill>
                <a:latin typeface="Arial"/>
                <a:ea typeface="Arial"/>
                <a:cs typeface="Arial"/>
                <a:sym typeface="Arial"/>
              </a:rPr>
              <a:t>Making UNCAC work: Coalition statement to 7</a:t>
            </a:r>
            <a:r>
              <a:rPr b="0" baseline="30000" i="0" lang="en-US" sz="2600" u="none">
                <a:solidFill>
                  <a:schemeClr val="dk1"/>
                </a:solidFill>
                <a:latin typeface="Arial"/>
                <a:ea typeface="Arial"/>
                <a:cs typeface="Arial"/>
                <a:sym typeface="Arial"/>
              </a:rPr>
              <a:t>th</a:t>
            </a:r>
            <a:r>
              <a:rPr b="0" i="0" lang="en-US" sz="2600" u="none">
                <a:solidFill>
                  <a:schemeClr val="dk1"/>
                </a:solidFill>
                <a:latin typeface="Arial"/>
                <a:ea typeface="Arial"/>
                <a:cs typeface="Arial"/>
                <a:sym typeface="Arial"/>
              </a:rPr>
              <a:t> COSP</a:t>
            </a:r>
            <a:endParaRPr/>
          </a:p>
          <a:p>
            <a:pPr indent="-342900" lvl="0" marL="342900" marR="0" rtl="0" algn="l">
              <a:lnSpc>
                <a:spcPct val="100000"/>
              </a:lnSpc>
              <a:spcBef>
                <a:spcPts val="520"/>
              </a:spcBef>
              <a:spcAft>
                <a:spcPts val="0"/>
              </a:spcAft>
              <a:buClr>
                <a:schemeClr val="dk1"/>
              </a:buClr>
              <a:buSzPts val="2600"/>
              <a:buFont typeface="Arial"/>
              <a:buChar char="•"/>
            </a:pPr>
            <a:r>
              <a:rPr b="0" i="0" lang="en-US" sz="2600" u="none">
                <a:solidFill>
                  <a:schemeClr val="dk1"/>
                </a:solidFill>
                <a:latin typeface="Arial"/>
                <a:ea typeface="Arial"/>
                <a:cs typeface="Arial"/>
                <a:sym typeface="Arial"/>
              </a:rPr>
              <a:t>Implementing effective measures to prevent corruption</a:t>
            </a:r>
            <a:endParaRPr/>
          </a:p>
          <a:p>
            <a:pPr indent="-342900" lvl="0" marL="342900" marR="0" rtl="0" algn="l">
              <a:lnSpc>
                <a:spcPct val="100000"/>
              </a:lnSpc>
              <a:spcBef>
                <a:spcPts val="520"/>
              </a:spcBef>
              <a:spcAft>
                <a:spcPts val="0"/>
              </a:spcAft>
              <a:buClr>
                <a:schemeClr val="dk1"/>
              </a:buClr>
              <a:buSzPts val="2600"/>
              <a:buFont typeface="Arial"/>
              <a:buChar char="•"/>
            </a:pPr>
            <a:r>
              <a:rPr b="0" i="0" lang="en-US" sz="2600" u="none">
                <a:solidFill>
                  <a:schemeClr val="dk1"/>
                </a:solidFill>
                <a:latin typeface="Arial"/>
                <a:ea typeface="Arial"/>
                <a:cs typeface="Arial"/>
                <a:sym typeface="Arial"/>
              </a:rPr>
              <a:t>Recovery of damages and compensation for victims of corruption</a:t>
            </a:r>
            <a:endParaRPr/>
          </a:p>
          <a:p>
            <a:pPr indent="-342900" lvl="0" marL="342900" marR="0" rtl="0" algn="l">
              <a:lnSpc>
                <a:spcPct val="100000"/>
              </a:lnSpc>
              <a:spcBef>
                <a:spcPts val="520"/>
              </a:spcBef>
              <a:spcAft>
                <a:spcPts val="0"/>
              </a:spcAft>
              <a:buClr>
                <a:schemeClr val="dk1"/>
              </a:buClr>
              <a:buSzPts val="2600"/>
              <a:buFont typeface="Arial"/>
              <a:buChar char="•"/>
            </a:pPr>
            <a:r>
              <a:rPr b="0" i="0" lang="en-US" sz="2600" u="none">
                <a:solidFill>
                  <a:schemeClr val="dk1"/>
                </a:solidFill>
                <a:latin typeface="Arial"/>
                <a:ea typeface="Arial"/>
                <a:cs typeface="Arial"/>
                <a:sym typeface="Arial"/>
              </a:rPr>
              <a:t>Making grand corruption a priority (TI)</a:t>
            </a:r>
            <a:endParaRPr/>
          </a:p>
          <a:p>
            <a:pPr indent="-342900" lvl="0" marL="342900" marR="0" rtl="0" algn="l">
              <a:lnSpc>
                <a:spcPct val="100000"/>
              </a:lnSpc>
              <a:spcBef>
                <a:spcPts val="520"/>
              </a:spcBef>
              <a:spcAft>
                <a:spcPts val="0"/>
              </a:spcAft>
              <a:buClr>
                <a:schemeClr val="dk1"/>
              </a:buClr>
              <a:buSzPts val="2600"/>
              <a:buFont typeface="Arial"/>
              <a:buChar char="•"/>
            </a:pPr>
            <a:r>
              <a:rPr b="0" i="0" lang="en-US" sz="2600" u="none">
                <a:solidFill>
                  <a:schemeClr val="dk1"/>
                </a:solidFill>
                <a:latin typeface="Arial"/>
                <a:ea typeface="Arial"/>
                <a:cs typeface="Arial"/>
                <a:sym typeface="Arial"/>
              </a:rPr>
              <a:t>Towards a comprehensive, effective, transparent and accountable implementation of UNCAC Chapter </a:t>
            </a:r>
            <a:endParaRPr/>
          </a:p>
          <a:p>
            <a:pPr indent="-342900" lvl="0" marL="342900" marR="0" rtl="0" algn="l">
              <a:lnSpc>
                <a:spcPct val="100000"/>
              </a:lnSpc>
              <a:spcBef>
                <a:spcPts val="520"/>
              </a:spcBef>
              <a:spcAft>
                <a:spcPts val="0"/>
              </a:spcAft>
              <a:buClr>
                <a:schemeClr val="dk1"/>
              </a:buClr>
              <a:buSzPts val="2600"/>
              <a:buFont typeface="Arial"/>
              <a:buChar char="•"/>
            </a:pPr>
            <a:r>
              <a:rPr b="0" i="0" lang="en-US" sz="2600" u="none">
                <a:solidFill>
                  <a:schemeClr val="dk1"/>
                </a:solidFill>
                <a:latin typeface="Arial"/>
                <a:ea typeface="Arial"/>
                <a:cs typeface="Arial"/>
                <a:sym typeface="Arial"/>
              </a:rPr>
              <a:t>A Guide to Transparency and Participation in the UNCAC Implementation Review Mechanism</a:t>
            </a:r>
            <a:endParaRPr/>
          </a:p>
          <a:p>
            <a:pPr indent="-165100" lvl="0" marL="342900" marR="0" rtl="0" algn="l">
              <a:lnSpc>
                <a:spcPct val="100000"/>
              </a:lnSpc>
              <a:spcBef>
                <a:spcPts val="56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a:p>
            <a:pPr indent="-165100" lvl="0" marL="342900" marR="0" rtl="0" algn="l">
              <a:spcBef>
                <a:spcPts val="56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p:txBody>
      </p:sp>
      <p:pic>
        <p:nvPicPr>
          <p:cNvPr id="218" name="Google Shape;218;p27"/>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219" name="Google Shape;219;p27"/>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pic>
        <p:nvPicPr>
          <p:cNvPr id="220" name="Google Shape;220;p27"/>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2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COSP Activities</a:t>
            </a:r>
            <a:endParaRPr/>
          </a:p>
        </p:txBody>
      </p:sp>
      <p:sp>
        <p:nvSpPr>
          <p:cNvPr id="226" name="Google Shape;226;p28"/>
          <p:cNvSpPr txBox="1"/>
          <p:nvPr>
            <p:ph idx="1" type="body"/>
          </p:nvPr>
        </p:nvSpPr>
        <p:spPr>
          <a:xfrm>
            <a:off x="914400" y="1714500"/>
            <a:ext cx="8229600" cy="48307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Plenaries</a:t>
            </a:r>
            <a:endParaRPr/>
          </a:p>
          <a:p>
            <a:pPr indent="-285750" lvl="1" marL="742950" marR="0" rtl="0" algn="l">
              <a:lnSpc>
                <a:spcPct val="10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Make statements</a:t>
            </a:r>
            <a:endParaRPr/>
          </a:p>
          <a:p>
            <a:pPr indent="-285750" lvl="1" marL="742950" marR="0" rtl="0" algn="l">
              <a:lnSpc>
                <a:spcPct val="10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Track statements</a:t>
            </a:r>
            <a:endParaRPr/>
          </a:p>
          <a:p>
            <a:pPr indent="-342900" lvl="0" marL="342900" marR="0" rtl="0" algn="l">
              <a:lnSpc>
                <a:spcPct val="100000"/>
              </a:lnSpc>
              <a:spcBef>
                <a:spcPts val="48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Side events</a:t>
            </a:r>
            <a:endParaRPr/>
          </a:p>
          <a:p>
            <a:pPr indent="-285750" lvl="1" marL="742950" marR="0" rtl="0" algn="l">
              <a:lnSpc>
                <a:spcPct val="10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Make statements</a:t>
            </a:r>
            <a:endParaRPr/>
          </a:p>
          <a:p>
            <a:pPr indent="-285750" lvl="1" marL="742950" marR="0" rtl="0" algn="l">
              <a:lnSpc>
                <a:spcPct val="100000"/>
              </a:lnSpc>
              <a:spcBef>
                <a:spcPts val="48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Track statements</a:t>
            </a:r>
            <a:endParaRPr/>
          </a:p>
          <a:p>
            <a:pPr indent="-342900" lvl="0" marL="342900" marR="0" rtl="0" algn="l">
              <a:lnSpc>
                <a:spcPct val="100000"/>
              </a:lnSpc>
              <a:spcBef>
                <a:spcPts val="48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Tables</a:t>
            </a:r>
            <a:endParaRPr/>
          </a:p>
          <a:p>
            <a:pPr indent="-342900" lvl="0" marL="342900" marR="0" rtl="0" algn="l">
              <a:lnSpc>
                <a:spcPct val="100000"/>
              </a:lnSpc>
              <a:spcBef>
                <a:spcPts val="48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Communications, social media</a:t>
            </a:r>
            <a:endParaRPr/>
          </a:p>
          <a:p>
            <a:pPr indent="-342900" lvl="0" marL="342900" marR="0" rtl="0" algn="l">
              <a:lnSpc>
                <a:spcPct val="100000"/>
              </a:lnSpc>
              <a:spcBef>
                <a:spcPts val="480"/>
              </a:spcBef>
              <a:spcAft>
                <a:spcPts val="0"/>
              </a:spcAft>
              <a:buClr>
                <a:schemeClr val="dk1"/>
              </a:buClr>
              <a:buSzPts val="2400"/>
              <a:buFont typeface="Arial"/>
              <a:buChar char="•"/>
            </a:pPr>
            <a:r>
              <a:rPr b="0" i="0" lang="en-US" sz="2400" u="none">
                <a:solidFill>
                  <a:schemeClr val="dk1"/>
                </a:solidFill>
                <a:latin typeface="Arial"/>
                <a:ea typeface="Arial"/>
                <a:cs typeface="Arial"/>
                <a:sym typeface="Arial"/>
              </a:rPr>
              <a:t>Actions</a:t>
            </a:r>
            <a:endParaRPr/>
          </a:p>
        </p:txBody>
      </p:sp>
      <p:pic>
        <p:nvPicPr>
          <p:cNvPr id="227" name="Google Shape;227;p28"/>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228" name="Google Shape;228;p28"/>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pic>
        <p:nvPicPr>
          <p:cNvPr id="229" name="Google Shape;229;p28"/>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pic>
        <p:nvPicPr>
          <p:cNvPr id="234" name="Google Shape;234;p29"/>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
        <p:nvSpPr>
          <p:cNvPr id="235" name="Google Shape;235;p29"/>
          <p:cNvSpPr txBox="1"/>
          <p:nvPr>
            <p:ph idx="1" type="body"/>
          </p:nvPr>
        </p:nvSpPr>
        <p:spPr>
          <a:xfrm>
            <a:off x="2203450" y="3424237"/>
            <a:ext cx="8229600" cy="4525962"/>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dk1"/>
              </a:buClr>
              <a:buSzPts val="3200"/>
              <a:buFont typeface="Arial"/>
              <a:buNone/>
            </a:pPr>
            <a:r>
              <a:t/>
            </a:r>
            <a:endParaRPr sz="3200">
              <a:solidFill>
                <a:schemeClr val="dk1"/>
              </a:solidFill>
              <a:latin typeface="Arial"/>
              <a:ea typeface="Arial"/>
              <a:cs typeface="Arial"/>
              <a:sym typeface="Arial"/>
            </a:endParaRPr>
          </a:p>
        </p:txBody>
      </p:sp>
      <p:pic>
        <p:nvPicPr>
          <p:cNvPr id="236" name="Google Shape;236;p29"/>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descr="International Conventions" id="237" name="Google Shape;237;p29"/>
          <p:cNvPicPr preferRelativeResize="0"/>
          <p:nvPr/>
        </p:nvPicPr>
        <p:blipFill rotWithShape="1">
          <a:blip r:embed="rId4">
            <a:alphaModFix/>
          </a:blip>
          <a:srcRect b="0" l="0" r="0" t="6124"/>
          <a:stretch/>
        </p:blipFill>
        <p:spPr>
          <a:xfrm>
            <a:off x="508000" y="407987"/>
            <a:ext cx="8305800" cy="5715000"/>
          </a:xfrm>
          <a:prstGeom prst="rect">
            <a:avLst/>
          </a:prstGeom>
          <a:noFill/>
          <a:ln>
            <a:noFill/>
          </a:ln>
        </p:spPr>
      </p:pic>
      <p:pic>
        <p:nvPicPr>
          <p:cNvPr id="238" name="Google Shape;238;p29"/>
          <p:cNvPicPr preferRelativeResize="0"/>
          <p:nvPr/>
        </p:nvPicPr>
        <p:blipFill rotWithShape="1">
          <a:blip r:embed="rId5">
            <a:alphaModFix/>
          </a:blip>
          <a:srcRect b="0" l="0" r="0" t="0"/>
          <a:stretch/>
        </p:blipFill>
        <p:spPr>
          <a:xfrm>
            <a:off x="3581400" y="6122987"/>
            <a:ext cx="2363787" cy="73501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pic>
        <p:nvPicPr>
          <p:cNvPr id="99" name="Google Shape;99;p15"/>
          <p:cNvPicPr preferRelativeResize="0"/>
          <p:nvPr/>
        </p:nvPicPr>
        <p:blipFill rotWithShape="1">
          <a:blip r:embed="rId3">
            <a:alphaModFix/>
          </a:blip>
          <a:srcRect b="0" l="0" r="0" t="0"/>
          <a:stretch/>
        </p:blipFill>
        <p:spPr>
          <a:xfrm>
            <a:off x="0" y="0"/>
            <a:ext cx="1016000" cy="1714500"/>
          </a:xfrm>
          <a:prstGeom prst="rect">
            <a:avLst/>
          </a:prstGeom>
          <a:noFill/>
          <a:ln>
            <a:noFill/>
          </a:ln>
        </p:spPr>
      </p:pic>
      <p:sp>
        <p:nvSpPr>
          <p:cNvPr id="100" name="Google Shape;100;p1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About the Coalition</a:t>
            </a:r>
            <a:endParaRPr/>
          </a:p>
        </p:txBody>
      </p:sp>
      <p:sp>
        <p:nvSpPr>
          <p:cNvPr id="101" name="Google Shape;101;p15"/>
          <p:cNvSpPr txBox="1"/>
          <p:nvPr>
            <p:ph idx="1" type="body"/>
          </p:nvPr>
        </p:nvSpPr>
        <p:spPr>
          <a:xfrm>
            <a:off x="457200" y="1417637"/>
            <a:ext cx="8382000" cy="4830762"/>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A global network of over </a:t>
            </a:r>
            <a:r>
              <a:rPr b="1" i="0" lang="en-US" sz="2000" u="none">
                <a:solidFill>
                  <a:srgbClr val="800000"/>
                </a:solidFill>
                <a:latin typeface="Calibri"/>
                <a:ea typeface="Calibri"/>
                <a:cs typeface="Calibri"/>
                <a:sym typeface="Calibri"/>
              </a:rPr>
              <a:t>100 CSOs and individual members and an additional 200+ groups in its wider network</a:t>
            </a:r>
            <a:r>
              <a:rPr b="0" i="0" lang="en-US" sz="2000" u="none">
                <a:solidFill>
                  <a:schemeClr val="dk1"/>
                </a:solidFill>
                <a:latin typeface="Calibri"/>
                <a:ea typeface="Calibri"/>
                <a:cs typeface="Calibri"/>
                <a:sym typeface="Calibri"/>
              </a:rPr>
              <a:t> in more than 100 countries founded in 2006.</a:t>
            </a:r>
            <a:endParaRPr/>
          </a:p>
          <a:p>
            <a:pPr indent="-215900" lvl="0" marL="342900" rtl="0" algn="l">
              <a:lnSpc>
                <a:spcPct val="8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342900" lvl="0" marL="342900" rtl="0" algn="l">
              <a:lnSpc>
                <a:spcPct val="8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Coordination Committee of 12 members – two international, eight regional, two individual</a:t>
            </a:r>
            <a:endParaRPr/>
          </a:p>
          <a:p>
            <a:pPr indent="-215900" lvl="0" marL="342900" rtl="0" algn="l">
              <a:lnSpc>
                <a:spcPct val="8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342900" lvl="0" marL="342900" rtl="0" algn="l">
              <a:lnSpc>
                <a:spcPct val="8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Committed to the use of the </a:t>
            </a:r>
            <a:r>
              <a:rPr b="1" i="0" lang="en-US" sz="2000" u="none">
                <a:solidFill>
                  <a:srgbClr val="990000"/>
                </a:solidFill>
                <a:latin typeface="Calibri"/>
                <a:ea typeface="Calibri"/>
                <a:cs typeface="Calibri"/>
                <a:sym typeface="Calibri"/>
              </a:rPr>
              <a:t>UN Convention against Corruption</a:t>
            </a:r>
            <a:r>
              <a:rPr b="1" i="0" lang="en-US" sz="2000" u="none">
                <a:solidFill>
                  <a:schemeClr val="dk1"/>
                </a:solidFill>
                <a:latin typeface="Calibri"/>
                <a:ea typeface="Calibri"/>
                <a:cs typeface="Calibri"/>
                <a:sym typeface="Calibri"/>
              </a:rPr>
              <a:t> </a:t>
            </a:r>
            <a:r>
              <a:rPr b="1" i="0" lang="en-US" sz="2000" u="none">
                <a:solidFill>
                  <a:srgbClr val="990000"/>
                </a:solidFill>
                <a:latin typeface="Calibri"/>
                <a:ea typeface="Calibri"/>
                <a:cs typeface="Calibri"/>
                <a:sym typeface="Calibri"/>
              </a:rPr>
              <a:t>(UNCAC)</a:t>
            </a:r>
            <a:r>
              <a:rPr b="1" i="0" lang="en-US" sz="2000" u="none">
                <a:solidFill>
                  <a:schemeClr val="dk1"/>
                </a:solidFill>
                <a:latin typeface="Calibri"/>
                <a:ea typeface="Calibri"/>
                <a:cs typeface="Calibri"/>
                <a:sym typeface="Calibri"/>
              </a:rPr>
              <a:t> </a:t>
            </a:r>
            <a:r>
              <a:rPr b="0" i="0" lang="en-US" sz="2000" u="none">
                <a:solidFill>
                  <a:schemeClr val="dk1"/>
                </a:solidFill>
                <a:latin typeface="Calibri"/>
                <a:ea typeface="Calibri"/>
                <a:cs typeface="Calibri"/>
                <a:sym typeface="Calibri"/>
              </a:rPr>
              <a:t>to combat corruption. Ratification, implementation and monitoring.</a:t>
            </a:r>
            <a:endParaRPr/>
          </a:p>
          <a:p>
            <a:pPr indent="-215900" lvl="0" marL="342900" rtl="0" algn="l">
              <a:lnSpc>
                <a:spcPct val="8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342900" lvl="0" marL="342900" rtl="0" algn="l">
              <a:lnSpc>
                <a:spcPct val="8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Facilitate exchange of information among Coalition members and mobilise civil society action at international, regional and national level.</a:t>
            </a:r>
            <a:endParaRPr/>
          </a:p>
          <a:p>
            <a:pPr indent="-215900" lvl="0" marL="342900" rtl="0" algn="l">
              <a:lnSpc>
                <a:spcPct val="8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342900" lvl="0" marL="342900" rtl="0" algn="l">
              <a:lnSpc>
                <a:spcPct val="8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Registered in Austria as an association since 2015</a:t>
            </a:r>
            <a:endParaRPr/>
          </a:p>
          <a:p>
            <a:pPr indent="-215900" lvl="0" marL="342900" rtl="0" algn="l">
              <a:lnSpc>
                <a:spcPct val="8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342900" lvl="0" marL="342900" rtl="0" algn="l">
              <a:lnSpc>
                <a:spcPct val="8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Secretariat provided since mid-2018 by the Vienna Hub – team is here</a:t>
            </a:r>
            <a:endParaRPr/>
          </a:p>
          <a:p>
            <a:pPr indent="-215900" lvl="0" marL="342900" rtl="0" algn="l">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p:txBody>
      </p:sp>
      <p:pic>
        <p:nvPicPr>
          <p:cNvPr id="102" name="Google Shape;102;p15"/>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pic>
        <p:nvPicPr>
          <p:cNvPr id="103" name="Google Shape;103;p15"/>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The Coalition’s Objectives</a:t>
            </a:r>
            <a:endParaRPr/>
          </a:p>
        </p:txBody>
      </p:sp>
      <p:sp>
        <p:nvSpPr>
          <p:cNvPr id="109" name="Google Shape;109;p16"/>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Increased transparency and participation at national and international levels</a:t>
            </a:r>
            <a:endParaRPr/>
          </a:p>
          <a:p>
            <a:pPr indent="-342900" lvl="0" marL="342900" rtl="0" algn="l">
              <a:lnSpc>
                <a:spcPct val="90000"/>
              </a:lnSpc>
              <a:spcBef>
                <a:spcPts val="44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Promoting the right of access to information</a:t>
            </a:r>
            <a:endParaRPr/>
          </a:p>
          <a:p>
            <a:pPr indent="-342900" lvl="0" marL="342900" rtl="0" algn="l">
              <a:lnSpc>
                <a:spcPct val="90000"/>
              </a:lnSpc>
              <a:spcBef>
                <a:spcPts val="44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Gaining recognition of grand corruption as an international crime</a:t>
            </a:r>
            <a:endParaRPr/>
          </a:p>
          <a:p>
            <a:pPr indent="-342900" lvl="0" marL="342900" rtl="0" algn="l">
              <a:lnSpc>
                <a:spcPct val="90000"/>
              </a:lnSpc>
              <a:spcBef>
                <a:spcPts val="44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Increasing asset recovery and transparency and accountability in the return of assets</a:t>
            </a:r>
            <a:endParaRPr/>
          </a:p>
          <a:p>
            <a:pPr indent="-342900" lvl="0" marL="342900" rtl="0" algn="l">
              <a:lnSpc>
                <a:spcPct val="90000"/>
              </a:lnSpc>
              <a:spcBef>
                <a:spcPts val="44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Improving beneficial ownership transparency and anti-money laundering</a:t>
            </a:r>
            <a:endParaRPr/>
          </a:p>
          <a:p>
            <a:pPr indent="-342900" lvl="0" marL="342900" rtl="0" algn="l">
              <a:lnSpc>
                <a:spcPct val="90000"/>
              </a:lnSpc>
              <a:spcBef>
                <a:spcPts val="44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Ensuring full recognition that corruption is not a victimless crime</a:t>
            </a:r>
            <a:endParaRPr/>
          </a:p>
          <a:p>
            <a:pPr indent="-342900" lvl="0" marL="342900" rtl="0" algn="l">
              <a:lnSpc>
                <a:spcPct val="90000"/>
              </a:lnSpc>
              <a:spcBef>
                <a:spcPts val="440"/>
              </a:spcBef>
              <a:spcAft>
                <a:spcPts val="0"/>
              </a:spcAft>
              <a:buClr>
                <a:schemeClr val="dk1"/>
              </a:buClr>
              <a:buSzPts val="2200"/>
              <a:buFont typeface="Arial"/>
              <a:buChar char="•"/>
            </a:pPr>
            <a:r>
              <a:rPr b="0" i="0" lang="en-US" sz="2200" u="none">
                <a:solidFill>
                  <a:schemeClr val="dk1"/>
                </a:solidFill>
                <a:latin typeface="Arial"/>
                <a:ea typeface="Arial"/>
                <a:cs typeface="Arial"/>
                <a:sym typeface="Arial"/>
              </a:rPr>
              <a:t>Establishing a formal follow-up mechanism on UNCAC implementation reviews.</a:t>
            </a:r>
            <a:endParaRPr/>
          </a:p>
          <a:p>
            <a:pPr indent="-203200" lvl="0" marL="342900" rtl="0" algn="l">
              <a:spcBef>
                <a:spcPts val="440"/>
              </a:spcBef>
              <a:spcAft>
                <a:spcPts val="0"/>
              </a:spcAft>
              <a:buClr>
                <a:schemeClr val="dk1"/>
              </a:buClr>
              <a:buSzPts val="2200"/>
              <a:buFont typeface="Arial"/>
              <a:buNone/>
            </a:pPr>
            <a:r>
              <a:t/>
            </a:r>
            <a:endParaRPr b="0" i="0" sz="2200" u="none">
              <a:solidFill>
                <a:schemeClr val="dk1"/>
              </a:solidFill>
              <a:latin typeface="Arial"/>
              <a:ea typeface="Arial"/>
              <a:cs typeface="Arial"/>
              <a:sym typeface="Arial"/>
            </a:endParaRPr>
          </a:p>
        </p:txBody>
      </p:sp>
      <p:pic>
        <p:nvPicPr>
          <p:cNvPr id="110" name="Google Shape;110;p16"/>
          <p:cNvPicPr preferRelativeResize="0"/>
          <p:nvPr/>
        </p:nvPicPr>
        <p:blipFill rotWithShape="1">
          <a:blip r:embed="rId3">
            <a:alphaModFix/>
          </a:blip>
          <a:srcRect b="0" l="0" r="0" t="0"/>
          <a:stretch/>
        </p:blipFill>
        <p:spPr>
          <a:xfrm>
            <a:off x="3581400" y="6122987"/>
            <a:ext cx="2363787" cy="735012"/>
          </a:xfrm>
          <a:prstGeom prst="rect">
            <a:avLst/>
          </a:prstGeom>
          <a:noFill/>
          <a:ln>
            <a:noFill/>
          </a:ln>
        </p:spPr>
      </p:pic>
      <p:pic>
        <p:nvPicPr>
          <p:cNvPr id="111" name="Google Shape;111;p16"/>
          <p:cNvPicPr preferRelativeResize="0"/>
          <p:nvPr/>
        </p:nvPicPr>
        <p:blipFill rotWithShape="1">
          <a:blip r:embed="rId4">
            <a:alphaModFix/>
          </a:blip>
          <a:srcRect b="0" l="0" r="0" t="0"/>
          <a:stretch/>
        </p:blipFill>
        <p:spPr>
          <a:xfrm>
            <a:off x="0" y="0"/>
            <a:ext cx="1016000" cy="1714500"/>
          </a:xfrm>
          <a:prstGeom prst="rect">
            <a:avLst/>
          </a:prstGeom>
          <a:noFill/>
          <a:ln>
            <a:noFill/>
          </a:ln>
        </p:spPr>
      </p:pic>
      <p:pic>
        <p:nvPicPr>
          <p:cNvPr id="112" name="Google Shape;112;p16"/>
          <p:cNvPicPr preferRelativeResize="0"/>
          <p:nvPr/>
        </p:nvPicPr>
        <p:blipFill rotWithShape="1">
          <a:blip r:embed="rId4">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17"/>
          <p:cNvSpPr txBox="1"/>
          <p:nvPr>
            <p:ph type="title"/>
          </p:nvPr>
        </p:nvSpPr>
        <p:spPr>
          <a:xfrm>
            <a:off x="304800" y="22860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Our methods of work</a:t>
            </a:r>
            <a:endParaRPr/>
          </a:p>
        </p:txBody>
      </p:sp>
      <p:sp>
        <p:nvSpPr>
          <p:cNvPr id="118" name="Google Shape;118;p17"/>
          <p:cNvSpPr txBox="1"/>
          <p:nvPr>
            <p:ph idx="1" type="body"/>
          </p:nvPr>
        </p:nvSpPr>
        <p:spPr>
          <a:xfrm>
            <a:off x="1447800" y="1600200"/>
            <a:ext cx="6248400" cy="45259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254000" lvl="0" marL="0" rtl="0" algn="l">
              <a:lnSpc>
                <a:spcPct val="90000"/>
              </a:lnSpc>
              <a:spcBef>
                <a:spcPts val="800"/>
              </a:spcBef>
              <a:spcAft>
                <a:spcPts val="0"/>
              </a:spcAft>
              <a:buClr>
                <a:schemeClr val="dk1"/>
              </a:buClr>
              <a:buSzPts val="4000"/>
              <a:buFont typeface="Calibri"/>
              <a:buChar char="•"/>
            </a:pPr>
            <a:r>
              <a:rPr b="0" i="0" lang="en-US" sz="4000" u="none">
                <a:solidFill>
                  <a:schemeClr val="dk1"/>
                </a:solidFill>
                <a:latin typeface="Calibri"/>
                <a:ea typeface="Calibri"/>
                <a:cs typeface="Calibri"/>
                <a:sym typeface="Calibri"/>
              </a:rPr>
              <a:t>Capacity building</a:t>
            </a:r>
            <a:endParaRPr/>
          </a:p>
          <a:p>
            <a:pPr indent="-254000" lvl="0" marL="0" rtl="0" algn="l">
              <a:lnSpc>
                <a:spcPct val="90000"/>
              </a:lnSpc>
              <a:spcBef>
                <a:spcPts val="800"/>
              </a:spcBef>
              <a:spcAft>
                <a:spcPts val="0"/>
              </a:spcAft>
              <a:buClr>
                <a:schemeClr val="dk1"/>
              </a:buClr>
              <a:buSzPts val="4000"/>
              <a:buFont typeface="Calibri"/>
              <a:buChar char="•"/>
            </a:pPr>
            <a:r>
              <a:rPr b="0" i="0" lang="en-US" sz="4000" u="none">
                <a:solidFill>
                  <a:schemeClr val="dk1"/>
                </a:solidFill>
                <a:latin typeface="Calibri"/>
                <a:ea typeface="Calibri"/>
                <a:cs typeface="Calibri"/>
                <a:sym typeface="Calibri"/>
              </a:rPr>
              <a:t>Research and analysis</a:t>
            </a:r>
            <a:endParaRPr/>
          </a:p>
          <a:p>
            <a:pPr indent="-254000" lvl="0" marL="0" rtl="0" algn="l">
              <a:lnSpc>
                <a:spcPct val="90000"/>
              </a:lnSpc>
              <a:spcBef>
                <a:spcPts val="800"/>
              </a:spcBef>
              <a:spcAft>
                <a:spcPts val="0"/>
              </a:spcAft>
              <a:buClr>
                <a:schemeClr val="dk1"/>
              </a:buClr>
              <a:buSzPts val="4000"/>
              <a:buFont typeface="Calibri"/>
              <a:buChar char="•"/>
            </a:pPr>
            <a:r>
              <a:rPr b="0" i="0" lang="en-US" sz="4000" u="none">
                <a:solidFill>
                  <a:schemeClr val="dk1"/>
                </a:solidFill>
                <a:latin typeface="Calibri"/>
                <a:ea typeface="Calibri"/>
                <a:cs typeface="Calibri"/>
                <a:sym typeface="Calibri"/>
              </a:rPr>
              <a:t>Coalition-building &amp; collective action</a:t>
            </a:r>
            <a:endParaRPr/>
          </a:p>
          <a:p>
            <a:pPr indent="-254000" lvl="0" marL="0" rtl="0" algn="l">
              <a:lnSpc>
                <a:spcPct val="90000"/>
              </a:lnSpc>
              <a:spcBef>
                <a:spcPts val="800"/>
              </a:spcBef>
              <a:spcAft>
                <a:spcPts val="0"/>
              </a:spcAft>
              <a:buClr>
                <a:schemeClr val="dk1"/>
              </a:buClr>
              <a:buSzPts val="4000"/>
              <a:buFont typeface="Calibri"/>
              <a:buChar char="•"/>
            </a:pPr>
            <a:r>
              <a:rPr b="0" i="0" lang="en-US" sz="4000" u="none">
                <a:solidFill>
                  <a:schemeClr val="dk1"/>
                </a:solidFill>
                <a:latin typeface="Calibri"/>
                <a:ea typeface="Calibri"/>
                <a:cs typeface="Calibri"/>
                <a:sym typeface="Calibri"/>
              </a:rPr>
              <a:t>Advocacy</a:t>
            </a:r>
            <a:endParaRPr/>
          </a:p>
        </p:txBody>
      </p:sp>
      <p:pic>
        <p:nvPicPr>
          <p:cNvPr id="119" name="Google Shape;119;p17"/>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120" name="Google Shape;120;p17"/>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pic>
        <p:nvPicPr>
          <p:cNvPr id="121" name="Google Shape;121;p17"/>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1016000" y="70485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Civil Society and UNCAC Processes</a:t>
            </a:r>
            <a:endParaRPr/>
          </a:p>
        </p:txBody>
      </p:sp>
      <p:sp>
        <p:nvSpPr>
          <p:cNvPr id="127" name="Google Shape;127;p18"/>
          <p:cNvSpPr txBox="1"/>
          <p:nvPr>
            <p:ph idx="1" type="body"/>
          </p:nvPr>
        </p:nvSpPr>
        <p:spPr>
          <a:xfrm>
            <a:off x="490537" y="1981200"/>
            <a:ext cx="7510462" cy="49831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UNCAC Article 13 </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International level</a:t>
            </a:r>
            <a:endParaRPr/>
          </a:p>
          <a:p>
            <a:pPr indent="-285750" lvl="1" marL="742950" marR="0" rtl="0" algn="l">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Exclusion from COSP subsidiary bodies</a:t>
            </a:r>
            <a:endParaRPr/>
          </a:p>
          <a:p>
            <a:pPr indent="-285750" lvl="1" marL="742950" marR="0" rtl="0" algn="l">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Tight regulation of materials</a:t>
            </a:r>
            <a:endParaRPr/>
          </a:p>
          <a:p>
            <a:pPr indent="-285750" lvl="1" marL="742950" marR="0" rtl="0" algn="l">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Exclusion of NGOs based on objections</a:t>
            </a:r>
            <a:endParaRPr/>
          </a:p>
          <a:p>
            <a:pPr indent="-342900" lvl="0" marL="342900" marR="0" rtl="0" algn="l">
              <a:lnSpc>
                <a:spcPct val="100000"/>
              </a:lnSpc>
              <a:spcBef>
                <a:spcPts val="56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National level</a:t>
            </a:r>
            <a:endParaRPr/>
          </a:p>
          <a:p>
            <a:pPr indent="-285750" lvl="1" marL="742950" marR="0" rtl="0" algn="l">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Optional inclusion in reviews</a:t>
            </a:r>
            <a:endParaRPr/>
          </a:p>
          <a:p>
            <a:pPr indent="-285750" lvl="1" marL="742950" marR="0" rtl="0" algn="l">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“Transparency Pledge”</a:t>
            </a:r>
            <a:endParaRPr/>
          </a:p>
          <a:p>
            <a:pPr indent="-285750" lvl="1" marL="742950" marR="0" rtl="0" algn="l">
              <a:lnSpc>
                <a:spcPct val="100000"/>
              </a:lnSpc>
              <a:spcBef>
                <a:spcPts val="44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 Guide to Transparency and Participation in the UNCAC Review Process </a:t>
            </a:r>
            <a:endParaRPr/>
          </a:p>
          <a:p>
            <a:pPr indent="-203200" lvl="0" marL="342900" marR="0" rtl="0" algn="l">
              <a:spcBef>
                <a:spcPts val="440"/>
              </a:spcBef>
              <a:spcAft>
                <a:spcPts val="0"/>
              </a:spcAft>
              <a:buClr>
                <a:schemeClr val="dk1"/>
              </a:buClr>
              <a:buSzPts val="2200"/>
              <a:buFont typeface="Arial"/>
              <a:buNone/>
            </a:pPr>
            <a:r>
              <a:t/>
            </a:r>
            <a:endParaRPr b="0" i="0" sz="2200" u="none" cap="none" strike="noStrike">
              <a:solidFill>
                <a:schemeClr val="dk1"/>
              </a:solidFill>
              <a:latin typeface="Arial"/>
              <a:ea typeface="Arial"/>
              <a:cs typeface="Arial"/>
              <a:sym typeface="Arial"/>
            </a:endParaRPr>
          </a:p>
        </p:txBody>
      </p:sp>
      <p:pic>
        <p:nvPicPr>
          <p:cNvPr id="128" name="Google Shape;128;p18"/>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129" name="Google Shape;129;p18"/>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pic>
        <p:nvPicPr>
          <p:cNvPr id="130" name="Google Shape;130;p18"/>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19"/>
          <p:cNvSpPr txBox="1"/>
          <p:nvPr>
            <p:ph type="title"/>
          </p:nvPr>
        </p:nvSpPr>
        <p:spPr>
          <a:xfrm>
            <a:off x="533400" y="381000"/>
            <a:ext cx="8229600" cy="1600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b="0" i="0" lang="en-US" sz="4400" u="none">
                <a:solidFill>
                  <a:schemeClr val="dk2"/>
                </a:solidFill>
                <a:latin typeface="Calibri"/>
                <a:ea typeface="Calibri"/>
                <a:cs typeface="Calibri"/>
                <a:sym typeface="Calibri"/>
              </a:rPr>
              <a:t>Achieving increased </a:t>
            </a:r>
            <a:br>
              <a:rPr b="0" i="0" lang="en-US" sz="4400" u="none">
                <a:solidFill>
                  <a:schemeClr val="dk2"/>
                </a:solidFill>
                <a:latin typeface="Calibri"/>
                <a:ea typeface="Calibri"/>
                <a:cs typeface="Calibri"/>
                <a:sym typeface="Calibri"/>
              </a:rPr>
            </a:br>
            <a:r>
              <a:rPr b="0" i="0" lang="en-US" sz="4400" u="none">
                <a:solidFill>
                  <a:schemeClr val="dk2"/>
                </a:solidFill>
                <a:latin typeface="Calibri"/>
                <a:ea typeface="Calibri"/>
                <a:cs typeface="Calibri"/>
                <a:sym typeface="Calibri"/>
              </a:rPr>
              <a:t>transparency and participation</a:t>
            </a:r>
            <a:endParaRPr/>
          </a:p>
        </p:txBody>
      </p:sp>
      <p:sp>
        <p:nvSpPr>
          <p:cNvPr id="136" name="Google Shape;136;p19"/>
          <p:cNvSpPr txBox="1"/>
          <p:nvPr>
            <p:ph idx="1" type="body"/>
          </p:nvPr>
        </p:nvSpPr>
        <p:spPr>
          <a:xfrm>
            <a:off x="714375" y="1355725"/>
            <a:ext cx="8229600" cy="466407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Font typeface="Arial"/>
              <a:buNone/>
            </a:pPr>
            <a:r>
              <a:t/>
            </a:r>
            <a:endParaRPr b="1" i="0" sz="2800" u="none">
              <a:solidFill>
                <a:srgbClr val="262673"/>
              </a:solidFill>
              <a:latin typeface="Calibri"/>
              <a:ea typeface="Calibri"/>
              <a:cs typeface="Calibri"/>
              <a:sym typeface="Calibri"/>
            </a:endParaRPr>
          </a:p>
          <a:p>
            <a:pPr indent="0" lvl="0" marL="0" rtl="0" algn="l">
              <a:lnSpc>
                <a:spcPct val="100000"/>
              </a:lnSpc>
              <a:spcBef>
                <a:spcPts val="56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The challenges:			</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Review mechanism flawed, compromises</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Insufficient access to information on </a:t>
            </a:r>
            <a:endParaRPr/>
          </a:p>
          <a:p>
            <a:pPr indent="-342900" lvl="1" marL="342900" rtl="0" algn="l">
              <a:lnSpc>
                <a:spcPct val="100000"/>
              </a:lnSpc>
              <a:spcBef>
                <a:spcPts val="40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review process, statistics &amp; cases, official reports</a:t>
            </a:r>
            <a:endParaRPr/>
          </a:p>
          <a:p>
            <a:pPr indent="-342900" lvl="1" marL="342900" rtl="0" algn="l">
              <a:lnSpc>
                <a:spcPct val="100000"/>
              </a:lnSpc>
              <a:spcBef>
                <a:spcPts val="56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The approaches:</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National level: awareness-raising &amp; advocacy for </a:t>
            </a:r>
            <a:endParaRPr/>
          </a:p>
          <a:p>
            <a:pPr indent="0" lvl="0" marL="0" rtl="0" algn="l">
              <a:lnSpc>
                <a:spcPct val="100000"/>
              </a:lnSpc>
              <a:spcBef>
                <a:spcPts val="40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transparency &amp; participation</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“Transparency Pledge” &amp; Guidance</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Global level: advocacy on observer status</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Reporting on results</a:t>
            </a:r>
            <a:endParaRPr/>
          </a:p>
          <a:p>
            <a:pPr indent="0" lvl="0" marL="0" rtl="0" algn="l">
              <a:lnSpc>
                <a:spcPct val="10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215900" lvl="0" marL="342900" rtl="0" algn="l">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p:txBody>
      </p:sp>
      <p:pic>
        <p:nvPicPr>
          <p:cNvPr id="137" name="Google Shape;137;p19"/>
          <p:cNvPicPr preferRelativeResize="0"/>
          <p:nvPr/>
        </p:nvPicPr>
        <p:blipFill rotWithShape="1">
          <a:blip r:embed="rId3">
            <a:alphaModFix/>
          </a:blip>
          <a:srcRect b="34388" l="11705" r="60072" t="42308"/>
          <a:stretch/>
        </p:blipFill>
        <p:spPr>
          <a:xfrm rot="360000">
            <a:off x="6249987" y="2322512"/>
            <a:ext cx="2568575" cy="1811337"/>
          </a:xfrm>
          <a:prstGeom prst="rect">
            <a:avLst/>
          </a:prstGeom>
          <a:noFill/>
          <a:ln>
            <a:noFill/>
          </a:ln>
        </p:spPr>
      </p:pic>
      <p:pic>
        <p:nvPicPr>
          <p:cNvPr id="138" name="Google Shape;138;p19"/>
          <p:cNvPicPr preferRelativeResize="0"/>
          <p:nvPr/>
        </p:nvPicPr>
        <p:blipFill rotWithShape="1">
          <a:blip r:embed="rId4">
            <a:alphaModFix/>
          </a:blip>
          <a:srcRect b="0" l="0" r="0" t="0"/>
          <a:stretch/>
        </p:blipFill>
        <p:spPr>
          <a:xfrm>
            <a:off x="0" y="0"/>
            <a:ext cx="1016000" cy="1714500"/>
          </a:xfrm>
          <a:prstGeom prst="rect">
            <a:avLst/>
          </a:prstGeom>
          <a:noFill/>
          <a:ln>
            <a:noFill/>
          </a:ln>
        </p:spPr>
      </p:pic>
      <p:pic>
        <p:nvPicPr>
          <p:cNvPr id="139" name="Google Shape;139;p19"/>
          <p:cNvPicPr preferRelativeResize="0"/>
          <p:nvPr/>
        </p:nvPicPr>
        <p:blipFill rotWithShape="1">
          <a:blip r:embed="rId5">
            <a:alphaModFix/>
          </a:blip>
          <a:srcRect b="0" l="0" r="0" t="0"/>
          <a:stretch/>
        </p:blipFill>
        <p:spPr>
          <a:xfrm>
            <a:off x="3581400" y="6122987"/>
            <a:ext cx="2363787" cy="735012"/>
          </a:xfrm>
          <a:prstGeom prst="rect">
            <a:avLst/>
          </a:prstGeom>
          <a:noFill/>
          <a:ln>
            <a:noFill/>
          </a:ln>
        </p:spPr>
      </p:pic>
      <p:pic>
        <p:nvPicPr>
          <p:cNvPr id="140" name="Google Shape;140;p19"/>
          <p:cNvPicPr preferRelativeResize="0"/>
          <p:nvPr/>
        </p:nvPicPr>
        <p:blipFill rotWithShape="1">
          <a:blip r:embed="rId4">
            <a:alphaModFix/>
          </a:blip>
          <a:srcRect b="0" l="0" r="0" t="0"/>
          <a:stretch/>
        </p:blipFill>
        <p:spPr>
          <a:xfrm>
            <a:off x="8128000" y="5486400"/>
            <a:ext cx="1016000" cy="1714500"/>
          </a:xfrm>
          <a:prstGeom prst="rect">
            <a:avLst/>
          </a:prstGeom>
          <a:noFill/>
          <a:ln>
            <a:noFill/>
          </a:ln>
        </p:spPr>
      </p:pic>
      <p:pic>
        <p:nvPicPr>
          <p:cNvPr id="141" name="Google Shape;141;p19"/>
          <p:cNvPicPr preferRelativeResize="0"/>
          <p:nvPr/>
        </p:nvPicPr>
        <p:blipFill rotWithShape="1">
          <a:blip r:embed="rId6">
            <a:alphaModFix/>
          </a:blip>
          <a:srcRect b="4498" l="24749" r="25348" t="14062"/>
          <a:stretch/>
        </p:blipFill>
        <p:spPr>
          <a:xfrm rot="-420000">
            <a:off x="6510337" y="4357687"/>
            <a:ext cx="1577975" cy="2055812"/>
          </a:xfrm>
          <a:prstGeom prst="rect">
            <a:avLst/>
          </a:prstGeom>
          <a:noFill/>
          <a:ln cap="flat" cmpd="sng" w="15875">
            <a:solidFill>
              <a:schemeClr val="dk1"/>
            </a:solidFill>
            <a:prstDash val="solid"/>
            <a:miter lim="800000"/>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pic>
        <p:nvPicPr>
          <p:cNvPr id="146" name="Google Shape;146;p20"/>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147" name="Google Shape;147;p20"/>
          <p:cNvPicPr preferRelativeResize="0"/>
          <p:nvPr/>
        </p:nvPicPr>
        <p:blipFill rotWithShape="1">
          <a:blip r:embed="rId3">
            <a:alphaModFix/>
          </a:blip>
          <a:srcRect b="0" l="0" r="0" t="0"/>
          <a:stretch/>
        </p:blipFill>
        <p:spPr>
          <a:xfrm>
            <a:off x="8255000" y="5791200"/>
            <a:ext cx="1016000" cy="1714500"/>
          </a:xfrm>
          <a:prstGeom prst="rect">
            <a:avLst/>
          </a:prstGeom>
          <a:noFill/>
          <a:ln>
            <a:noFill/>
          </a:ln>
        </p:spPr>
      </p:pic>
      <p:sp>
        <p:nvSpPr>
          <p:cNvPr id="148" name="Google Shape;148;p20"/>
          <p:cNvSpPr txBox="1"/>
          <p:nvPr>
            <p:ph type="title"/>
          </p:nvPr>
        </p:nvSpPr>
        <p:spPr>
          <a:xfrm>
            <a:off x="533400" y="152400"/>
            <a:ext cx="8229600" cy="1066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Achieving increased </a:t>
            </a:r>
            <a:br>
              <a:rPr b="0" i="0" lang="en-US" sz="3200" u="none">
                <a:solidFill>
                  <a:schemeClr val="dk2"/>
                </a:solidFill>
                <a:latin typeface="Calibri"/>
                <a:ea typeface="Calibri"/>
                <a:cs typeface="Calibri"/>
                <a:sym typeface="Calibri"/>
              </a:rPr>
            </a:br>
            <a:r>
              <a:rPr b="0" i="0" lang="en-US" sz="3200" u="none">
                <a:solidFill>
                  <a:schemeClr val="dk2"/>
                </a:solidFill>
                <a:latin typeface="Calibri"/>
                <a:ea typeface="Calibri"/>
                <a:cs typeface="Calibri"/>
                <a:sym typeface="Calibri"/>
              </a:rPr>
              <a:t>transparency and participation</a:t>
            </a:r>
            <a:endParaRPr/>
          </a:p>
        </p:txBody>
      </p:sp>
      <p:sp>
        <p:nvSpPr>
          <p:cNvPr id="149" name="Google Shape;149;p20"/>
          <p:cNvSpPr txBox="1"/>
          <p:nvPr>
            <p:ph idx="1" type="body"/>
          </p:nvPr>
        </p:nvSpPr>
        <p:spPr>
          <a:xfrm>
            <a:off x="458787" y="560387"/>
            <a:ext cx="8610600" cy="5562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Font typeface="Arial"/>
              <a:buNone/>
            </a:pPr>
            <a:r>
              <a:t/>
            </a:r>
            <a:endParaRPr b="1" i="0" sz="2800" u="none">
              <a:solidFill>
                <a:srgbClr val="262673"/>
              </a:solidFill>
              <a:latin typeface="Calibri"/>
              <a:ea typeface="Calibri"/>
              <a:cs typeface="Calibri"/>
              <a:sym typeface="Calibri"/>
            </a:endParaRPr>
          </a:p>
          <a:p>
            <a:pPr indent="0" lvl="0" marL="0" rtl="0" algn="l">
              <a:lnSpc>
                <a:spcPct val="100000"/>
              </a:lnSpc>
              <a:spcBef>
                <a:spcPts val="560"/>
              </a:spcBef>
              <a:spcAft>
                <a:spcPts val="0"/>
              </a:spcAft>
              <a:buClr>
                <a:srgbClr val="C00000"/>
              </a:buClr>
              <a:buSzPts val="2400"/>
              <a:buFont typeface="Calibri"/>
              <a:buNone/>
            </a:pPr>
            <a:r>
              <a:rPr b="1" i="0" lang="en-US" sz="2400" u="none">
                <a:solidFill>
                  <a:srgbClr val="C00000"/>
                </a:solidFill>
                <a:latin typeface="Calibri"/>
                <a:ea typeface="Calibri"/>
                <a:cs typeface="Calibri"/>
                <a:sym typeface="Calibri"/>
              </a:rPr>
              <a:t>Transparency Pledge</a:t>
            </a:r>
            <a:r>
              <a:rPr b="1" i="0" lang="en-US" sz="2800" u="none">
                <a:solidFill>
                  <a:srgbClr val="C00000"/>
                </a:solidFill>
                <a:latin typeface="Calibri"/>
                <a:ea typeface="Calibri"/>
                <a:cs typeface="Calibri"/>
                <a:sym typeface="Calibri"/>
              </a:rPr>
              <a:t>	</a:t>
            </a:r>
            <a:r>
              <a:rPr b="1" i="0" lang="en-US" sz="2800" u="none">
                <a:solidFill>
                  <a:srgbClr val="262673"/>
                </a:solidFill>
                <a:latin typeface="Calibri"/>
                <a:ea typeface="Calibri"/>
                <a:cs typeface="Calibri"/>
                <a:sym typeface="Calibri"/>
              </a:rPr>
              <a:t>	</a:t>
            </a:r>
            <a:endParaRPr/>
          </a:p>
          <a:p>
            <a:pPr indent="-107950" lvl="0" marL="0" rtl="0" algn="l">
              <a:lnSpc>
                <a:spcPct val="100000"/>
              </a:lnSpc>
              <a:spcBef>
                <a:spcPts val="340"/>
              </a:spcBef>
              <a:spcAft>
                <a:spcPts val="0"/>
              </a:spcAft>
              <a:buClr>
                <a:schemeClr val="dk1"/>
              </a:buClr>
              <a:buSzPts val="1700"/>
              <a:buFont typeface="Calibri"/>
              <a:buChar char="•"/>
            </a:pPr>
            <a:r>
              <a:rPr b="0" i="0" lang="en-US" sz="1700" u="none">
                <a:solidFill>
                  <a:schemeClr val="dk1"/>
                </a:solidFill>
                <a:latin typeface="Calibri"/>
                <a:ea typeface="Calibri"/>
                <a:cs typeface="Calibri"/>
                <a:sym typeface="Calibri"/>
              </a:rPr>
              <a:t>As UNCAC States Parties, we hereby reaffirm the importance of transparency and public consultation in addressing corruption. We believe civil society can play a crucial role in preventing and combatting corruption in our country. We believe civil society can contribute to successful implementation of UNCAC provisions, therefore we commit ourselves to follow the six Principles of Transparency during the second cycle of the UNCAC review process.</a:t>
            </a:r>
            <a:endParaRPr/>
          </a:p>
          <a:p>
            <a:pPr indent="0" lvl="0" marL="0" rtl="0" algn="l">
              <a:lnSpc>
                <a:spcPct val="100000"/>
              </a:lnSpc>
              <a:spcBef>
                <a:spcPts val="440"/>
              </a:spcBef>
              <a:spcAft>
                <a:spcPts val="0"/>
              </a:spcAft>
              <a:buClr>
                <a:srgbClr val="C00000"/>
              </a:buClr>
              <a:buSzPts val="2200"/>
              <a:buFont typeface="Calibri"/>
              <a:buNone/>
            </a:pPr>
            <a:r>
              <a:rPr b="1" i="0" lang="en-US" sz="2200" u="none">
                <a:solidFill>
                  <a:srgbClr val="C00000"/>
                </a:solidFill>
                <a:latin typeface="Calibri"/>
                <a:ea typeface="Calibri"/>
                <a:cs typeface="Calibri"/>
                <a:sym typeface="Calibri"/>
              </a:rPr>
              <a:t>Principles of Transparency</a:t>
            </a:r>
            <a:endParaRPr/>
          </a:p>
          <a:p>
            <a:pPr indent="-101600" lvl="0" marL="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We will publish updated review schedules for our country review</a:t>
            </a:r>
            <a:endParaRPr/>
          </a:p>
          <a:p>
            <a:pPr indent="-101600" lvl="0" marL="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We will share information about the review institution or the coordinator (focal point)</a:t>
            </a:r>
            <a:endParaRPr/>
          </a:p>
          <a:p>
            <a:pPr indent="-101600" lvl="0" marL="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We will announce the completion of the country review indicating where the report can be found</a:t>
            </a:r>
            <a:endParaRPr/>
          </a:p>
          <a:p>
            <a:pPr indent="-101600" lvl="0" marL="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We will promptly post online the self-assessment and the full country report in a UN language, together with the executive summary in local languages</a:t>
            </a:r>
            <a:endParaRPr/>
          </a:p>
          <a:p>
            <a:pPr indent="-101600" lvl="0" marL="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We will organise civil society briefings and public debates about the findings of the report</a:t>
            </a:r>
            <a:endParaRPr/>
          </a:p>
          <a:p>
            <a:pPr indent="-101600" lvl="0" marL="0" rtl="0" algn="l">
              <a:lnSpc>
                <a:spcPct val="100000"/>
              </a:lnSpc>
              <a:spcBef>
                <a:spcPts val="320"/>
              </a:spcBef>
              <a:spcAft>
                <a:spcPts val="0"/>
              </a:spcAft>
              <a:buClr>
                <a:schemeClr val="dk1"/>
              </a:buClr>
              <a:buSzPts val="1600"/>
              <a:buFont typeface="Calibri"/>
              <a:buChar char="•"/>
            </a:pPr>
            <a:r>
              <a:rPr b="0" i="0" lang="en-US" sz="1600" u="none">
                <a:solidFill>
                  <a:schemeClr val="dk1"/>
                </a:solidFill>
                <a:latin typeface="Calibri"/>
                <a:ea typeface="Calibri"/>
                <a:cs typeface="Calibri"/>
                <a:sym typeface="Calibri"/>
              </a:rPr>
              <a:t>We will publicly support participation of civil society observers in UNCAC subsidiary bodies</a:t>
            </a:r>
            <a:endParaRPr/>
          </a:p>
          <a:p>
            <a:pPr indent="0" lvl="0" marL="0" rtl="0" algn="l">
              <a:lnSpc>
                <a:spcPct val="100000"/>
              </a:lnSpc>
              <a:spcBef>
                <a:spcPts val="360"/>
              </a:spcBef>
              <a:spcAft>
                <a:spcPts val="0"/>
              </a:spcAft>
              <a:buClr>
                <a:srgbClr val="C00000"/>
              </a:buClr>
              <a:buSzPts val="1800"/>
              <a:buFont typeface="Calibri"/>
              <a:buNone/>
            </a:pPr>
            <a:r>
              <a:rPr b="1" i="0" lang="en-US" sz="1800" u="none">
                <a:solidFill>
                  <a:srgbClr val="C00000"/>
                </a:solidFill>
                <a:latin typeface="Calibri"/>
                <a:ea typeface="Calibri"/>
                <a:cs typeface="Calibri"/>
                <a:sym typeface="Calibri"/>
              </a:rPr>
              <a:t>Countries: Belgium, Bulgaria, Cyprus, France, Germany, Italy, Latvia, Lebanon, Mexico, Norway, Peru, Poland, Portugal, Slovenia, Spain, Sweden, United Kingdom, United States</a:t>
            </a:r>
            <a:endParaRPr/>
          </a:p>
        </p:txBody>
      </p:sp>
      <p:pic>
        <p:nvPicPr>
          <p:cNvPr id="150" name="Google Shape;150;p20"/>
          <p:cNvPicPr preferRelativeResize="0"/>
          <p:nvPr/>
        </p:nvPicPr>
        <p:blipFill rotWithShape="1">
          <a:blip r:embed="rId4">
            <a:alphaModFix/>
          </a:blip>
          <a:srcRect b="0" l="0" r="0" t="0"/>
          <a:stretch/>
        </p:blipFill>
        <p:spPr>
          <a:xfrm>
            <a:off x="3581400" y="6122987"/>
            <a:ext cx="2363787" cy="7350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pic>
        <p:nvPicPr>
          <p:cNvPr id="155" name="Google Shape;155;p21"/>
          <p:cNvPicPr preferRelativeResize="0"/>
          <p:nvPr/>
        </p:nvPicPr>
        <p:blipFill rotWithShape="1">
          <a:blip r:embed="rId3">
            <a:alphaModFix/>
          </a:blip>
          <a:srcRect b="0" l="0" r="0" t="0"/>
          <a:stretch/>
        </p:blipFill>
        <p:spPr>
          <a:xfrm>
            <a:off x="8128000" y="5486400"/>
            <a:ext cx="1016000" cy="1714500"/>
          </a:xfrm>
          <a:prstGeom prst="rect">
            <a:avLst/>
          </a:prstGeom>
          <a:noFill/>
          <a:ln>
            <a:noFill/>
          </a:ln>
        </p:spPr>
      </p:pic>
      <p:sp>
        <p:nvSpPr>
          <p:cNvPr id="156" name="Google Shape;156;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Calibri"/>
              <a:buNone/>
            </a:pPr>
            <a:r>
              <a:rPr b="0" i="0" lang="en-US" sz="4000" u="none">
                <a:solidFill>
                  <a:schemeClr val="dk2"/>
                </a:solidFill>
                <a:latin typeface="Calibri"/>
                <a:ea typeface="Calibri"/>
                <a:cs typeface="Calibri"/>
                <a:sym typeface="Calibri"/>
              </a:rPr>
              <a:t>Anti-money laundering and </a:t>
            </a:r>
            <a:br>
              <a:rPr b="0" i="0" lang="en-US" sz="4000" u="none">
                <a:solidFill>
                  <a:schemeClr val="dk2"/>
                </a:solidFill>
                <a:latin typeface="Calibri"/>
                <a:ea typeface="Calibri"/>
                <a:cs typeface="Calibri"/>
                <a:sym typeface="Calibri"/>
              </a:rPr>
            </a:br>
            <a:r>
              <a:rPr b="0" i="0" lang="en-US" sz="4000" u="none">
                <a:solidFill>
                  <a:schemeClr val="dk2"/>
                </a:solidFill>
                <a:latin typeface="Calibri"/>
                <a:ea typeface="Calibri"/>
                <a:cs typeface="Calibri"/>
                <a:sym typeface="Calibri"/>
              </a:rPr>
              <a:t>asset recovery</a:t>
            </a:r>
            <a:endParaRPr/>
          </a:p>
        </p:txBody>
      </p:sp>
      <p:sp>
        <p:nvSpPr>
          <p:cNvPr id="157" name="Google Shape;157;p21"/>
          <p:cNvSpPr txBox="1"/>
          <p:nvPr>
            <p:ph idx="1" type="body"/>
          </p:nvPr>
        </p:nvSpPr>
        <p:spPr>
          <a:xfrm>
            <a:off x="468312" y="1714500"/>
            <a:ext cx="4217987" cy="45259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The challenges:		</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Weaknesses in legal and institutional framework</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Lack of international cooperation</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Accountable asset return</a:t>
            </a:r>
            <a:endParaRPr b="0" i="0" sz="2800" u="none">
              <a:solidFill>
                <a:schemeClr val="dk1"/>
              </a:solidFill>
              <a:latin typeface="Calibri"/>
              <a:ea typeface="Calibri"/>
              <a:cs typeface="Calibri"/>
              <a:sym typeface="Calibri"/>
            </a:endParaRPr>
          </a:p>
          <a:p>
            <a:pPr indent="-342900" lvl="1" marL="342900" rtl="0" algn="l">
              <a:lnSpc>
                <a:spcPct val="100000"/>
              </a:lnSpc>
              <a:spcBef>
                <a:spcPts val="320"/>
              </a:spcBef>
              <a:spcAft>
                <a:spcPts val="0"/>
              </a:spcAft>
              <a:buClr>
                <a:schemeClr val="dk1"/>
              </a:buClr>
              <a:buSzPts val="1600"/>
              <a:buFont typeface="Arial"/>
              <a:buNone/>
            </a:pPr>
            <a:r>
              <a:t/>
            </a:r>
            <a:endParaRPr b="1" i="0" sz="1600" u="none">
              <a:solidFill>
                <a:srgbClr val="262673"/>
              </a:solidFill>
              <a:latin typeface="Calibri"/>
              <a:ea typeface="Calibri"/>
              <a:cs typeface="Calibri"/>
              <a:sym typeface="Calibri"/>
            </a:endParaRPr>
          </a:p>
          <a:p>
            <a:pPr indent="-342900" lvl="1" marL="342900" rtl="0" algn="l">
              <a:lnSpc>
                <a:spcPct val="100000"/>
              </a:lnSpc>
              <a:spcBef>
                <a:spcPts val="56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The approaches:</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Coordinating joint messaging and advocacy towards Conference of States Parties &amp; other meetings</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Sharing information among groups in different countries</a:t>
            </a:r>
            <a:endParaRPr b="0" i="0" sz="2400" u="none">
              <a:solidFill>
                <a:schemeClr val="dk1"/>
              </a:solidFill>
              <a:latin typeface="Calibri"/>
              <a:ea typeface="Calibri"/>
              <a:cs typeface="Calibri"/>
              <a:sym typeface="Calibri"/>
            </a:endParaRPr>
          </a:p>
          <a:p>
            <a:pPr indent="0" lvl="0" marL="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0" lvl="0" marL="0" rtl="0" algn="l">
              <a:lnSpc>
                <a:spcPct val="100000"/>
              </a:lnSpc>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a:p>
            <a:pPr indent="-190500" lvl="0" marL="342900" rtl="0" algn="l">
              <a:spcBef>
                <a:spcPts val="480"/>
              </a:spcBef>
              <a:spcAft>
                <a:spcPts val="0"/>
              </a:spcAft>
              <a:buClr>
                <a:schemeClr val="dk1"/>
              </a:buClr>
              <a:buSzPts val="2400"/>
              <a:buFont typeface="Arial"/>
              <a:buNone/>
            </a:pPr>
            <a:r>
              <a:t/>
            </a:r>
            <a:endParaRPr b="0" i="0" sz="2400" u="none">
              <a:solidFill>
                <a:schemeClr val="dk1"/>
              </a:solidFill>
              <a:latin typeface="Calibri"/>
              <a:ea typeface="Calibri"/>
              <a:cs typeface="Calibri"/>
              <a:sym typeface="Calibri"/>
            </a:endParaRPr>
          </a:p>
        </p:txBody>
      </p:sp>
      <p:pic>
        <p:nvPicPr>
          <p:cNvPr id="158" name="Google Shape;158;p21"/>
          <p:cNvPicPr preferRelativeResize="0"/>
          <p:nvPr/>
        </p:nvPicPr>
        <p:blipFill rotWithShape="1">
          <a:blip r:embed="rId4">
            <a:alphaModFix/>
          </a:blip>
          <a:srcRect b="58781" l="22575" r="25348" t="9750"/>
          <a:stretch/>
        </p:blipFill>
        <p:spPr>
          <a:xfrm rot="-240000">
            <a:off x="5367337" y="2079625"/>
            <a:ext cx="3209925" cy="1555750"/>
          </a:xfrm>
          <a:prstGeom prst="rect">
            <a:avLst/>
          </a:prstGeom>
          <a:noFill/>
          <a:ln cap="flat" cmpd="sng" w="15875">
            <a:solidFill>
              <a:schemeClr val="dk1"/>
            </a:solidFill>
            <a:prstDash val="solid"/>
            <a:miter lim="800000"/>
            <a:headEnd len="sm" w="sm" type="none"/>
            <a:tailEnd len="sm" w="sm" type="none"/>
          </a:ln>
        </p:spPr>
      </p:pic>
      <p:pic>
        <p:nvPicPr>
          <p:cNvPr id="159" name="Google Shape;159;p21"/>
          <p:cNvPicPr preferRelativeResize="0"/>
          <p:nvPr/>
        </p:nvPicPr>
        <p:blipFill rotWithShape="1">
          <a:blip r:embed="rId5">
            <a:alphaModFix/>
          </a:blip>
          <a:srcRect b="53437" l="22575" r="25348" t="9750"/>
          <a:stretch/>
        </p:blipFill>
        <p:spPr>
          <a:xfrm rot="420000">
            <a:off x="4791075" y="2908300"/>
            <a:ext cx="3124200" cy="1768475"/>
          </a:xfrm>
          <a:prstGeom prst="rect">
            <a:avLst/>
          </a:prstGeom>
          <a:noFill/>
          <a:ln cap="flat" cmpd="sng" w="15875">
            <a:solidFill>
              <a:schemeClr val="dk1"/>
            </a:solidFill>
            <a:prstDash val="solid"/>
            <a:miter lim="800000"/>
            <a:headEnd len="sm" w="sm" type="none"/>
            <a:tailEnd len="sm" w="sm" type="none"/>
          </a:ln>
        </p:spPr>
      </p:pic>
      <p:pic>
        <p:nvPicPr>
          <p:cNvPr id="160" name="Google Shape;160;p21"/>
          <p:cNvPicPr preferRelativeResize="0"/>
          <p:nvPr/>
        </p:nvPicPr>
        <p:blipFill rotWithShape="1">
          <a:blip r:embed="rId6">
            <a:alphaModFix/>
          </a:blip>
          <a:srcRect b="47999" l="23175" r="25349" t="9750"/>
          <a:stretch/>
        </p:blipFill>
        <p:spPr>
          <a:xfrm rot="480000">
            <a:off x="5988050" y="3902075"/>
            <a:ext cx="2667000" cy="1749425"/>
          </a:xfrm>
          <a:prstGeom prst="rect">
            <a:avLst/>
          </a:prstGeom>
          <a:noFill/>
          <a:ln cap="flat" cmpd="sng" w="15875">
            <a:solidFill>
              <a:schemeClr val="dk1"/>
            </a:solidFill>
            <a:prstDash val="solid"/>
            <a:miter lim="800000"/>
            <a:headEnd len="sm" w="sm" type="none"/>
            <a:tailEnd len="sm" w="sm" type="none"/>
          </a:ln>
        </p:spPr>
      </p:pic>
      <p:pic>
        <p:nvPicPr>
          <p:cNvPr id="161" name="Google Shape;161;p21"/>
          <p:cNvPicPr preferRelativeResize="0"/>
          <p:nvPr/>
        </p:nvPicPr>
        <p:blipFill rotWithShape="1">
          <a:blip r:embed="rId3">
            <a:alphaModFix/>
          </a:blip>
          <a:srcRect b="0" l="0" r="0" t="0"/>
          <a:stretch/>
        </p:blipFill>
        <p:spPr>
          <a:xfrm>
            <a:off x="0" y="0"/>
            <a:ext cx="1016000" cy="1714500"/>
          </a:xfrm>
          <a:prstGeom prst="rect">
            <a:avLst/>
          </a:prstGeom>
          <a:noFill/>
          <a:ln>
            <a:noFill/>
          </a:ln>
        </p:spPr>
      </p:pic>
      <p:pic>
        <p:nvPicPr>
          <p:cNvPr id="162" name="Google Shape;162;p21"/>
          <p:cNvPicPr preferRelativeResize="0"/>
          <p:nvPr/>
        </p:nvPicPr>
        <p:blipFill rotWithShape="1">
          <a:blip r:embed="rId7">
            <a:alphaModFix/>
          </a:blip>
          <a:srcRect b="0" l="0" r="0" t="0"/>
          <a:stretch/>
        </p:blipFill>
        <p:spPr>
          <a:xfrm>
            <a:off x="3581400" y="6122987"/>
            <a:ext cx="2363787" cy="73501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2"/>
              </a:buClr>
              <a:buSzPts val="3600"/>
              <a:buFont typeface="Calibri"/>
              <a:buNone/>
            </a:pPr>
            <a:r>
              <a:rPr b="0" i="0" lang="en-US" sz="3600" u="none">
                <a:solidFill>
                  <a:schemeClr val="dk2"/>
                </a:solidFill>
                <a:latin typeface="Calibri"/>
                <a:ea typeface="Calibri"/>
                <a:cs typeface="Calibri"/>
                <a:sym typeface="Calibri"/>
              </a:rPr>
              <a:t>Assistance to CSOs in the 2</a:t>
            </a:r>
            <a:r>
              <a:rPr b="0" baseline="30000" i="0" lang="en-US" sz="3600" u="none">
                <a:solidFill>
                  <a:schemeClr val="dk2"/>
                </a:solidFill>
                <a:latin typeface="Calibri"/>
                <a:ea typeface="Calibri"/>
                <a:cs typeface="Calibri"/>
                <a:sym typeface="Calibri"/>
              </a:rPr>
              <a:t>nd</a:t>
            </a:r>
            <a:r>
              <a:rPr b="0" i="0" lang="en-US" sz="3600" u="none">
                <a:solidFill>
                  <a:schemeClr val="dk2"/>
                </a:solidFill>
                <a:latin typeface="Calibri"/>
                <a:ea typeface="Calibri"/>
                <a:cs typeface="Calibri"/>
                <a:sym typeface="Calibri"/>
              </a:rPr>
              <a:t> cycle </a:t>
            </a:r>
            <a:br>
              <a:rPr b="0" i="0" lang="en-US" sz="3600" u="none">
                <a:solidFill>
                  <a:schemeClr val="dk2"/>
                </a:solidFill>
                <a:latin typeface="Calibri"/>
                <a:ea typeface="Calibri"/>
                <a:cs typeface="Calibri"/>
                <a:sym typeface="Calibri"/>
              </a:rPr>
            </a:br>
            <a:r>
              <a:rPr b="0" i="0" lang="en-US" sz="3600" u="none">
                <a:solidFill>
                  <a:schemeClr val="dk2"/>
                </a:solidFill>
                <a:latin typeface="Calibri"/>
                <a:ea typeface="Calibri"/>
                <a:cs typeface="Calibri"/>
                <a:sym typeface="Calibri"/>
              </a:rPr>
              <a:t>of the UNCAC review process</a:t>
            </a:r>
            <a:endParaRPr/>
          </a:p>
        </p:txBody>
      </p:sp>
      <p:sp>
        <p:nvSpPr>
          <p:cNvPr id="168" name="Google Shape;168;p22"/>
          <p:cNvSpPr txBox="1"/>
          <p:nvPr>
            <p:ph idx="1" type="body"/>
          </p:nvPr>
        </p:nvSpPr>
        <p:spPr>
          <a:xfrm>
            <a:off x="457200" y="1600200"/>
            <a:ext cx="7772400" cy="45259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The challenges:			</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National CSOs may not know how and why to contribute</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Lack of access to relevant information about process</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Lack of access to relevant information about performance</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Government difficulties seeing civil society role</a:t>
            </a:r>
            <a:endParaRPr/>
          </a:p>
          <a:p>
            <a:pPr indent="-342900" lvl="1" marL="34290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Lack of follow-up to reviews</a:t>
            </a:r>
            <a:endParaRPr/>
          </a:p>
          <a:p>
            <a:pPr indent="-342900" lvl="1" marL="342900" rtl="0" algn="l">
              <a:lnSpc>
                <a:spcPct val="100000"/>
              </a:lnSpc>
              <a:spcBef>
                <a:spcPts val="560"/>
              </a:spcBef>
              <a:spcAft>
                <a:spcPts val="0"/>
              </a:spcAft>
              <a:buClr>
                <a:srgbClr val="C00000"/>
              </a:buClr>
              <a:buSzPts val="2800"/>
              <a:buFont typeface="Calibri"/>
              <a:buNone/>
            </a:pPr>
            <a:r>
              <a:rPr b="1" i="0" lang="en-US" sz="2800" u="none">
                <a:solidFill>
                  <a:srgbClr val="C00000"/>
                </a:solidFill>
                <a:latin typeface="Calibri"/>
                <a:ea typeface="Calibri"/>
                <a:cs typeface="Calibri"/>
                <a:sym typeface="Calibri"/>
              </a:rPr>
              <a:t>The approaches:</a:t>
            </a:r>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Support to national level: research, analysis, dialogue and advocacy</a:t>
            </a:r>
            <a:endParaRPr/>
          </a:p>
          <a:p>
            <a:pPr indent="-342900" lvl="1" marL="342900" rtl="0" algn="l">
              <a:lnSpc>
                <a:spcPct val="100000"/>
              </a:lnSpc>
              <a:spcBef>
                <a:spcPts val="360"/>
              </a:spcBef>
              <a:spcAft>
                <a:spcPts val="0"/>
              </a:spcAft>
              <a:buClr>
                <a:schemeClr val="dk1"/>
              </a:buClr>
              <a:buSzPts val="1800"/>
              <a:buFont typeface="Calibri"/>
              <a:buChar char="–"/>
            </a:pPr>
            <a:r>
              <a:rPr b="0" i="0" lang="en-US" sz="1800" u="none">
                <a:solidFill>
                  <a:schemeClr val="dk1"/>
                </a:solidFill>
                <a:latin typeface="Calibri"/>
                <a:ea typeface="Calibri"/>
                <a:cs typeface="Calibri"/>
                <a:sym typeface="Calibri"/>
              </a:rPr>
              <a:t>Training, in-person and via videos</a:t>
            </a:r>
            <a:endParaRPr/>
          </a:p>
          <a:p>
            <a:pPr indent="-342900" lvl="1" marL="342900" rtl="0" algn="l">
              <a:lnSpc>
                <a:spcPct val="100000"/>
              </a:lnSpc>
              <a:spcBef>
                <a:spcPts val="360"/>
              </a:spcBef>
              <a:spcAft>
                <a:spcPts val="0"/>
              </a:spcAft>
              <a:buClr>
                <a:schemeClr val="dk1"/>
              </a:buClr>
              <a:buSzPts val="1800"/>
              <a:buFont typeface="Calibri"/>
              <a:buChar char="–"/>
            </a:pPr>
            <a:r>
              <a:rPr b="0" i="0" lang="en-US" sz="1800" u="none">
                <a:solidFill>
                  <a:schemeClr val="dk1"/>
                </a:solidFill>
                <a:latin typeface="Calibri"/>
                <a:ea typeface="Calibri"/>
                <a:cs typeface="Calibri"/>
                <a:sym typeface="Calibri"/>
              </a:rPr>
              <a:t>Templates &amp; guidance materials</a:t>
            </a:r>
            <a:endParaRPr/>
          </a:p>
          <a:p>
            <a:pPr indent="-342900" lvl="1" marL="342900" rtl="0" algn="l">
              <a:lnSpc>
                <a:spcPct val="100000"/>
              </a:lnSpc>
              <a:spcBef>
                <a:spcPts val="360"/>
              </a:spcBef>
              <a:spcAft>
                <a:spcPts val="0"/>
              </a:spcAft>
              <a:buClr>
                <a:schemeClr val="dk1"/>
              </a:buClr>
              <a:buSzPts val="1800"/>
              <a:buFont typeface="Calibri"/>
              <a:buChar char="–"/>
            </a:pPr>
            <a:r>
              <a:rPr b="0" i="0" lang="en-US" sz="1800" u="none">
                <a:solidFill>
                  <a:schemeClr val="dk1"/>
                </a:solidFill>
                <a:latin typeface="Calibri"/>
                <a:ea typeface="Calibri"/>
                <a:cs typeface="Calibri"/>
                <a:sym typeface="Calibri"/>
              </a:rPr>
              <a:t>Pro bono assistance</a:t>
            </a:r>
            <a:endParaRPr b="0" i="0" sz="2000" u="none">
              <a:solidFill>
                <a:schemeClr val="dk1"/>
              </a:solidFill>
              <a:latin typeface="Calibri"/>
              <a:ea typeface="Calibri"/>
              <a:cs typeface="Calibri"/>
              <a:sym typeface="Calibri"/>
            </a:endParaRPr>
          </a:p>
          <a:p>
            <a:pPr indent="-127000" lvl="0" marL="0" rtl="0" algn="l">
              <a:lnSpc>
                <a:spcPct val="100000"/>
              </a:lnSpc>
              <a:spcBef>
                <a:spcPts val="400"/>
              </a:spcBef>
              <a:spcAft>
                <a:spcPts val="0"/>
              </a:spcAft>
              <a:buClr>
                <a:schemeClr val="dk1"/>
              </a:buClr>
              <a:buSzPts val="2000"/>
              <a:buFont typeface="Calibri"/>
              <a:buChar char="•"/>
            </a:pPr>
            <a:r>
              <a:rPr b="0" i="0" lang="en-US" sz="2000" u="none">
                <a:solidFill>
                  <a:schemeClr val="dk1"/>
                </a:solidFill>
                <a:latin typeface="Calibri"/>
                <a:ea typeface="Calibri"/>
                <a:cs typeface="Calibri"/>
                <a:sym typeface="Calibri"/>
              </a:rPr>
              <a:t>Global level: multi-country analysis &amp; advocacy on key weaknesses</a:t>
            </a:r>
            <a:endParaRPr/>
          </a:p>
          <a:p>
            <a:pPr indent="0" lvl="0" marL="0" rtl="0" algn="l">
              <a:lnSpc>
                <a:spcPct val="9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0" lvl="0" marL="0" rtl="0" algn="l">
              <a:lnSpc>
                <a:spcPct val="90000"/>
              </a:lnSpc>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a:p>
            <a:pPr indent="-215900" lvl="0" marL="342900" rtl="0" algn="l">
              <a:spcBef>
                <a:spcPts val="400"/>
              </a:spcBef>
              <a:spcAft>
                <a:spcPts val="0"/>
              </a:spcAft>
              <a:buClr>
                <a:schemeClr val="dk1"/>
              </a:buClr>
              <a:buSzPts val="2000"/>
              <a:buFont typeface="Arial"/>
              <a:buNone/>
            </a:pPr>
            <a:r>
              <a:t/>
            </a:r>
            <a:endParaRPr b="0" i="0" sz="2000" u="none">
              <a:solidFill>
                <a:schemeClr val="dk1"/>
              </a:solidFill>
              <a:latin typeface="Calibri"/>
              <a:ea typeface="Calibri"/>
              <a:cs typeface="Calibri"/>
              <a:sym typeface="Calibri"/>
            </a:endParaRPr>
          </a:p>
        </p:txBody>
      </p:sp>
      <p:pic>
        <p:nvPicPr>
          <p:cNvPr id="169" name="Google Shape;169;p22"/>
          <p:cNvPicPr preferRelativeResize="0"/>
          <p:nvPr/>
        </p:nvPicPr>
        <p:blipFill rotWithShape="1">
          <a:blip r:embed="rId3">
            <a:alphaModFix/>
          </a:blip>
          <a:srcRect b="5750" l="28598" r="26346" t="10626"/>
          <a:stretch/>
        </p:blipFill>
        <p:spPr>
          <a:xfrm>
            <a:off x="7234237" y="1752600"/>
            <a:ext cx="1533525" cy="2133600"/>
          </a:xfrm>
          <a:prstGeom prst="rect">
            <a:avLst/>
          </a:prstGeom>
          <a:noFill/>
          <a:ln cap="flat" cmpd="sng" w="12700">
            <a:solidFill>
              <a:schemeClr val="dk1"/>
            </a:solidFill>
            <a:prstDash val="solid"/>
            <a:miter lim="800000"/>
            <a:headEnd len="sm" w="sm" type="none"/>
            <a:tailEnd len="sm" w="sm" type="none"/>
          </a:ln>
        </p:spPr>
      </p:pic>
      <p:pic>
        <p:nvPicPr>
          <p:cNvPr id="170" name="Google Shape;170;p22"/>
          <p:cNvPicPr preferRelativeResize="0"/>
          <p:nvPr/>
        </p:nvPicPr>
        <p:blipFill rotWithShape="1">
          <a:blip r:embed="rId4">
            <a:alphaModFix/>
          </a:blip>
          <a:srcRect b="0" l="0" r="0" t="0"/>
          <a:stretch/>
        </p:blipFill>
        <p:spPr>
          <a:xfrm>
            <a:off x="0" y="0"/>
            <a:ext cx="1016000" cy="1714500"/>
          </a:xfrm>
          <a:prstGeom prst="rect">
            <a:avLst/>
          </a:prstGeom>
          <a:noFill/>
          <a:ln>
            <a:noFill/>
          </a:ln>
        </p:spPr>
      </p:pic>
      <p:pic>
        <p:nvPicPr>
          <p:cNvPr id="171" name="Google Shape;171;p22"/>
          <p:cNvPicPr preferRelativeResize="0"/>
          <p:nvPr/>
        </p:nvPicPr>
        <p:blipFill rotWithShape="1">
          <a:blip r:embed="rId5">
            <a:alphaModFix/>
          </a:blip>
          <a:srcRect b="0" l="0" r="0" t="0"/>
          <a:stretch/>
        </p:blipFill>
        <p:spPr>
          <a:xfrm>
            <a:off x="3581400" y="6122987"/>
            <a:ext cx="2363787" cy="735012"/>
          </a:xfrm>
          <a:prstGeom prst="rect">
            <a:avLst/>
          </a:prstGeom>
          <a:noFill/>
          <a:ln>
            <a:noFill/>
          </a:ln>
        </p:spPr>
      </p:pic>
      <p:pic>
        <p:nvPicPr>
          <p:cNvPr id="172" name="Google Shape;172;p22"/>
          <p:cNvPicPr preferRelativeResize="0"/>
          <p:nvPr/>
        </p:nvPicPr>
        <p:blipFill rotWithShape="1">
          <a:blip r:embed="rId4">
            <a:alphaModFix/>
          </a:blip>
          <a:srcRect b="0" l="0" r="0" t="0"/>
          <a:stretch/>
        </p:blipFill>
        <p:spPr>
          <a:xfrm>
            <a:off x="8128000" y="5486400"/>
            <a:ext cx="1016000" cy="1714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