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5" r:id="rId5"/>
    <p:sldMasterId id="2147483656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y="6858000" cx="9144000"/>
  <p:notesSz cx="6858000" cy="9144000"/>
  <p:embeddedFontLst>
    <p:embeddedFont>
      <p:font typeface="Arial Narrow"/>
      <p:bold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920">
          <p15:clr>
            <a:srgbClr val="A4A3A4"/>
          </p15:clr>
        </p15:guide>
        <p15:guide id="2" pos="5416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1CA76F32-4C7B-4880-9474-C9B006C4478F}">
  <a:tblStyle styleId="{1CA76F32-4C7B-4880-9474-C9B006C4478F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6E6"/>
          </a:solidFill>
        </a:fill>
      </a:tcStyle>
    </a:wholeTbl>
    <a:band1H>
      <a:tcTxStyle/>
      <a:tcStyle>
        <a:fill>
          <a:solidFill>
            <a:srgbClr val="CACACA"/>
          </a:solidFill>
        </a:fill>
      </a:tcStyle>
    </a:band1H>
    <a:band2H>
      <a:tcTxStyle/>
    </a:band2H>
    <a:band1V>
      <a:tcTxStyle/>
      <a:tcStyle>
        <a:fill>
          <a:solidFill>
            <a:srgbClr val="CACACA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920" orient="horz"/>
        <p:guide pos="5416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font" Target="fonts/ArialNarrow-boldItalic.fntdata"/><Relationship Id="rId27" Type="http://schemas.openxmlformats.org/officeDocument/2006/relationships/font" Target="fonts/ArialNarrow-bold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Photo: Flickr, USDA by Lance Cheung.</a:t>
            </a:r>
            <a:endParaRPr/>
          </a:p>
        </p:txBody>
      </p:sp>
      <p:sp>
        <p:nvSpPr>
          <p:cNvPr id="148" name="Google Shape;148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 cross-cutting issues: right to information, protection of whistleblowers, codes of conduct, integrity of the judiciary, fair business sector </a:t>
            </a:r>
            <a:endParaRPr/>
          </a:p>
        </p:txBody>
      </p:sp>
      <p:sp>
        <p:nvSpPr>
          <p:cNvPr id="79" name="Google Shape;79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5" name="Google Shape;8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- cross-cutting issues: right to information, protection of whistleblowers, codes of conduct, integrity of the judiciary, fair business sector </a:t>
            </a:r>
            <a:endParaRPr/>
          </a:p>
        </p:txBody>
      </p:sp>
      <p:sp>
        <p:nvSpPr>
          <p:cNvPr id="86" name="Google Shape;86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Slide">
  <p:cSld name="2_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3581400"/>
            <a:ext cx="7543800" cy="13843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Narrow"/>
              <a:buNone/>
              <a:defRPr b="1" i="0" sz="4800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685800" y="5130000"/>
            <a:ext cx="7543800" cy="326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b="0" i="0" sz="2300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2" type="body"/>
          </p:nvPr>
        </p:nvSpPr>
        <p:spPr>
          <a:xfrm>
            <a:off x="685800" y="5791200"/>
            <a:ext cx="7543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0" i="0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b="0" i="0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0" i="0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b="0" i="0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b="0" i="0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ti-A3logo.png" id="20" name="Google Shape;2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41022" y="547533"/>
            <a:ext cx="2493378" cy="5954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Google Shape;21;p2"/>
          <p:cNvCxnSpPr/>
          <p:nvPr/>
        </p:nvCxnSpPr>
        <p:spPr>
          <a:xfrm>
            <a:off x="685800" y="5007842"/>
            <a:ext cx="7620000" cy="1588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" name="Google Shape;22;p2"/>
          <p:cNvCxnSpPr/>
          <p:nvPr/>
        </p:nvCxnSpPr>
        <p:spPr>
          <a:xfrm>
            <a:off x="685800" y="5637212"/>
            <a:ext cx="7620000" cy="1588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">
  <p:cSld name="1_Title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i-A3logo.png" id="24" name="Google Shape;2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72911" y="2998633"/>
            <a:ext cx="2493378" cy="59546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 txBox="1"/>
          <p:nvPr/>
        </p:nvSpPr>
        <p:spPr>
          <a:xfrm>
            <a:off x="2743200" y="4394200"/>
            <a:ext cx="3416300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www.transparency.org</a:t>
            </a:r>
            <a:endParaRPr sz="23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2260600" y="4965700"/>
            <a:ext cx="4381500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facebook.com/transparencyinternational</a:t>
            </a:r>
            <a:endParaRPr b="0" i="0" sz="15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twitter.com/anticorruption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blog.transparency.org </a:t>
            </a:r>
            <a:endParaRPr/>
          </a:p>
        </p:txBody>
      </p:sp>
      <p:sp>
        <p:nvSpPr>
          <p:cNvPr id="27" name="Google Shape;27;p3"/>
          <p:cNvSpPr txBox="1"/>
          <p:nvPr/>
        </p:nvSpPr>
        <p:spPr>
          <a:xfrm>
            <a:off x="2197100" y="5816600"/>
            <a:ext cx="4508500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© 2013 Transparency International. All rights reserved.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ctrTitle"/>
          </p:nvPr>
        </p:nvSpPr>
        <p:spPr>
          <a:xfrm>
            <a:off x="685800" y="2705101"/>
            <a:ext cx="7543800" cy="195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Narrow"/>
              <a:buNone/>
              <a:defRPr b="1" i="0" sz="4800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" type="subTitle"/>
          </p:nvPr>
        </p:nvSpPr>
        <p:spPr>
          <a:xfrm>
            <a:off x="685800" y="4839642"/>
            <a:ext cx="7543800" cy="6467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lvl="0" algn="l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b="0" i="0" sz="2300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2" type="body"/>
          </p:nvPr>
        </p:nvSpPr>
        <p:spPr>
          <a:xfrm>
            <a:off x="685800" y="5791200"/>
            <a:ext cx="7543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algn="l">
              <a:lnSpc>
                <a:spcPct val="106666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0" i="0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b="0" i="0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0" i="0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b="0" i="0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b="0" i="0" sz="18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ti-A3logo.png" id="32" name="Google Shape;32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41022" y="547533"/>
            <a:ext cx="2493378" cy="5954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" name="Google Shape;33;p4"/>
          <p:cNvCxnSpPr/>
          <p:nvPr/>
        </p:nvCxnSpPr>
        <p:spPr>
          <a:xfrm>
            <a:off x="685800" y="4724400"/>
            <a:ext cx="7620000" cy="1588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" name="Google Shape;34;p4"/>
          <p:cNvCxnSpPr/>
          <p:nvPr/>
        </p:nvCxnSpPr>
        <p:spPr>
          <a:xfrm>
            <a:off x="685800" y="5637212"/>
            <a:ext cx="7620000" cy="1588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Picture with Caption">
  <p:cSld name="3_Picture with Ca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/>
          <p:nvPr>
            <p:ph idx="2" type="pic"/>
          </p:nvPr>
        </p:nvSpPr>
        <p:spPr>
          <a:xfrm>
            <a:off x="5667500" y="1651000"/>
            <a:ext cx="2930400" cy="42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>
            <a:off x="540000" y="5346700"/>
            <a:ext cx="49210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/>
          <a:lstStyle>
            <a:lvl1pPr indent="-228600" lvl="0" marL="457200" marR="0" rtl="0" algn="l">
              <a:spcBef>
                <a:spcPts val="240"/>
              </a:spcBef>
              <a:spcAft>
                <a:spcPts val="0"/>
              </a:spcAft>
              <a:buClr>
                <a:srgbClr val="85868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5868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3" type="body"/>
          </p:nvPr>
        </p:nvSpPr>
        <p:spPr>
          <a:xfrm>
            <a:off x="540000" y="1651000"/>
            <a:ext cx="4921000" cy="355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38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ABE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4" type="body"/>
          </p:nvPr>
        </p:nvSpPr>
        <p:spPr>
          <a:xfrm>
            <a:off x="540000" y="2133600"/>
            <a:ext cx="4921000" cy="30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380"/>
              </a:spcBef>
              <a:spcAft>
                <a:spcPts val="0"/>
              </a:spcAft>
              <a:buClr>
                <a:srgbClr val="002C44"/>
              </a:buClr>
              <a:buSzPts val="1900"/>
              <a:buFont typeface="Arial"/>
              <a:buNone/>
              <a:defRPr b="0" i="0" sz="1900" u="none" cap="none" strike="noStrike">
                <a:solidFill>
                  <a:srgbClr val="002C44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  <a:defRPr b="1" i="0" sz="3200" u="none" cap="none" strike="noStrik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44" name="Google Shape;44;p6"/>
          <p:cNvCxnSpPr/>
          <p:nvPr/>
        </p:nvCxnSpPr>
        <p:spPr>
          <a:xfrm>
            <a:off x="540000" y="608012"/>
            <a:ext cx="5436000" cy="1588"/>
          </a:xfrm>
          <a:prstGeom prst="straightConnector1">
            <a:avLst/>
          </a:prstGeom>
          <a:noFill/>
          <a:ln cap="flat" cmpd="sng" w="25400">
            <a:solidFill>
              <a:srgbClr val="00ABE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" name="Google Shape;45;p6"/>
          <p:cNvCxnSpPr/>
          <p:nvPr/>
        </p:nvCxnSpPr>
        <p:spPr>
          <a:xfrm>
            <a:off x="540000" y="1331912"/>
            <a:ext cx="5436000" cy="1588"/>
          </a:xfrm>
          <a:prstGeom prst="straightConnector1">
            <a:avLst/>
          </a:prstGeom>
          <a:noFill/>
          <a:ln cap="flat" cmpd="sng" w="25400">
            <a:solidFill>
              <a:srgbClr val="00ABE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/>
          <p:nvPr>
            <p:ph idx="2" type="pic"/>
          </p:nvPr>
        </p:nvSpPr>
        <p:spPr>
          <a:xfrm>
            <a:off x="540000" y="1651000"/>
            <a:ext cx="8057900" cy="3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540000" y="5613400"/>
            <a:ext cx="81207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240"/>
              </a:spcBef>
              <a:spcAft>
                <a:spcPts val="0"/>
              </a:spcAft>
              <a:buClr>
                <a:srgbClr val="858685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5868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  <a:defRPr b="1" i="0" sz="3200" u="none" cap="none" strike="noStrik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50" name="Google Shape;50;p7"/>
          <p:cNvCxnSpPr/>
          <p:nvPr/>
        </p:nvCxnSpPr>
        <p:spPr>
          <a:xfrm>
            <a:off x="540000" y="608012"/>
            <a:ext cx="5436000" cy="1588"/>
          </a:xfrm>
          <a:prstGeom prst="straightConnector1">
            <a:avLst/>
          </a:prstGeom>
          <a:noFill/>
          <a:ln cap="flat" cmpd="sng" w="25400">
            <a:solidFill>
              <a:srgbClr val="00ABE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1" name="Google Shape;51;p7"/>
          <p:cNvCxnSpPr/>
          <p:nvPr/>
        </p:nvCxnSpPr>
        <p:spPr>
          <a:xfrm>
            <a:off x="540000" y="1331912"/>
            <a:ext cx="5436000" cy="1588"/>
          </a:xfrm>
          <a:prstGeom prst="straightConnector1">
            <a:avLst/>
          </a:prstGeom>
          <a:noFill/>
          <a:ln cap="flat" cmpd="sng" w="25400">
            <a:solidFill>
              <a:srgbClr val="00ABE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Picture with Caption">
  <p:cSld name="4_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/>
          <p:nvPr>
            <p:ph idx="1" type="body"/>
          </p:nvPr>
        </p:nvSpPr>
        <p:spPr>
          <a:xfrm>
            <a:off x="3276600" y="1651000"/>
            <a:ext cx="5321300" cy="3911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/>
          <a:lstStyle>
            <a:lvl1pPr indent="-349250" lvl="0" marL="457200" marR="0" rtl="0" algn="l">
              <a:spcBef>
                <a:spcPts val="38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rgbClr val="002C44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8"/>
          <p:cNvSpPr txBox="1"/>
          <p:nvPr>
            <p:ph idx="2" type="body"/>
          </p:nvPr>
        </p:nvSpPr>
        <p:spPr>
          <a:xfrm>
            <a:off x="540000" y="1651000"/>
            <a:ext cx="2520000" cy="38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440"/>
              </a:spcBef>
              <a:spcAft>
                <a:spcPts val="0"/>
              </a:spcAft>
              <a:buClr>
                <a:srgbClr val="00ABE2"/>
              </a:buClr>
              <a:buSzPts val="2200"/>
              <a:buFont typeface="Arial"/>
              <a:buNone/>
              <a:defRPr b="1" i="0" sz="2200" u="none" cap="none" strike="noStrik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  <a:defRPr b="1" i="0" sz="3200" u="none" cap="none" strike="noStrik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56" name="Google Shape;56;p8"/>
          <p:cNvCxnSpPr/>
          <p:nvPr/>
        </p:nvCxnSpPr>
        <p:spPr>
          <a:xfrm>
            <a:off x="540000" y="608012"/>
            <a:ext cx="5436000" cy="1588"/>
          </a:xfrm>
          <a:prstGeom prst="straightConnector1">
            <a:avLst/>
          </a:prstGeom>
          <a:noFill/>
          <a:ln cap="flat" cmpd="sng" w="25400">
            <a:solidFill>
              <a:srgbClr val="00ABE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8"/>
          <p:cNvCxnSpPr/>
          <p:nvPr/>
        </p:nvCxnSpPr>
        <p:spPr>
          <a:xfrm>
            <a:off x="540000" y="1331912"/>
            <a:ext cx="5436000" cy="1588"/>
          </a:xfrm>
          <a:prstGeom prst="straightConnector1">
            <a:avLst/>
          </a:prstGeom>
          <a:noFill/>
          <a:ln cap="flat" cmpd="sng" w="25400">
            <a:solidFill>
              <a:srgbClr val="00ABE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Picture with Caption">
  <p:cSld name="5_Picture with Ca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idx="1" type="body"/>
          </p:nvPr>
        </p:nvSpPr>
        <p:spPr>
          <a:xfrm>
            <a:off x="540000" y="1651000"/>
            <a:ext cx="2520000" cy="393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rgbClr val="00ABE2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  <a:defRPr b="1" i="0" sz="3200" u="none" cap="none" strike="noStrik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61" name="Google Shape;61;p9"/>
          <p:cNvCxnSpPr/>
          <p:nvPr/>
        </p:nvCxnSpPr>
        <p:spPr>
          <a:xfrm>
            <a:off x="540000" y="608012"/>
            <a:ext cx="5436000" cy="1588"/>
          </a:xfrm>
          <a:prstGeom prst="straightConnector1">
            <a:avLst/>
          </a:prstGeom>
          <a:noFill/>
          <a:ln cap="flat" cmpd="sng" w="25400">
            <a:solidFill>
              <a:srgbClr val="00ABE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9"/>
          <p:cNvCxnSpPr/>
          <p:nvPr/>
        </p:nvCxnSpPr>
        <p:spPr>
          <a:xfrm>
            <a:off x="540000" y="1331912"/>
            <a:ext cx="5436000" cy="1588"/>
          </a:xfrm>
          <a:prstGeom prst="straightConnector1">
            <a:avLst/>
          </a:prstGeom>
          <a:noFill/>
          <a:ln cap="flat" cmpd="sng" w="25400">
            <a:solidFill>
              <a:srgbClr val="00ABE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3276600" y="1651000"/>
            <a:ext cx="5321300" cy="3911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/>
          <a:lstStyle>
            <a:lvl1pPr indent="-349250" lvl="0" marL="457200" marR="0" rtl="0" algn="l">
              <a:spcBef>
                <a:spcPts val="38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rgbClr val="002C44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ection-screen300dpi.jpg" id="15" name="Google Shape;15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oter-2.png" id="36" name="Google Shape;36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00800"/>
            <a:ext cx="9180000" cy="475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I-symbol.png"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98600" y="0"/>
            <a:ext cx="1645810" cy="1475134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  <p:sldLayoutId id="2147483653" r:id="rId5"/>
    <p:sldLayoutId id="2147483654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jpg"/><Relationship Id="rId4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Relationship Id="rId4" Type="http://schemas.openxmlformats.org/officeDocument/2006/relationships/hyperlink" Target="https://www.unodc.org/unodc/en/treaties/CAC/country-profile/index.html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Relationship Id="rId4" Type="http://schemas.openxmlformats.org/officeDocument/2006/relationships/hyperlink" Target="https://www.unodc.org/unodc/en/treaties/CAC/country-profile/index.html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uncaccoalition.org/resources/advocacy/developing-an-advocacy-plan-a-step-by-step-guide-transparency-international.pdf" TargetMode="External"/><Relationship Id="rId4" Type="http://schemas.openxmlformats.org/officeDocument/2006/relationships/hyperlink" Target="http://uncaccoalition.org/resources/advocacy/developing-an-advocacy-plan-a-step-by-step-guide-transparency-international.pdf" TargetMode="External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/>
          <p:nvPr/>
        </p:nvSpPr>
        <p:spPr>
          <a:xfrm>
            <a:off x="251520" y="252140"/>
            <a:ext cx="8640960" cy="63452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0"/>
          <p:cNvSpPr txBox="1"/>
          <p:nvPr>
            <p:ph type="ctrTitle"/>
          </p:nvPr>
        </p:nvSpPr>
        <p:spPr>
          <a:xfrm>
            <a:off x="683568" y="2839318"/>
            <a:ext cx="7848872" cy="19603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 Narrow"/>
              <a:buNone/>
            </a:pPr>
            <a:r>
              <a:rPr lang="en-GB" sz="4400"/>
              <a:t>CONDUCTING ADVOCACY AROUND THE </a:t>
            </a:r>
            <a:br>
              <a:rPr lang="en-GB" sz="4400"/>
            </a:br>
            <a:r>
              <a:rPr lang="en-GB" sz="4400"/>
              <a:t>UNCAC REVIEW PROCESS</a:t>
            </a:r>
            <a:endParaRPr/>
          </a:p>
        </p:txBody>
      </p:sp>
      <p:sp>
        <p:nvSpPr>
          <p:cNvPr id="70" name="Google Shape;70;p10"/>
          <p:cNvSpPr txBox="1"/>
          <p:nvPr>
            <p:ph idx="1" type="subTitle"/>
          </p:nvPr>
        </p:nvSpPr>
        <p:spPr>
          <a:xfrm>
            <a:off x="685800" y="5155400"/>
            <a:ext cx="7543800" cy="326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GB" sz="2800"/>
              <a:t>GILLIAN DELL – TRANSPARENCY INTERNATIONAL</a:t>
            </a:r>
            <a:endParaRPr/>
          </a:p>
        </p:txBody>
      </p:sp>
      <p:sp>
        <p:nvSpPr>
          <p:cNvPr id="71" name="Google Shape;71;p10"/>
          <p:cNvSpPr txBox="1"/>
          <p:nvPr>
            <p:ph idx="2" type="body"/>
          </p:nvPr>
        </p:nvSpPr>
        <p:spPr>
          <a:xfrm>
            <a:off x="683568" y="5775920"/>
            <a:ext cx="75438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 sz="2000"/>
              <a:t>Addis Ababa, Ethiopia, 11 April 2019</a:t>
            </a:r>
            <a:endParaRPr sz="20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 sz="2000"/>
              <a:t>Email: gdell@transparency.org</a:t>
            </a:r>
            <a:endParaRPr/>
          </a:p>
        </p:txBody>
      </p:sp>
      <p:cxnSp>
        <p:nvCxnSpPr>
          <p:cNvPr id="72" name="Google Shape;72;p10"/>
          <p:cNvCxnSpPr/>
          <p:nvPr/>
        </p:nvCxnSpPr>
        <p:spPr>
          <a:xfrm>
            <a:off x="683568" y="5013176"/>
            <a:ext cx="7848872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3" name="Google Shape;73;p10"/>
          <p:cNvCxnSpPr/>
          <p:nvPr/>
        </p:nvCxnSpPr>
        <p:spPr>
          <a:xfrm>
            <a:off x="683568" y="5635848"/>
            <a:ext cx="7848872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ti-A3logo" id="74" name="Google Shape;7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0152" y="620688"/>
            <a:ext cx="2592288" cy="619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568" y="592430"/>
            <a:ext cx="2376264" cy="7287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RISK ANALYSIS</a:t>
            </a:r>
            <a:endParaRPr/>
          </a:p>
        </p:txBody>
      </p:sp>
      <p:graphicFrame>
        <p:nvGraphicFramePr>
          <p:cNvPr id="136" name="Google Shape;136;p19"/>
          <p:cNvGraphicFramePr/>
          <p:nvPr/>
        </p:nvGraphicFramePr>
        <p:xfrm>
          <a:off x="539750" y="21336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{1CA76F32-4C7B-4880-9474-C9B006C4478F}</a:tableStyleId>
              </a:tblPr>
              <a:tblGrid>
                <a:gridCol w="1728000"/>
                <a:gridCol w="1872200"/>
                <a:gridCol w="2177900"/>
                <a:gridCol w="1926025"/>
              </a:tblGrid>
              <a:tr h="7020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 u="none" cap="none" strike="noStrike"/>
                        <a:t>Risk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Likely impact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Likelihood</a:t>
                      </a:r>
                      <a:r>
                        <a:rPr lang="en-GB" sz="1800"/>
                        <a:t> of occurring</a:t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800"/>
                        <a:t>Mitigating actions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4067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4067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9320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0"/>
          <p:cNvSpPr txBox="1"/>
          <p:nvPr>
            <p:ph idx="3" type="body"/>
          </p:nvPr>
        </p:nvSpPr>
        <p:spPr>
          <a:xfrm>
            <a:off x="540000" y="1651000"/>
            <a:ext cx="4921000" cy="355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None/>
            </a:pPr>
            <a:r>
              <a:rPr b="1" lang="en-GB"/>
              <a:t>WHY GET INVOLVED?</a:t>
            </a:r>
            <a:endParaRPr/>
          </a:p>
        </p:txBody>
      </p:sp>
      <p:sp>
        <p:nvSpPr>
          <p:cNvPr id="142" name="Google Shape;142;p20"/>
          <p:cNvSpPr txBox="1"/>
          <p:nvPr>
            <p:ph idx="4" type="body"/>
          </p:nvPr>
        </p:nvSpPr>
        <p:spPr>
          <a:xfrm>
            <a:off x="539552" y="2276872"/>
            <a:ext cx="7416376" cy="2735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002C44"/>
              </a:buClr>
              <a:buSzPts val="2600"/>
              <a:buFont typeface="Noto Sans Symbols"/>
              <a:buChar char="⮚"/>
            </a:pP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Build public awareness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 of UNCAC obligations</a:t>
            </a:r>
            <a:endParaRPr b="1" sz="2600">
              <a:latin typeface="Calibri"/>
              <a:ea typeface="Calibri"/>
              <a:cs typeface="Calibri"/>
              <a:sym typeface="Calibri"/>
            </a:endParaRPr>
          </a:p>
          <a:p>
            <a:pPr indent="-457200" lvl="0" marL="457200" rtl="0" algn="l">
              <a:spcBef>
                <a:spcPts val="520"/>
              </a:spcBef>
              <a:spcAft>
                <a:spcPts val="0"/>
              </a:spcAft>
              <a:buClr>
                <a:srgbClr val="002C44"/>
              </a:buClr>
              <a:buSzPts val="2600"/>
              <a:buFont typeface="Noto Sans Symbols"/>
              <a:buChar char="⮚"/>
            </a:pP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Communicate expectations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 about performance</a:t>
            </a:r>
            <a:endParaRPr/>
          </a:p>
          <a:p>
            <a:pPr indent="-457200" lvl="0" marL="457200" rtl="0" algn="l">
              <a:spcBef>
                <a:spcPts val="520"/>
              </a:spcBef>
              <a:spcAft>
                <a:spcPts val="0"/>
              </a:spcAft>
              <a:buClr>
                <a:srgbClr val="002C44"/>
              </a:buClr>
              <a:buSzPts val="2600"/>
              <a:buFont typeface="Noto Sans Symbols"/>
              <a:buChar char="⮚"/>
            </a:pP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Enhance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 accuracy of assessment</a:t>
            </a:r>
            <a:endParaRPr/>
          </a:p>
          <a:p>
            <a:pPr indent="-457200" lvl="0" marL="457200" rtl="0" algn="l">
              <a:spcBef>
                <a:spcPts val="520"/>
              </a:spcBef>
              <a:spcAft>
                <a:spcPts val="0"/>
              </a:spcAft>
              <a:buClr>
                <a:srgbClr val="002C44"/>
              </a:buClr>
              <a:buSzPts val="2600"/>
              <a:buFont typeface="Noto Sans Symbols"/>
              <a:buChar char="⮚"/>
            </a:pP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Demonstrate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 role of civil society in anti-corruption</a:t>
            </a:r>
            <a:endParaRPr/>
          </a:p>
          <a:p>
            <a:pPr indent="-457200" lvl="0" marL="457200" rtl="0" algn="l">
              <a:spcBef>
                <a:spcPts val="520"/>
              </a:spcBef>
              <a:spcAft>
                <a:spcPts val="0"/>
              </a:spcAft>
              <a:buClr>
                <a:srgbClr val="002C44"/>
              </a:buClr>
              <a:buSzPts val="2600"/>
              <a:buFont typeface="Noto Sans Symbols"/>
              <a:buChar char="⮚"/>
            </a:pPr>
            <a:r>
              <a:rPr b="1" lang="en-GB" sz="2600">
                <a:latin typeface="Calibri"/>
                <a:ea typeface="Calibri"/>
                <a:cs typeface="Calibri"/>
                <a:sym typeface="Calibri"/>
              </a:rPr>
              <a:t>Use official platform</a:t>
            </a:r>
            <a:r>
              <a:rPr lang="en-GB" sz="2600">
                <a:latin typeface="Calibri"/>
                <a:ea typeface="Calibri"/>
                <a:cs typeface="Calibri"/>
                <a:sym typeface="Calibri"/>
              </a:rPr>
              <a:t> for outreach to</a:t>
            </a:r>
            <a:endParaRPr/>
          </a:p>
          <a:p>
            <a:pPr indent="-400050" lvl="1" marL="87630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Government</a:t>
            </a:r>
            <a:endParaRPr/>
          </a:p>
          <a:p>
            <a:pPr indent="-400050" lvl="1" marL="87630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National public</a:t>
            </a:r>
            <a:endParaRPr/>
          </a:p>
          <a:p>
            <a:pPr indent="-400050" lvl="1" marL="87630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GB" sz="2200">
                <a:latin typeface="Calibri"/>
                <a:ea typeface="Calibri"/>
                <a:cs typeface="Calibri"/>
                <a:sym typeface="Calibri"/>
              </a:rPr>
              <a:t>International community</a:t>
            </a:r>
            <a:endParaRPr sz="2200"/>
          </a:p>
          <a:p>
            <a:pPr indent="0" lvl="0" marL="0" rtl="0" algn="l">
              <a:spcBef>
                <a:spcPts val="380"/>
              </a:spcBef>
              <a:spcAft>
                <a:spcPts val="0"/>
              </a:spcAft>
              <a:buClr>
                <a:srgbClr val="002C44"/>
              </a:buClr>
              <a:buSzPts val="19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43" name="Google Shape;143;p20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OBJECTIVES OF CSO</a:t>
            </a:r>
            <a:r>
              <a:rPr lang="en-GB" cap="none"/>
              <a:t>s IN THE REVIEW</a:t>
            </a: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1"/>
          <p:cNvSpPr txBox="1"/>
          <p:nvPr>
            <p:ph idx="3" type="body"/>
          </p:nvPr>
        </p:nvSpPr>
        <p:spPr>
          <a:xfrm>
            <a:off x="540000" y="1651000"/>
            <a:ext cx="4921000" cy="355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None/>
            </a:pPr>
            <a:r>
              <a:rPr b="1" lang="en-GB"/>
              <a:t>WHEN CAN CSOs GET INVOLVED?</a:t>
            </a:r>
            <a:endParaRPr/>
          </a:p>
        </p:txBody>
      </p:sp>
      <p:sp>
        <p:nvSpPr>
          <p:cNvPr id="151" name="Google Shape;151;p21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Calibri"/>
              <a:buNone/>
            </a:pPr>
            <a:br>
              <a:rPr b="1" lang="en-GB" sz="360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360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STAGES &amp; ENTRY POINTS </a:t>
            </a:r>
            <a:br>
              <a:rPr b="1" lang="en-GB" sz="360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600"/>
          </a:p>
        </p:txBody>
      </p:sp>
      <p:pic>
        <p:nvPicPr>
          <p:cNvPr id="152" name="Google Shape;15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1600" y="2492896"/>
            <a:ext cx="7190549" cy="3251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/>
          <p:nvPr>
            <p:ph idx="3" type="body"/>
          </p:nvPr>
        </p:nvSpPr>
        <p:spPr>
          <a:xfrm>
            <a:off x="540000" y="1651000"/>
            <a:ext cx="4921000" cy="355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None/>
            </a:pPr>
            <a:r>
              <a:rPr b="1" lang="en-GB"/>
              <a:t>WHEN CAN CSOs GET INVOLVED?</a:t>
            </a:r>
            <a:endParaRPr/>
          </a:p>
        </p:txBody>
      </p:sp>
      <p:sp>
        <p:nvSpPr>
          <p:cNvPr id="159" name="Google Shape;159;p22"/>
          <p:cNvSpPr txBox="1"/>
          <p:nvPr>
            <p:ph idx="4" type="body"/>
          </p:nvPr>
        </p:nvSpPr>
        <p:spPr>
          <a:xfrm>
            <a:off x="-108520" y="2204864"/>
            <a:ext cx="8784976" cy="28483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1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1" marL="742950" rtl="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Noto Sans Symbols"/>
              <a:buChar char="⮚"/>
            </a:pPr>
            <a:r>
              <a:rPr b="1" lang="en-GB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Self-assessment</a:t>
            </a:r>
            <a:r>
              <a:rPr lang="en-GB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(input and publish)</a:t>
            </a:r>
            <a:endParaRPr/>
          </a:p>
          <a:p>
            <a:pPr indent="-285750" lvl="1" marL="742950" rtl="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Noto Sans Symbols"/>
              <a:buChar char="⮚"/>
            </a:pPr>
            <a:r>
              <a:rPr b="1" lang="en-GB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Country visit </a:t>
            </a:r>
            <a:r>
              <a:rPr lang="en-GB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or otherwise review team assessment and CSO input</a:t>
            </a:r>
            <a:endParaRPr/>
          </a:p>
          <a:p>
            <a:pPr indent="-285750" lvl="1" marL="742950" rtl="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Noto Sans Symbols"/>
              <a:buChar char="⮚"/>
            </a:pPr>
            <a:r>
              <a:rPr b="1" lang="en-GB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Publication</a:t>
            </a:r>
            <a:r>
              <a:rPr lang="en-GB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of the review report</a:t>
            </a:r>
            <a:endParaRPr/>
          </a:p>
          <a:p>
            <a:pPr indent="-285750" lvl="1" marL="742950" rtl="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Noto Sans Symbols"/>
              <a:buChar char="⮚"/>
            </a:pPr>
            <a:r>
              <a:rPr b="1" lang="en-GB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Follow-up</a:t>
            </a:r>
            <a:r>
              <a:rPr lang="en-GB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 to review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2C44"/>
              </a:buClr>
              <a:buSzPts val="2400"/>
              <a:buNone/>
            </a:pPr>
            <a:r>
              <a:t/>
            </a:r>
            <a:endParaRPr b="1"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1085850" rtl="0" algn="l">
              <a:spcBef>
                <a:spcPts val="48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Noto Sans Symbols"/>
              <a:buChar char="▪"/>
            </a:pPr>
            <a:r>
              <a:rPr b="1" lang="en-GB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Transparency &amp; participation</a:t>
            </a:r>
            <a:r>
              <a:rPr lang="en-GB" sz="24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: All optional—but needed</a:t>
            </a:r>
            <a:endParaRPr/>
          </a:p>
        </p:txBody>
      </p:sp>
      <p:sp>
        <p:nvSpPr>
          <p:cNvPr id="160" name="Google Shape;160;p22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600"/>
              <a:buFont typeface="Calibri"/>
              <a:buNone/>
            </a:pPr>
            <a:br>
              <a:rPr b="1" lang="en-GB" sz="360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GB" sz="360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STAGES &amp; ENTRY POINTS </a:t>
            </a:r>
            <a:br>
              <a:rPr b="1" lang="en-GB" sz="360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600"/>
          </a:p>
        </p:txBody>
      </p:sp>
      <p:pic>
        <p:nvPicPr>
          <p:cNvPr id="161" name="Google Shape;16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/>
          <p:nvPr>
            <p:ph idx="3" type="body"/>
          </p:nvPr>
        </p:nvSpPr>
        <p:spPr>
          <a:xfrm>
            <a:off x="540000" y="1651000"/>
            <a:ext cx="4921000" cy="355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None/>
            </a:pPr>
            <a:r>
              <a:rPr b="1" lang="en-GB"/>
              <a:t>WHAT SUBJECT MATTER?</a:t>
            </a:r>
            <a:endParaRPr/>
          </a:p>
        </p:txBody>
      </p:sp>
      <p:sp>
        <p:nvSpPr>
          <p:cNvPr id="167" name="Google Shape;167;p23"/>
          <p:cNvSpPr txBox="1"/>
          <p:nvPr>
            <p:ph idx="4" type="body"/>
          </p:nvPr>
        </p:nvSpPr>
        <p:spPr>
          <a:xfrm>
            <a:off x="540000" y="2348880"/>
            <a:ext cx="5472160" cy="28073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2C44"/>
              </a:buClr>
              <a:buSzPts val="2200"/>
              <a:buFont typeface="Noto Sans Symbols"/>
              <a:buChar char="⮚"/>
            </a:pPr>
            <a:r>
              <a:rPr b="1" lang="en-GB" sz="2200"/>
              <a:t>Process issues: Advocate &amp; monitor</a:t>
            </a:r>
            <a:endParaRPr sz="1400"/>
          </a:p>
          <a:p>
            <a:pPr indent="-285750" lvl="1" marL="10287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/>
              <a:t>Transparency</a:t>
            </a:r>
            <a:endParaRPr/>
          </a:p>
          <a:p>
            <a:pPr indent="-285750" lvl="1" marL="10287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/>
              <a:t>CSO participation</a:t>
            </a:r>
            <a:endParaRPr/>
          </a:p>
          <a:p>
            <a:pPr indent="-184150" lvl="1" marL="10287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rgbClr val="002C44"/>
              </a:buClr>
              <a:buSzPts val="2200"/>
              <a:buFont typeface="Noto Sans Symbols"/>
              <a:buChar char="⮚"/>
            </a:pPr>
            <a:r>
              <a:rPr b="1" lang="en-GB" sz="2200"/>
              <a:t>Content issues: Monitor &amp; advocate</a:t>
            </a:r>
            <a:endParaRPr sz="1400"/>
          </a:p>
          <a:p>
            <a:pPr indent="-285750" lvl="1" marL="10287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/>
              <a:t>Access to information</a:t>
            </a:r>
            <a:endParaRPr/>
          </a:p>
          <a:p>
            <a:pPr indent="-285750" lvl="1" marL="10287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/>
              <a:t>Implementation through laws and regulations</a:t>
            </a:r>
            <a:endParaRPr/>
          </a:p>
          <a:p>
            <a:pPr indent="-285750" lvl="1" marL="10287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GB" sz="2000"/>
              <a:t>Application and enforcement of laws and regulations, </a:t>
            </a:r>
            <a:r>
              <a:rPr b="1" lang="en-GB" sz="2000"/>
              <a:t>including data</a:t>
            </a:r>
            <a:endParaRPr/>
          </a:p>
          <a:p>
            <a:pPr indent="0" lvl="0" marL="0" rtl="0" algn="l">
              <a:spcBef>
                <a:spcPts val="380"/>
              </a:spcBef>
              <a:spcAft>
                <a:spcPts val="0"/>
              </a:spcAft>
              <a:buClr>
                <a:srgbClr val="002C44"/>
              </a:buClr>
              <a:buSzPts val="19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68" name="Google Shape;168;p23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3200"/>
              <a:buFont typeface="Calibri"/>
              <a:buNone/>
            </a:pPr>
            <a:r>
              <a:rPr b="1" lang="en-GB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AREAS FOR NGO INVOLVEMENT </a:t>
            </a:r>
            <a:endParaRPr/>
          </a:p>
        </p:txBody>
      </p:sp>
      <p:pic>
        <p:nvPicPr>
          <p:cNvPr descr="https://blog.transparency.org/wp-content/uploads/2013/11/Flickr_Maria_Francesca_Avila_620.jpg" id="169" name="Google Shape;169;p23"/>
          <p:cNvPicPr preferRelativeResize="0"/>
          <p:nvPr/>
        </p:nvPicPr>
        <p:blipFill rotWithShape="1">
          <a:blip r:embed="rId3">
            <a:alphaModFix/>
          </a:blip>
          <a:srcRect b="0" l="0" r="19839" t="0"/>
          <a:stretch/>
        </p:blipFill>
        <p:spPr>
          <a:xfrm>
            <a:off x="6142024" y="2348880"/>
            <a:ext cx="2665140" cy="1844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4"/>
          <p:cNvSpPr txBox="1"/>
          <p:nvPr>
            <p:ph idx="3" type="body"/>
          </p:nvPr>
        </p:nvSpPr>
        <p:spPr>
          <a:xfrm>
            <a:off x="540000" y="1651000"/>
            <a:ext cx="4921000" cy="355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None/>
            </a:pPr>
            <a:r>
              <a:rPr b="1" lang="en-GB"/>
              <a:t>WHAT TYPE OF INVOLVEMENT?</a:t>
            </a:r>
            <a:endParaRPr/>
          </a:p>
        </p:txBody>
      </p:sp>
      <p:sp>
        <p:nvSpPr>
          <p:cNvPr id="176" name="Google Shape;176;p24"/>
          <p:cNvSpPr txBox="1"/>
          <p:nvPr>
            <p:ph idx="4" type="body"/>
          </p:nvPr>
        </p:nvSpPr>
        <p:spPr>
          <a:xfrm>
            <a:off x="540000" y="2133600"/>
            <a:ext cx="5184128" cy="30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00050" lvl="1" marL="8763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Advocate transparent &amp; inclusive process</a:t>
            </a: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 – and monitor process</a:t>
            </a:r>
            <a:endParaRPr/>
          </a:p>
          <a:p>
            <a:pPr indent="-400050" lvl="2" marL="12763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Public information—need to know focal point &amp; timetable</a:t>
            </a:r>
            <a:endParaRPr/>
          </a:p>
          <a:p>
            <a:pPr indent="-400050" lvl="2" marL="12763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Consultation</a:t>
            </a:r>
            <a:endParaRPr/>
          </a:p>
          <a:p>
            <a:pPr indent="-400050" lvl="2" marL="12763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lang="en-GB" sz="1600">
                <a:latin typeface="Calibri"/>
                <a:ea typeface="Calibri"/>
                <a:cs typeface="Calibri"/>
                <a:sym typeface="Calibri"/>
              </a:rPr>
              <a:t>Prompt publication of reports</a:t>
            </a:r>
            <a:endParaRPr/>
          </a:p>
          <a:p>
            <a:pPr indent="-400050" lvl="1" marL="8763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Prepare inputs </a:t>
            </a: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to the self-assessment and review team</a:t>
            </a:r>
            <a:endParaRPr/>
          </a:p>
          <a:p>
            <a:pPr indent="-400050" lvl="1" marL="8763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Comment</a:t>
            </a: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 on process and results</a:t>
            </a:r>
            <a:endParaRPr/>
          </a:p>
          <a:p>
            <a:pPr indent="-400050" lvl="1" marL="8763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Contribute to &amp; comment </a:t>
            </a: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b="1" lang="en-GB" sz="2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400">
                <a:latin typeface="Calibri"/>
                <a:ea typeface="Calibri"/>
                <a:cs typeface="Calibri"/>
                <a:sym typeface="Calibri"/>
              </a:rPr>
              <a:t>follow-up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002C44"/>
              </a:buClr>
              <a:buSzPts val="1800"/>
              <a:buFont typeface="Arial"/>
              <a:buNone/>
            </a:pPr>
            <a:r>
              <a:t/>
            </a:r>
            <a:endParaRPr sz="1800"/>
          </a:p>
        </p:txBody>
      </p:sp>
      <p:sp>
        <p:nvSpPr>
          <p:cNvPr id="177" name="Google Shape;177;p24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CSO MONITORING &amp; ADVOCACY</a:t>
            </a:r>
            <a:endParaRPr/>
          </a:p>
        </p:txBody>
      </p:sp>
      <p:pic>
        <p:nvPicPr>
          <p:cNvPr id="178" name="Google Shape;178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2200" y="2348880"/>
            <a:ext cx="2240531" cy="3182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/>
          <p:nvPr>
            <p:ph idx="1" type="body"/>
          </p:nvPr>
        </p:nvSpPr>
        <p:spPr>
          <a:xfrm>
            <a:off x="4139952" y="1715296"/>
            <a:ext cx="5004048" cy="4658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800"/>
              <a:buNone/>
            </a:pPr>
            <a:r>
              <a:rPr b="1" lang="en-GB" sz="1800">
                <a:solidFill>
                  <a:srgbClr val="92D050"/>
                </a:solidFill>
              </a:rPr>
              <a:t>Full 1</a:t>
            </a:r>
            <a:r>
              <a:rPr b="1" baseline="30000" lang="en-GB" sz="1800">
                <a:solidFill>
                  <a:srgbClr val="92D050"/>
                </a:solidFill>
              </a:rPr>
              <a:t>st</a:t>
            </a:r>
            <a:r>
              <a:rPr b="1" lang="en-GB" sz="1800">
                <a:solidFill>
                  <a:srgbClr val="92D050"/>
                </a:solidFill>
              </a:rPr>
              <a:t> cycle reports published by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323200"/>
              </a:buClr>
              <a:buSzPts val="1800"/>
              <a:buNone/>
            </a:pPr>
            <a:r>
              <a:rPr b="1" lang="en-GB" sz="1800">
                <a:solidFill>
                  <a:srgbClr val="323200"/>
                </a:solidFill>
              </a:rPr>
              <a:t>Botswana, Burundi, Cameroon, CAR, Côte d’Ivoire, Ethiopia, Kenya, Lesotho, Madagascar, Malawi, Namibia, Niger, Nigeria, Rwanda, South Africa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858685"/>
              </a:buClr>
              <a:buSzPts val="1600"/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22B1FE"/>
              </a:buClr>
              <a:buSzPts val="1800"/>
              <a:buNone/>
            </a:pPr>
            <a:r>
              <a:rPr b="1" lang="en-GB" sz="1800">
                <a:solidFill>
                  <a:srgbClr val="22B1FE"/>
                </a:solidFill>
              </a:rPr>
              <a:t>Not published yet by</a:t>
            </a:r>
            <a:br>
              <a:rPr b="1" lang="en-GB" sz="1600">
                <a:solidFill>
                  <a:srgbClr val="22B1FE"/>
                </a:solidFill>
              </a:rPr>
            </a:br>
            <a:r>
              <a:rPr b="1" lang="en-GB" sz="1800">
                <a:solidFill>
                  <a:srgbClr val="323200"/>
                </a:solidFill>
              </a:rPr>
              <a:t>Angola, Benin, Côte d’Ivoire, Djibouti, Gabon, Ghana, Liberia, Mali, Mauritania, Mauritius, Mozambique, Senegal, Seychelles, Togo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858685"/>
              </a:buClr>
              <a:buSzPts val="1600"/>
              <a:buNone/>
            </a:pPr>
            <a:r>
              <a:t/>
            </a:r>
            <a:endParaRPr b="1" sz="1600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22B1FE"/>
              </a:buClr>
              <a:buSzPts val="1800"/>
              <a:buNone/>
            </a:pPr>
            <a:r>
              <a:rPr b="1" lang="en-GB" sz="1800">
                <a:solidFill>
                  <a:srgbClr val="22B1FE"/>
                </a:solidFill>
              </a:rPr>
              <a:t>Not ready with executive summary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323200"/>
              </a:buClr>
              <a:buSzPts val="1800"/>
              <a:buNone/>
            </a:pPr>
            <a:r>
              <a:rPr b="1" lang="en-GB" sz="1800">
                <a:solidFill>
                  <a:srgbClr val="323200"/>
                </a:solidFill>
              </a:rPr>
              <a:t>Chad, Comoros, Congo Brazzaville, Democratic Republic of Congo, Equ. Guinea, South Sudan, Sudan</a:t>
            </a:r>
            <a:endParaRPr b="1" sz="1800">
              <a:solidFill>
                <a:srgbClr val="323200"/>
              </a:solidFill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858685"/>
              </a:buClr>
              <a:buSzPts val="1600"/>
              <a:buNone/>
            </a:pPr>
            <a:r>
              <a:t/>
            </a:r>
            <a:endParaRPr b="1" sz="1600">
              <a:solidFill>
                <a:schemeClr val="dk1"/>
              </a:solidFill>
            </a:endParaRPr>
          </a:p>
        </p:txBody>
      </p:sp>
      <p:sp>
        <p:nvSpPr>
          <p:cNvPr id="185" name="Google Shape;185;p25"/>
          <p:cNvSpPr txBox="1"/>
          <p:nvPr>
            <p:ph idx="3" type="body"/>
          </p:nvPr>
        </p:nvSpPr>
        <p:spPr>
          <a:xfrm>
            <a:off x="242783" y="1715296"/>
            <a:ext cx="3897169" cy="1569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800"/>
              <a:buFont typeface="Arial"/>
              <a:buNone/>
            </a:pPr>
            <a:r>
              <a:rPr b="1" lang="en-GB" sz="1800">
                <a:solidFill>
                  <a:srgbClr val="92D050"/>
                </a:solidFill>
              </a:rPr>
              <a:t>Self-assessments published by</a:t>
            </a:r>
            <a:endParaRPr/>
          </a:p>
          <a:p>
            <a:pPr indent="-180000" lvl="0" marL="180000" rtl="0" algn="l">
              <a:spcBef>
                <a:spcPts val="360"/>
              </a:spcBef>
              <a:spcAft>
                <a:spcPts val="0"/>
              </a:spcAft>
              <a:buClr>
                <a:srgbClr val="92D050"/>
              </a:buClr>
              <a:buSzPts val="1800"/>
              <a:buFont typeface="Arial"/>
              <a:buNone/>
            </a:pPr>
            <a:r>
              <a:rPr b="1" lang="en-GB" sz="1800">
                <a:solidFill>
                  <a:srgbClr val="92D050"/>
                </a:solidFill>
              </a:rPr>
              <a:t> </a:t>
            </a:r>
            <a:r>
              <a:rPr b="1" lang="en-GB" sz="1800">
                <a:solidFill>
                  <a:schemeClr val="accent1"/>
                </a:solidFill>
              </a:rPr>
              <a:t>Botswana, Nigeria, Rwanda,</a:t>
            </a:r>
            <a:endParaRPr/>
          </a:p>
          <a:p>
            <a:pPr indent="-180000" lvl="0" marL="180000" rtl="0" algn="l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1" lang="en-GB" sz="1800">
                <a:solidFill>
                  <a:schemeClr val="accent1"/>
                </a:solidFill>
              </a:rPr>
              <a:t>Tanzania</a:t>
            </a:r>
            <a:endParaRPr/>
          </a:p>
        </p:txBody>
      </p:sp>
      <p:sp>
        <p:nvSpPr>
          <p:cNvPr id="186" name="Google Shape;186;p25"/>
          <p:cNvSpPr txBox="1"/>
          <p:nvPr>
            <p:ph idx="4" type="body"/>
          </p:nvPr>
        </p:nvSpPr>
        <p:spPr>
          <a:xfrm>
            <a:off x="468290" y="3140968"/>
            <a:ext cx="3240360" cy="3960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2C44"/>
              </a:buClr>
              <a:buSzPts val="20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380"/>
              </a:spcBef>
              <a:spcAft>
                <a:spcPts val="0"/>
              </a:spcAft>
              <a:buClr>
                <a:srgbClr val="22B1FE"/>
              </a:buClr>
              <a:buSzPts val="1900"/>
              <a:buFont typeface="Arial"/>
              <a:buNone/>
            </a:pPr>
            <a:r>
              <a:rPr b="1" lang="en-GB">
                <a:solidFill>
                  <a:srgbClr val="22B1FE"/>
                </a:solidFill>
              </a:rPr>
              <a:t>Not published by</a:t>
            </a:r>
            <a:endParaRPr b="1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323200"/>
              </a:buClr>
              <a:buSzPts val="1800"/>
              <a:buFont typeface="Arial"/>
              <a:buNone/>
            </a:pPr>
            <a:r>
              <a:rPr b="1" lang="en-GB" sz="1800">
                <a:solidFill>
                  <a:srgbClr val="323200"/>
                </a:solidFill>
              </a:rPr>
              <a:t>Benin, Comoros, Congo Brazzaville, Côte d’Ivoire, Democratic Republic of Congo. Gabon, Ghana, Liberia, Malawi, Mali, Niger, Senegal, South Sudan, Togo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002C44"/>
              </a:buClr>
              <a:buSzPts val="1600"/>
              <a:buFont typeface="Arial"/>
              <a:buNone/>
            </a:pPr>
            <a:r>
              <a:t/>
            </a:r>
            <a:endParaRPr b="1" sz="1600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720"/>
              </a:spcBef>
              <a:spcAft>
                <a:spcPts val="0"/>
              </a:spcAft>
              <a:buClr>
                <a:srgbClr val="002C44"/>
              </a:buClr>
              <a:buSzPts val="3600"/>
              <a:buFont typeface="Arial"/>
              <a:buNone/>
            </a:pPr>
            <a:r>
              <a:t/>
            </a:r>
            <a:endParaRPr sz="3600"/>
          </a:p>
        </p:txBody>
      </p:sp>
      <p:sp>
        <p:nvSpPr>
          <p:cNvPr id="187" name="Google Shape;187;p25"/>
          <p:cNvSpPr txBox="1"/>
          <p:nvPr>
            <p:ph type="title"/>
          </p:nvPr>
        </p:nvSpPr>
        <p:spPr>
          <a:xfrm>
            <a:off x="540000" y="571500"/>
            <a:ext cx="6768304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880"/>
              <a:buFont typeface="Arial Narrow"/>
              <a:buNone/>
            </a:pPr>
            <a:r>
              <a:rPr lang="en-GB" sz="2880"/>
              <a:t>PUBLICATION OF DOCUMENTS – 1</a:t>
            </a:r>
            <a:r>
              <a:rPr baseline="30000" lang="en-GB" sz="2880"/>
              <a:t>ST</a:t>
            </a:r>
            <a:r>
              <a:rPr lang="en-GB" sz="2880"/>
              <a:t> CYCLE</a:t>
            </a:r>
            <a:endParaRPr/>
          </a:p>
        </p:txBody>
      </p:sp>
      <p:pic>
        <p:nvPicPr>
          <p:cNvPr id="188" name="Google Shape;18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323528" y="1331953"/>
            <a:ext cx="80016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https://www.unodc.org/unodc/en/treaties/CAC/country-profile/index.html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 txBox="1"/>
          <p:nvPr>
            <p:ph idx="1" type="body"/>
          </p:nvPr>
        </p:nvSpPr>
        <p:spPr>
          <a:xfrm>
            <a:off x="4115916" y="2199951"/>
            <a:ext cx="5004048" cy="46580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91425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800"/>
              <a:buNone/>
            </a:pPr>
            <a:r>
              <a:rPr b="1" lang="en-GB" sz="1800">
                <a:solidFill>
                  <a:srgbClr val="92D050"/>
                </a:solidFill>
              </a:rPr>
              <a:t>Full 2</a:t>
            </a:r>
            <a:r>
              <a:rPr b="1" baseline="30000" lang="en-GB" sz="1800">
                <a:solidFill>
                  <a:srgbClr val="92D050"/>
                </a:solidFill>
              </a:rPr>
              <a:t>nd</a:t>
            </a:r>
            <a:r>
              <a:rPr b="1" lang="en-GB" sz="1800">
                <a:solidFill>
                  <a:srgbClr val="92D050"/>
                </a:solidFill>
              </a:rPr>
              <a:t>  cycle reports published by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323200"/>
              </a:buClr>
              <a:buSzPts val="1800"/>
              <a:buNone/>
            </a:pPr>
            <a:r>
              <a:rPr b="1" lang="en-GB" sz="1800">
                <a:solidFill>
                  <a:srgbClr val="323200"/>
                </a:solidFill>
              </a:rPr>
              <a:t>Mozambique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858685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22B1FE"/>
              </a:buClr>
              <a:buSzPts val="1800"/>
              <a:buNone/>
            </a:pPr>
            <a:r>
              <a:rPr b="1" lang="en-GB" sz="1800">
                <a:solidFill>
                  <a:srgbClr val="22B1FE"/>
                </a:solidFill>
              </a:rPr>
              <a:t>Not published yet by</a:t>
            </a:r>
            <a:br>
              <a:rPr b="1" lang="en-GB" sz="1800">
                <a:solidFill>
                  <a:srgbClr val="22B1FE"/>
                </a:solidFill>
              </a:rPr>
            </a:br>
            <a:r>
              <a:rPr b="1" lang="en-GB" sz="1800">
                <a:solidFill>
                  <a:srgbClr val="323200"/>
                </a:solidFill>
              </a:rPr>
              <a:t>Mauritius, Senegal </a:t>
            </a:r>
            <a:r>
              <a:rPr lang="en-GB" sz="1800">
                <a:solidFill>
                  <a:srgbClr val="323200"/>
                </a:solidFill>
              </a:rPr>
              <a:t>(executive summaries published)</a:t>
            </a:r>
            <a:endParaRPr sz="1800">
              <a:solidFill>
                <a:srgbClr val="323200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858685"/>
              </a:buClr>
              <a:buSzPts val="1800"/>
              <a:buNone/>
            </a:pPr>
            <a:r>
              <a:t/>
            </a:r>
            <a:endParaRPr b="1" sz="1800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22B1FE"/>
              </a:buClr>
              <a:buSzPts val="1800"/>
              <a:buNone/>
            </a:pPr>
            <a:r>
              <a:rPr b="1" lang="en-GB" sz="1800">
                <a:solidFill>
                  <a:srgbClr val="22B1FE"/>
                </a:solidFill>
              </a:rPr>
              <a:t>Not ready with executive summary </a:t>
            </a:r>
            <a:endParaRPr b="1" sz="1800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323200"/>
              </a:buClr>
              <a:buSzPts val="1800"/>
              <a:buNone/>
            </a:pPr>
            <a:r>
              <a:rPr b="1" lang="en-GB" sz="1800">
                <a:solidFill>
                  <a:srgbClr val="323200"/>
                </a:solidFill>
              </a:rPr>
              <a:t>All other African countries</a:t>
            </a:r>
            <a:endParaRPr b="1" sz="1800">
              <a:solidFill>
                <a:srgbClr val="323200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858685"/>
              </a:buClr>
              <a:buSzPts val="1800"/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</p:txBody>
      </p:sp>
      <p:sp>
        <p:nvSpPr>
          <p:cNvPr id="195" name="Google Shape;195;p26"/>
          <p:cNvSpPr txBox="1"/>
          <p:nvPr>
            <p:ph idx="3" type="body"/>
          </p:nvPr>
        </p:nvSpPr>
        <p:spPr>
          <a:xfrm>
            <a:off x="323528" y="2187546"/>
            <a:ext cx="3897169" cy="756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SzPts val="1800"/>
              <a:buFont typeface="Arial"/>
              <a:buNone/>
            </a:pPr>
            <a:r>
              <a:rPr b="1" lang="en-GB" sz="1800">
                <a:solidFill>
                  <a:srgbClr val="92D050"/>
                </a:solidFill>
              </a:rPr>
              <a:t>Self-assessments published by</a:t>
            </a:r>
            <a:endParaRPr/>
          </a:p>
          <a:p>
            <a:pPr indent="-180000" lvl="0" marL="180000" rtl="0" algn="l">
              <a:spcBef>
                <a:spcPts val="360"/>
              </a:spcBef>
              <a:spcAft>
                <a:spcPts val="0"/>
              </a:spcAft>
              <a:buClr>
                <a:srgbClr val="92D050"/>
              </a:buClr>
              <a:buSzPts val="1800"/>
              <a:buFont typeface="Arial"/>
              <a:buNone/>
            </a:pPr>
            <a:r>
              <a:rPr b="1" lang="en-GB" sz="1800">
                <a:solidFill>
                  <a:srgbClr val="92D050"/>
                </a:solidFill>
              </a:rPr>
              <a:t> </a:t>
            </a:r>
            <a:r>
              <a:rPr b="1" lang="en-GB" sz="1800">
                <a:solidFill>
                  <a:srgbClr val="323200"/>
                </a:solidFill>
              </a:rPr>
              <a:t>Nigeria</a:t>
            </a:r>
            <a:endParaRPr b="1" sz="1800">
              <a:solidFill>
                <a:srgbClr val="323200"/>
              </a:solidFill>
            </a:endParaRPr>
          </a:p>
          <a:p>
            <a:pPr indent="-180000" lvl="0" marL="180000" rtl="0" algn="l">
              <a:spcBef>
                <a:spcPts val="360"/>
              </a:spcBef>
              <a:spcAft>
                <a:spcPts val="0"/>
              </a:spcAft>
              <a:buClr>
                <a:srgbClr val="00ABE2"/>
              </a:buClr>
              <a:buSzPts val="1800"/>
              <a:buFont typeface="Arial"/>
              <a:buNone/>
            </a:pPr>
            <a:r>
              <a:t/>
            </a:r>
            <a:endParaRPr sz="1800"/>
          </a:p>
        </p:txBody>
      </p:sp>
      <p:sp>
        <p:nvSpPr>
          <p:cNvPr id="196" name="Google Shape;196;p26"/>
          <p:cNvSpPr txBox="1"/>
          <p:nvPr>
            <p:ph idx="4" type="body"/>
          </p:nvPr>
        </p:nvSpPr>
        <p:spPr>
          <a:xfrm>
            <a:off x="339562" y="2788537"/>
            <a:ext cx="3240360" cy="1239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2C44"/>
              </a:buClr>
              <a:buSzPts val="2000"/>
              <a:buFont typeface="Arial"/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380"/>
              </a:spcBef>
              <a:spcAft>
                <a:spcPts val="0"/>
              </a:spcAft>
              <a:buClr>
                <a:srgbClr val="002C44"/>
              </a:buClr>
              <a:buSzPts val="1900"/>
              <a:buFont typeface="Arial"/>
              <a:buNone/>
            </a:pPr>
            <a:r>
              <a:t/>
            </a:r>
            <a:endParaRPr b="1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80"/>
              </a:spcBef>
              <a:spcAft>
                <a:spcPts val="0"/>
              </a:spcAft>
              <a:buClr>
                <a:srgbClr val="002C44"/>
              </a:buClr>
              <a:buSzPts val="1900"/>
              <a:buFont typeface="Arial"/>
              <a:buNone/>
            </a:pPr>
            <a:r>
              <a:t/>
            </a:r>
            <a:endParaRPr b="1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80"/>
              </a:spcBef>
              <a:spcAft>
                <a:spcPts val="0"/>
              </a:spcAft>
              <a:buClr>
                <a:srgbClr val="002C44"/>
              </a:buClr>
              <a:buSzPts val="1900"/>
              <a:buFont typeface="Arial"/>
              <a:buNone/>
            </a:pPr>
            <a:r>
              <a:t/>
            </a:r>
            <a:endParaRPr b="1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80"/>
              </a:spcBef>
              <a:spcAft>
                <a:spcPts val="0"/>
              </a:spcAft>
              <a:buClr>
                <a:srgbClr val="22B1FE"/>
              </a:buClr>
              <a:buSzPts val="1900"/>
              <a:buFont typeface="Arial"/>
              <a:buNone/>
            </a:pPr>
            <a:r>
              <a:rPr b="1" lang="en-GB">
                <a:solidFill>
                  <a:srgbClr val="22B1FE"/>
                </a:solidFill>
              </a:rPr>
              <a:t>Not published by</a:t>
            </a:r>
            <a:endParaRPr b="1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323200"/>
              </a:buClr>
              <a:buSzPts val="1800"/>
              <a:buFont typeface="Arial"/>
              <a:buNone/>
            </a:pPr>
            <a:r>
              <a:rPr b="1" lang="en-GB" sz="1800">
                <a:solidFill>
                  <a:srgbClr val="323200"/>
                </a:solidFill>
              </a:rPr>
              <a:t>All other</a:t>
            </a:r>
            <a:endParaRPr b="1" sz="1800">
              <a:solidFill>
                <a:srgbClr val="22B1FE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002C44"/>
              </a:buClr>
              <a:buSzPts val="1800"/>
              <a:buFont typeface="Arial"/>
              <a:buNone/>
            </a:pPr>
            <a:r>
              <a:t/>
            </a:r>
            <a:endParaRPr sz="1800"/>
          </a:p>
        </p:txBody>
      </p:sp>
      <p:sp>
        <p:nvSpPr>
          <p:cNvPr id="197" name="Google Shape;197;p26"/>
          <p:cNvSpPr txBox="1"/>
          <p:nvPr>
            <p:ph type="title"/>
          </p:nvPr>
        </p:nvSpPr>
        <p:spPr>
          <a:xfrm>
            <a:off x="540000" y="571500"/>
            <a:ext cx="6696296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2880"/>
              <a:buFont typeface="Arial Narrow"/>
              <a:buNone/>
            </a:pPr>
            <a:r>
              <a:rPr lang="en-GB" sz="2880"/>
              <a:t>PUBLICATION OF DOCUMENTS – 2</a:t>
            </a:r>
            <a:r>
              <a:rPr baseline="30000" lang="en-GB" sz="2880"/>
              <a:t>ND</a:t>
            </a:r>
            <a:r>
              <a:rPr lang="en-GB" sz="2880"/>
              <a:t> CYCLE</a:t>
            </a:r>
            <a:endParaRPr/>
          </a:p>
        </p:txBody>
      </p:sp>
      <p:pic>
        <p:nvPicPr>
          <p:cNvPr id="198" name="Google Shape;19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6"/>
          <p:cNvSpPr/>
          <p:nvPr/>
        </p:nvSpPr>
        <p:spPr>
          <a:xfrm>
            <a:off x="323528" y="1331953"/>
            <a:ext cx="80016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https://www.unodc.org/unodc/en/treaties/CAC/country-profile/index.html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7"/>
          <p:cNvSpPr txBox="1"/>
          <p:nvPr>
            <p:ph idx="4" type="body"/>
          </p:nvPr>
        </p:nvSpPr>
        <p:spPr>
          <a:xfrm>
            <a:off x="540000" y="2133600"/>
            <a:ext cx="6912320" cy="30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2C44"/>
              </a:buClr>
              <a:buSzPts val="7200"/>
              <a:buFont typeface="Arial"/>
              <a:buNone/>
            </a:pPr>
            <a:r>
              <a:rPr lang="en-GB" sz="7200"/>
              <a:t>		What’s your 				experience?</a:t>
            </a:r>
            <a:endParaRPr/>
          </a:p>
        </p:txBody>
      </p:sp>
      <p:sp>
        <p:nvSpPr>
          <p:cNvPr id="205" name="Google Shape;205;p27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DISCUSSION</a:t>
            </a:r>
            <a:endParaRPr/>
          </a:p>
        </p:txBody>
      </p:sp>
      <p:pic>
        <p:nvPicPr>
          <p:cNvPr id="206" name="Google Shape;20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/>
          <p:nvPr/>
        </p:nvSpPr>
        <p:spPr>
          <a:xfrm>
            <a:off x="251520" y="252140"/>
            <a:ext cx="8640960" cy="63452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8"/>
          <p:cNvSpPr txBox="1"/>
          <p:nvPr/>
        </p:nvSpPr>
        <p:spPr>
          <a:xfrm>
            <a:off x="251520" y="4221088"/>
            <a:ext cx="8640960" cy="199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GB" sz="20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www.transparency.org</a:t>
            </a:r>
            <a:endParaRPr b="1" sz="20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ctr">
              <a:spcBef>
                <a:spcPts val="205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b="1" lang="en-GB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facebook.com/transparencyinternational</a:t>
            </a:r>
            <a:endParaRPr b="1" sz="15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b="1" lang="en-GB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twitter.com/anticorruption</a:t>
            </a:r>
            <a:endParaRPr/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None/>
            </a:pPr>
            <a:r>
              <a:rPr b="1" lang="en-GB" sz="15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blog.transparency.org</a:t>
            </a:r>
            <a:endParaRPr b="1" sz="15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ctr">
              <a:spcBef>
                <a:spcPts val="1488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1" lang="en-GB" sz="12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© 2019 Transparency International. All rights reserved.</a:t>
            </a:r>
            <a:endParaRPr/>
          </a:p>
          <a:p>
            <a:pPr indent="0" lvl="0" marL="0" marR="0" rtl="0" algn="ctr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1" sz="15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descr="ti-A3logo" id="213" name="Google Shape;21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54648" y="3097978"/>
            <a:ext cx="2592288" cy="619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/>
          <p:nvPr/>
        </p:nvSpPr>
        <p:spPr>
          <a:xfrm>
            <a:off x="683568" y="3212976"/>
            <a:ext cx="791229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200" u="none" cap="none" strike="noStrik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rPr>
              <a:t>WHY IS THE UNCAC REVIEW USEFUL FOR ME?</a:t>
            </a:r>
            <a:endParaRPr b="1" sz="3200" cap="none">
              <a:solidFill>
                <a:srgbClr val="00ABE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82" name="Google Shape;8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/>
          <p:nvPr/>
        </p:nvSpPr>
        <p:spPr>
          <a:xfrm>
            <a:off x="683568" y="3212976"/>
            <a:ext cx="710438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200" cap="none">
                <a:solidFill>
                  <a:srgbClr val="00ABE2"/>
                </a:solidFill>
                <a:latin typeface="Arial Narrow"/>
                <a:ea typeface="Arial Narrow"/>
                <a:cs typeface="Arial Narrow"/>
                <a:sym typeface="Arial Narrow"/>
              </a:rPr>
              <a:t>OK, BUT HOW TO PUT IT INTO PRACTICE?</a:t>
            </a:r>
            <a:endParaRPr b="1" sz="3200" cap="none">
              <a:solidFill>
                <a:srgbClr val="00ABE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169" y="6381328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/>
          <p:nvPr>
            <p:ph idx="4" type="body"/>
          </p:nvPr>
        </p:nvSpPr>
        <p:spPr>
          <a:xfrm>
            <a:off x="755576" y="1700808"/>
            <a:ext cx="6336704" cy="42484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Identify overall aim (or goal)</a:t>
            </a:r>
            <a:endParaRPr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Identify key change objectives (or issues/targets)</a:t>
            </a:r>
            <a:endParaRPr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Identify key actors in decision-making processes and other stakeholders (or target audiences)</a:t>
            </a:r>
            <a:endParaRPr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Develop key messages (by audience)</a:t>
            </a:r>
            <a:endParaRPr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Identify key advocacy opportunities</a:t>
            </a:r>
            <a:endParaRPr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Design advocacy activities</a:t>
            </a:r>
            <a:endParaRPr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Risks &amp; assumptions</a:t>
            </a:r>
            <a:endParaRPr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Human and financial resources</a:t>
            </a:r>
            <a:endParaRPr/>
          </a:p>
          <a:p>
            <a:pPr indent="-342900" lvl="0" marL="342900" rtl="0" algn="l"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oto Sans Symbols"/>
              <a:buChar char="⮚"/>
            </a:pPr>
            <a:r>
              <a:rPr b="1" lang="en-GB" sz="2200">
                <a:solidFill>
                  <a:schemeClr val="accent1"/>
                </a:solidFill>
              </a:rPr>
              <a:t>Monitoring &amp; evaluation</a:t>
            </a:r>
            <a:endParaRPr/>
          </a:p>
          <a:p>
            <a:pPr indent="-165100" lvl="0" marL="342900" rtl="0" algn="l">
              <a:spcBef>
                <a:spcPts val="560"/>
              </a:spcBef>
              <a:spcAft>
                <a:spcPts val="0"/>
              </a:spcAft>
              <a:buClr>
                <a:srgbClr val="002C44"/>
              </a:buClr>
              <a:buSzPts val="2800"/>
              <a:buFont typeface="Noto Sans Symbols"/>
              <a:buNone/>
            </a:pPr>
            <a:r>
              <a:t/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 txBox="1"/>
          <p:nvPr>
            <p:ph type="title"/>
          </p:nvPr>
        </p:nvSpPr>
        <p:spPr>
          <a:xfrm>
            <a:off x="540000" y="571500"/>
            <a:ext cx="6984328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ADVOCACY PLANNING</a:t>
            </a:r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4"/>
          <p:cNvPicPr preferRelativeResize="0"/>
          <p:nvPr>
            <p:ph idx="4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584" y="1556792"/>
            <a:ext cx="7344816" cy="481655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 txBox="1"/>
          <p:nvPr>
            <p:ph type="title"/>
          </p:nvPr>
        </p:nvSpPr>
        <p:spPr>
          <a:xfrm>
            <a:off x="540000" y="571500"/>
            <a:ext cx="6984328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ADVOCACY PLANNING CYCLE</a:t>
            </a:r>
            <a:endParaRPr/>
          </a:p>
        </p:txBody>
      </p:sp>
      <p:pic>
        <p:nvPicPr>
          <p:cNvPr id="103" name="Google Shape;10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idx="4" type="body"/>
          </p:nvPr>
        </p:nvSpPr>
        <p:spPr>
          <a:xfrm>
            <a:off x="1043608" y="1772816"/>
            <a:ext cx="4417392" cy="36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rgbClr val="002C44"/>
              </a:buClr>
              <a:buSzPts val="3200"/>
              <a:buFont typeface="Noto Sans Symbols"/>
              <a:buChar char="▪"/>
            </a:pP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Picking a winning issue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rgbClr val="002C44"/>
              </a:buClr>
              <a:buSzPts val="3200"/>
              <a:buFont typeface="Noto Sans Symbols"/>
              <a:buChar char="▪"/>
            </a:pP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Problem tree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rgbClr val="002C44"/>
              </a:buClr>
              <a:buSzPts val="3200"/>
              <a:buFont typeface="Noto Sans Symbols"/>
              <a:buChar char="▪"/>
            </a:pP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Solution tree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rgbClr val="002C44"/>
              </a:buClr>
              <a:buSzPts val="3200"/>
              <a:buFont typeface="Noto Sans Symbols"/>
              <a:buChar char="▪"/>
            </a:pP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Stakeholder analysis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rgbClr val="002C44"/>
              </a:buClr>
              <a:buSzPts val="3200"/>
              <a:buFont typeface="Noto Sans Symbols"/>
              <a:buChar char="▪"/>
            </a:pPr>
            <a:r>
              <a:rPr b="1" lang="en-GB" sz="3200">
                <a:latin typeface="Calibri"/>
                <a:ea typeface="Calibri"/>
                <a:cs typeface="Calibri"/>
                <a:sym typeface="Calibri"/>
              </a:rPr>
              <a:t>Risk analysis</a:t>
            </a:r>
            <a:endParaRPr/>
          </a:p>
        </p:txBody>
      </p:sp>
      <p:sp>
        <p:nvSpPr>
          <p:cNvPr id="109" name="Google Shape;109;p15"/>
          <p:cNvSpPr txBox="1"/>
          <p:nvPr>
            <p:ph type="title"/>
          </p:nvPr>
        </p:nvSpPr>
        <p:spPr>
          <a:xfrm>
            <a:off x="540000" y="571500"/>
            <a:ext cx="6984328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ADVOCACY PLANNING TOOLS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179512" y="5511959"/>
            <a:ext cx="8208912" cy="800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Developing an anti-corruption advocacy plan - a step-by-step guide:</a:t>
            </a:r>
            <a:endParaRPr i="1" sz="14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  <a:hlinkClick r:id="rId3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http://uncaccoalition.org/resources/advocacy/developing-an-advocacy-plan-a-step-by-step-guide-transparency-international.pdf</a:t>
            </a:r>
            <a:r>
              <a:rPr lang="en-GB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97169" y="6373346"/>
            <a:ext cx="1485091" cy="45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6"/>
          <p:cNvPicPr preferRelativeResize="0"/>
          <p:nvPr>
            <p:ph idx="4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" y="548680"/>
            <a:ext cx="7056784" cy="5544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"/>
          <p:cNvSpPr txBox="1"/>
          <p:nvPr>
            <p:ph idx="3" type="body"/>
          </p:nvPr>
        </p:nvSpPr>
        <p:spPr>
          <a:xfrm>
            <a:off x="467544" y="1556792"/>
            <a:ext cx="4921000" cy="36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None/>
            </a:pPr>
            <a:r>
              <a:rPr lang="en-GB"/>
              <a:t>WHO HAS INTEREST AND POWER?</a:t>
            </a:r>
            <a:endParaRPr/>
          </a:p>
        </p:txBody>
      </p:sp>
      <p:sp>
        <p:nvSpPr>
          <p:cNvPr id="122" name="Google Shape;122;p17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STAKEHOLDER ANALYSIS</a:t>
            </a:r>
            <a:endParaRPr/>
          </a:p>
        </p:txBody>
      </p:sp>
      <p:pic>
        <p:nvPicPr>
          <p:cNvPr descr="http://knowhownonprofit.org/organisation/strategy/directionsetting/stakeholdermatrix.jpg/image_preview" id="123" name="Google Shape;123;p17"/>
          <p:cNvPicPr preferRelativeResize="0"/>
          <p:nvPr>
            <p:ph idx="4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7135" y="2060848"/>
            <a:ext cx="5687113" cy="3816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/>
          <p:nvPr>
            <p:ph idx="3" type="body"/>
          </p:nvPr>
        </p:nvSpPr>
        <p:spPr>
          <a:xfrm>
            <a:off x="467544" y="1556792"/>
            <a:ext cx="4921000" cy="36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000" lvl="0" marL="18000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1900"/>
              <a:buFont typeface="Arial"/>
              <a:buNone/>
            </a:pPr>
            <a:r>
              <a:rPr lang="en-GB"/>
              <a:t>WHO HAS INTEREST AND POWER?</a:t>
            </a:r>
            <a:endParaRPr/>
          </a:p>
        </p:txBody>
      </p:sp>
      <p:sp>
        <p:nvSpPr>
          <p:cNvPr id="129" name="Google Shape;129;p18"/>
          <p:cNvSpPr txBox="1"/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ABE2"/>
              </a:buClr>
              <a:buSzPts val="3200"/>
              <a:buFont typeface="Arial Narrow"/>
              <a:buNone/>
            </a:pPr>
            <a:r>
              <a:rPr lang="en-GB"/>
              <a:t>STAKEHOLDER ANALYSIS</a:t>
            </a:r>
            <a:endParaRPr/>
          </a:p>
        </p:txBody>
      </p:sp>
      <p:pic>
        <p:nvPicPr>
          <p:cNvPr id="130" name="Google Shape;130;p1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892" r="1893" t="0"/>
          <a:stretch/>
        </p:blipFill>
        <p:spPr>
          <a:xfrm>
            <a:off x="461963" y="1556792"/>
            <a:ext cx="8058150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i-presentation-template-2014">
  <a:themeElements>
    <a:clrScheme name="Transparency International">
      <a:dk1>
        <a:srgbClr val="000000"/>
      </a:dk1>
      <a:lt1>
        <a:srgbClr val="FFFFFF"/>
      </a:lt1>
      <a:dk2>
        <a:srgbClr val="0B0D11"/>
      </a:dk2>
      <a:lt2>
        <a:srgbClr val="DDDEDD"/>
      </a:lt2>
      <a:accent1>
        <a:srgbClr val="BFBFBF"/>
      </a:accent1>
      <a:accent2>
        <a:srgbClr val="595959"/>
      </a:accent2>
      <a:accent3>
        <a:srgbClr val="4F7689"/>
      </a:accent3>
      <a:accent4>
        <a:srgbClr val="60BCDF"/>
      </a:accent4>
      <a:accent5>
        <a:srgbClr val="009FEE"/>
      </a:accent5>
      <a:accent6>
        <a:srgbClr val="0076B1"/>
      </a:accent6>
      <a:hlink>
        <a:srgbClr val="009FEE"/>
      </a:hlink>
      <a:folHlink>
        <a:srgbClr val="009FE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NEXALA">
      <a:dk1>
        <a:srgbClr val="002C44"/>
      </a:dk1>
      <a:lt1>
        <a:srgbClr val="FFFFFE"/>
      </a:lt1>
      <a:dk2>
        <a:srgbClr val="002C44"/>
      </a:dk2>
      <a:lt2>
        <a:srgbClr val="DDDEDD"/>
      </a:lt2>
      <a:accent1>
        <a:srgbClr val="141313"/>
      </a:accent1>
      <a:accent2>
        <a:srgbClr val="313231"/>
      </a:accent2>
      <a:accent3>
        <a:srgbClr val="505150"/>
      </a:accent3>
      <a:accent4>
        <a:srgbClr val="6D6E6D"/>
      </a:accent4>
      <a:accent5>
        <a:srgbClr val="8D8E8D"/>
      </a:accent5>
      <a:accent6>
        <a:srgbClr val="B2B3B2"/>
      </a:accent6>
      <a:hlink>
        <a:srgbClr val="29ABE2"/>
      </a:hlink>
      <a:folHlink>
        <a:srgbClr val="002C4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