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514" r:id="rId1"/>
  </p:sldMasterIdLst>
  <p:notesMasterIdLst>
    <p:notesMasterId r:id="rId10"/>
  </p:notesMasterIdLst>
  <p:sldIdLst>
    <p:sldId id="287" r:id="rId2"/>
    <p:sldId id="259" r:id="rId3"/>
    <p:sldId id="281" r:id="rId4"/>
    <p:sldId id="738" r:id="rId5"/>
    <p:sldId id="742" r:id="rId6"/>
    <p:sldId id="743" r:id="rId7"/>
    <p:sldId id="288" r:id="rId8"/>
    <p:sldId id="273" r:id="rId9"/>
  </p:sldIdLst>
  <p:sldSz cx="12192000" cy="6858000"/>
  <p:notesSz cx="6810375"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86030"/>
    <a:srgbClr val="E2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307" autoAdjust="0"/>
    <p:restoredTop sz="93213" autoAdjust="0"/>
  </p:normalViewPr>
  <p:slideViewPr>
    <p:cSldViewPr>
      <p:cViewPr varScale="1">
        <p:scale>
          <a:sx n="107" d="100"/>
          <a:sy n="107" d="100"/>
        </p:scale>
        <p:origin x="696" y="160"/>
      </p:cViewPr>
      <p:guideLst>
        <p:guide orient="horz" pos="2160"/>
        <p:guide pos="384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file:////unvfileserver1\DATA03\Exchange\CSO%20Manual%20UNCAC%20Implementation\CSO%20Survey%20Responses\Statisitics.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1"/>
    </mc:Choice>
    <mc:Fallback>
      <c:style val="1"/>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en-GB" sz="1800" dirty="0">
                <a:solidFill>
                  <a:schemeClr val="tx1"/>
                </a:solidFill>
              </a:rPr>
              <a:t>Activities in the Four Chapters*</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col"/>
        <c:grouping val="stacked"/>
        <c:varyColors val="0"/>
        <c:ser>
          <c:idx val="0"/>
          <c:order val="0"/>
          <c:spPr>
            <a:solidFill>
              <a:schemeClr val="dk1">
                <a:tint val="88000"/>
              </a:schemeClr>
            </a:solidFill>
            <a:ln>
              <a:noFill/>
            </a:ln>
            <a:effectLst/>
          </c:spPr>
          <c:invertIfNegative val="0"/>
          <c:dLbls>
            <c:dLbl>
              <c:idx val="0"/>
              <c:tx>
                <c:rich>
                  <a:bodyPr/>
                  <a:lstStyle/>
                  <a:p>
                    <a:fld id="{0BCF22CB-A058-4E8F-BEF6-22E8B6CD7758}" type="VALUE">
                      <a:rPr lang="en-US" sz="1600">
                        <a:solidFill>
                          <a:schemeClr val="bg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2F36-4F79-9A2E-A386D1BA63DA}"/>
                </c:ext>
              </c:extLst>
            </c:dLbl>
            <c:dLbl>
              <c:idx val="1"/>
              <c:tx>
                <c:rich>
                  <a:bodyPr/>
                  <a:lstStyle/>
                  <a:p>
                    <a:fld id="{80B82BBA-B464-41F8-8B5F-A34DC3D1256E}" type="VALUE">
                      <a:rPr lang="en-US" sz="1600">
                        <a:solidFill>
                          <a:schemeClr val="bg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2F36-4F79-9A2E-A386D1BA63DA}"/>
                </c:ext>
              </c:extLst>
            </c:dLbl>
            <c:dLbl>
              <c:idx val="2"/>
              <c:tx>
                <c:rich>
                  <a:bodyPr/>
                  <a:lstStyle/>
                  <a:p>
                    <a:fld id="{5039E260-1013-4E9F-BB1E-950DC3D1B3BB}" type="VALUE">
                      <a:rPr lang="en-US" sz="1600">
                        <a:solidFill>
                          <a:schemeClr val="bg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2F36-4F79-9A2E-A386D1BA63DA}"/>
                </c:ext>
              </c:extLst>
            </c:dLbl>
            <c:dLbl>
              <c:idx val="3"/>
              <c:tx>
                <c:rich>
                  <a:bodyPr/>
                  <a:lstStyle/>
                  <a:p>
                    <a:fld id="{0AFB1E12-0188-49E1-B189-03DA64696591}" type="VALUE">
                      <a:rPr lang="en-US" sz="1600">
                        <a:solidFill>
                          <a:schemeClr val="bg1"/>
                        </a:solidFill>
                      </a:rPr>
                      <a:pPr/>
                      <a:t>[VALUE]</a:t>
                    </a:fld>
                    <a:endParaRPr lang="en-US"/>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2F36-4F79-9A2E-A386D1BA63DA}"/>
                </c:ext>
              </c:extLst>
            </c:dLbl>
            <c:spPr>
              <a:noFill/>
              <a:ln>
                <a:noFill/>
              </a:ln>
              <a:effectLst/>
            </c:spPr>
            <c:txPr>
              <a:bodyPr rot="0" spcFirstLastPara="1" vertOverflow="ellipsis" vert="horz" wrap="square" anchor="ctr" anchorCtr="1"/>
              <a:lstStyle/>
              <a:p>
                <a:pPr>
                  <a:defRPr sz="9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'Activities in the Four Chapters'!$A$3:$A$6</c:f>
              <c:strCache>
                <c:ptCount val="4"/>
                <c:pt idx="0">
                  <c:v>Preventive Measures</c:v>
                </c:pt>
                <c:pt idx="1">
                  <c:v>Criminalization and Law enforcement</c:v>
                </c:pt>
                <c:pt idx="2">
                  <c:v>International Cooperation</c:v>
                </c:pt>
                <c:pt idx="3">
                  <c:v>Asset Recovery</c:v>
                </c:pt>
              </c:strCache>
            </c:strRef>
          </c:cat>
          <c:val>
            <c:numRef>
              <c:f>'Activities in the Four Chapters'!$C$3:$C$6</c:f>
              <c:numCache>
                <c:formatCode>0%</c:formatCode>
                <c:ptCount val="4"/>
                <c:pt idx="0">
                  <c:v>0.63478260869565217</c:v>
                </c:pt>
                <c:pt idx="1">
                  <c:v>0.31304347826086959</c:v>
                </c:pt>
                <c:pt idx="2">
                  <c:v>0.34782608695652173</c:v>
                </c:pt>
                <c:pt idx="3">
                  <c:v>0.16521739130434782</c:v>
                </c:pt>
              </c:numCache>
            </c:numRef>
          </c:val>
          <c:extLst>
            <c:ext xmlns:c16="http://schemas.microsoft.com/office/drawing/2014/chart" uri="{C3380CC4-5D6E-409C-BE32-E72D297353CC}">
              <c16:uniqueId val="{00000000-F89F-420E-9EBA-0F409940A7F5}"/>
            </c:ext>
          </c:extLst>
        </c:ser>
        <c:dLbls>
          <c:showLegendKey val="0"/>
          <c:showVal val="0"/>
          <c:showCatName val="0"/>
          <c:showSerName val="0"/>
          <c:showPercent val="0"/>
          <c:showBubbleSize val="0"/>
        </c:dLbls>
        <c:gapWidth val="150"/>
        <c:overlap val="100"/>
        <c:axId val="324923944"/>
        <c:axId val="446530280"/>
      </c:barChart>
      <c:catAx>
        <c:axId val="3249239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446530280"/>
        <c:crosses val="autoZero"/>
        <c:auto val="1"/>
        <c:lblAlgn val="ctr"/>
        <c:lblOffset val="100"/>
        <c:noMultiLvlLbl val="0"/>
      </c:catAx>
      <c:valAx>
        <c:axId val="446530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crossAx val="324923944"/>
        <c:crosses val="autoZero"/>
        <c:crossBetween val="between"/>
      </c:valAx>
      <c:spPr>
        <a:noFill/>
        <a:ln>
          <a:noFill/>
        </a:ln>
        <a:effectLst/>
      </c:spPr>
    </c:plotArea>
    <c:plotVisOnly val="1"/>
    <c:dispBlanksAs val="gap"/>
    <c:showDLblsOverMax val="0"/>
  </c:chart>
  <c:spPr>
    <a:noFill/>
    <a:ln>
      <a:noFill/>
    </a:ln>
    <a:effectLst/>
  </c:spPr>
  <c:txPr>
    <a:bodyPr/>
    <a:lstStyle/>
    <a:p>
      <a:pPr>
        <a:defRPr baseline="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acrossLinear" id="1">
  <a:schemeClr val="dk1">
    <a:tint val="88000"/>
  </a:schemeClr>
  <a:schemeClr val="dk1">
    <a:tint val="55000"/>
  </a:schemeClr>
  <a:schemeClr val="dk1">
    <a:tint val="78000"/>
  </a:schemeClr>
  <a:schemeClr val="dk1">
    <a:tint val="92000"/>
  </a:schemeClr>
  <a:schemeClr val="dk1">
    <a:tint val="70000"/>
  </a:schemeClr>
  <a:schemeClr val="dk1">
    <a:tint val="30000"/>
  </a:schemeClr>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163" cy="497126"/>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7636" y="0"/>
            <a:ext cx="2951163" cy="497126"/>
          </a:xfrm>
          <a:prstGeom prst="rect">
            <a:avLst/>
          </a:prstGeom>
        </p:spPr>
        <p:txBody>
          <a:bodyPr vert="horz" lIns="91440" tIns="45720" rIns="91440" bIns="45720" rtlCol="0"/>
          <a:lstStyle>
            <a:lvl1pPr algn="r">
              <a:defRPr sz="1200"/>
            </a:lvl1pPr>
          </a:lstStyle>
          <a:p>
            <a:fld id="{DA455AC4-B60A-47CC-8F7C-A97295AA16B8}" type="datetimeFigureOut">
              <a:rPr lang="en-GB" smtClean="0"/>
              <a:t>14/05/2019</a:t>
            </a:fld>
            <a:endParaRPr lang="en-GB"/>
          </a:p>
        </p:txBody>
      </p:sp>
      <p:sp>
        <p:nvSpPr>
          <p:cNvPr id="4" name="Slide Image Placeholder 3"/>
          <p:cNvSpPr>
            <a:spLocks noGrp="1" noRot="1" noChangeAspect="1"/>
          </p:cNvSpPr>
          <p:nvPr>
            <p:ph type="sldImg" idx="2"/>
          </p:nvPr>
        </p:nvSpPr>
        <p:spPr>
          <a:xfrm>
            <a:off x="92075" y="746125"/>
            <a:ext cx="6626225" cy="372745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038" y="4722694"/>
            <a:ext cx="5448300" cy="4474131"/>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163" cy="497126"/>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7636" y="9443662"/>
            <a:ext cx="2951163" cy="497126"/>
          </a:xfrm>
          <a:prstGeom prst="rect">
            <a:avLst/>
          </a:prstGeom>
        </p:spPr>
        <p:txBody>
          <a:bodyPr vert="horz" lIns="91440" tIns="45720" rIns="91440" bIns="45720" rtlCol="0" anchor="b"/>
          <a:lstStyle>
            <a:lvl1pPr algn="r">
              <a:defRPr sz="1200"/>
            </a:lvl1pPr>
          </a:lstStyle>
          <a:p>
            <a:fld id="{D6AE15E7-5190-4DBD-8145-EC143AB4DBDC}" type="slidenum">
              <a:rPr lang="en-GB" smtClean="0"/>
              <a:t>‹#›</a:t>
            </a:fld>
            <a:endParaRPr lang="en-GB"/>
          </a:p>
        </p:txBody>
      </p:sp>
    </p:spTree>
    <p:extLst>
      <p:ext uri="{BB962C8B-B14F-4D97-AF65-F5344CB8AC3E}">
        <p14:creationId xmlns:p14="http://schemas.microsoft.com/office/powerpoint/2010/main" val="22423512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2075" y="746125"/>
            <a:ext cx="6626225" cy="3727450"/>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D6AE15E7-5190-4DBD-8145-EC143AB4DBDC}" type="slidenum">
              <a:rPr lang="en-GB" smtClean="0"/>
              <a:t>1</a:t>
            </a:fld>
            <a:endParaRPr lang="en-GB"/>
          </a:p>
        </p:txBody>
      </p:sp>
    </p:spTree>
    <p:extLst>
      <p:ext uri="{BB962C8B-B14F-4D97-AF65-F5344CB8AC3E}">
        <p14:creationId xmlns:p14="http://schemas.microsoft.com/office/powerpoint/2010/main" val="7709736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Times New Roman" pitchFamily="18" charset="0"/>
                <a:ea typeface="+mn-ea"/>
                <a:cs typeface="+mn-cs"/>
              </a:rPr>
              <a:t>Criminalization and law enforcement</a:t>
            </a:r>
          </a:p>
          <a:p>
            <a:r>
              <a:rPr lang="en-GB" sz="1200" kern="1200" dirty="0">
                <a:solidFill>
                  <a:schemeClr val="tx1"/>
                </a:solidFill>
                <a:effectLst/>
                <a:latin typeface="Times New Roman" pitchFamily="18" charset="0"/>
                <a:ea typeface="+mn-ea"/>
                <a:cs typeface="+mn-cs"/>
              </a:rPr>
              <a:t>Chapter III recognizes the importance of having means to deter and punish corruption. CSOs are able to advocate for the implementation of this Chapter. With regard to the adoption of relevant legislation criminalizing corrupt conduct or amendments to legislation, CSOS can help to ensure that both decision-makers and citizens are aware of the need to criminalize corrupt activities and take into consideration IRM recommendations and good practices. By monitoring the law enforcement regime in practice, they can pinpoint gaps and report on cases that were insufficiently followed up. This includes, follow-up to corruption cases, but can also be looked at more broadly. As pointed out above under the section of judicial and prosecutorial integrity, case monitoring and advocacy for the reduction of backlogs could be useful to ensure that the court systems function efficiently and fairly and that the risk of corruption is reduced. </a:t>
            </a:r>
          </a:p>
          <a:p>
            <a:r>
              <a:rPr lang="en-GB" sz="1200" kern="1200" dirty="0">
                <a:solidFill>
                  <a:schemeClr val="tx1"/>
                </a:solidFill>
                <a:effectLst/>
                <a:latin typeface="Times New Roman" pitchFamily="18" charset="0"/>
                <a:ea typeface="+mn-ea"/>
                <a:cs typeface="+mn-cs"/>
              </a:rPr>
              <a:t> </a:t>
            </a:r>
          </a:p>
          <a:p>
            <a:r>
              <a:rPr lang="en-GB" sz="1200" kern="1200" dirty="0">
                <a:solidFill>
                  <a:schemeClr val="tx1"/>
                </a:solidFill>
                <a:effectLst/>
                <a:latin typeface="Times New Roman" pitchFamily="18" charset="0"/>
                <a:ea typeface="+mn-ea"/>
                <a:cs typeface="+mn-cs"/>
              </a:rPr>
              <a:t>In addition, CSOs may assist in corruption cases by appearing as parties to corruption proceedings where their legal systems allow as the below case indicates. CSOs may also conduct trainings for new employees in the public and private sector, publish guidelines for reporting persons, or launch broader media campaigns to raise awareness levels regarding existing reporting mechanisms.</a:t>
            </a:r>
          </a:p>
          <a:p>
            <a:endParaRPr lang="en-GB" dirty="0"/>
          </a:p>
        </p:txBody>
      </p:sp>
      <p:sp>
        <p:nvSpPr>
          <p:cNvPr id="4" name="Slide Number Placeholder 3"/>
          <p:cNvSpPr>
            <a:spLocks noGrp="1"/>
          </p:cNvSpPr>
          <p:nvPr>
            <p:ph type="sldNum" sz="quarter" idx="10"/>
          </p:nvPr>
        </p:nvSpPr>
        <p:spPr/>
        <p:txBody>
          <a:bodyPr/>
          <a:lstStyle/>
          <a:p>
            <a:pPr>
              <a:defRPr/>
            </a:pPr>
            <a:fld id="{990C9EF7-B8E5-4CF9-89A2-DD6495979575}" type="slidenum">
              <a:rPr lang="en-US" smtClean="0"/>
              <a:pPr>
                <a:defRPr/>
              </a:pPr>
              <a:t>5</a:t>
            </a:fld>
            <a:endParaRPr lang="en-US"/>
          </a:p>
        </p:txBody>
      </p:sp>
    </p:spTree>
    <p:extLst>
      <p:ext uri="{BB962C8B-B14F-4D97-AF65-F5344CB8AC3E}">
        <p14:creationId xmlns:p14="http://schemas.microsoft.com/office/powerpoint/2010/main" val="32766166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Times New Roman" pitchFamily="18" charset="0"/>
                <a:ea typeface="+mn-ea"/>
                <a:cs typeface="+mn-cs"/>
              </a:rPr>
              <a:t>International Cooperation and Asset Recovery</a:t>
            </a:r>
          </a:p>
          <a:p>
            <a:r>
              <a:rPr lang="en-GB" sz="1200" kern="1200" dirty="0">
                <a:solidFill>
                  <a:schemeClr val="tx1"/>
                </a:solidFill>
                <a:effectLst/>
                <a:latin typeface="Times New Roman" pitchFamily="18" charset="0"/>
                <a:ea typeface="+mn-ea"/>
                <a:cs typeface="+mn-cs"/>
              </a:rPr>
              <a:t>Chapter IV of the UNCAC deals with matters relating to international cooperation in the fight against corruption. The Convention requires States to cooperate with each other on mutual legal assistance, extradition, the transfer of sentenced persons and law enforcement cooperation. While CSOs are generally not involved in these types of international cooperation, they can contribute to efforts to strengthen international cooperation between civil society organizations in different countries on anti-corruption. </a:t>
            </a:r>
          </a:p>
          <a:p>
            <a:r>
              <a:rPr lang="en-GB" sz="1200" kern="1200" dirty="0">
                <a:solidFill>
                  <a:schemeClr val="tx1"/>
                </a:solidFill>
                <a:effectLst/>
                <a:latin typeface="Times New Roman" pitchFamily="18" charset="0"/>
                <a:ea typeface="+mn-ea"/>
                <a:cs typeface="+mn-cs"/>
              </a:rPr>
              <a:t>Chapter V of the Convention provides a framework for the process of tracing, freezing, confiscating and returning stolen assets to their country of origin. This is a complex and lengthy process, potentially involving multiple jurisdictions and often complicated by technical, legal or political barriers. The civil society in both the requesting and requested countries can support this process through advocacy and awareness raising,</a:t>
            </a:r>
            <a:r>
              <a:rPr lang="en-GB" sz="1200" u="sng" kern="1200" dirty="0">
                <a:solidFill>
                  <a:schemeClr val="tx1"/>
                </a:solidFill>
                <a:effectLst/>
                <a:latin typeface="Times New Roman" pitchFamily="18" charset="0"/>
                <a:ea typeface="+mn-ea"/>
                <a:cs typeface="+mn-cs"/>
              </a:rPr>
              <a:t> </a:t>
            </a:r>
            <a:r>
              <a:rPr lang="en-GB" sz="1200" kern="1200" dirty="0">
                <a:solidFill>
                  <a:schemeClr val="tx1"/>
                </a:solidFill>
                <a:effectLst/>
                <a:latin typeface="Times New Roman" pitchFamily="18" charset="0"/>
                <a:ea typeface="+mn-ea"/>
                <a:cs typeface="+mn-cs"/>
              </a:rPr>
              <a:t>prevention, investigation and legal action, and ensuring that the confiscated assets are used for their intended purpose.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pPr>
              <a:defRPr/>
            </a:pPr>
            <a:fld id="{990C9EF7-B8E5-4CF9-89A2-DD6495979575}" type="slidenum">
              <a:rPr lang="en-US" smtClean="0"/>
              <a:pPr>
                <a:defRPr/>
              </a:pPr>
              <a:t>6</a:t>
            </a:fld>
            <a:endParaRPr lang="en-US"/>
          </a:p>
        </p:txBody>
      </p:sp>
    </p:spTree>
    <p:extLst>
      <p:ext uri="{BB962C8B-B14F-4D97-AF65-F5344CB8AC3E}">
        <p14:creationId xmlns:p14="http://schemas.microsoft.com/office/powerpoint/2010/main" val="873863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B78B7-48F4-41E5-BD9C-978221FE00E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AECB1736-B55B-4FDC-8D8B-5BBB9708BB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24E0982B-7047-4D97-8B5A-66C0AAF6CF5B}"/>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5" name="Footer Placeholder 4">
            <a:extLst>
              <a:ext uri="{FF2B5EF4-FFF2-40B4-BE49-F238E27FC236}">
                <a16:creationId xmlns:a16="http://schemas.microsoft.com/office/drawing/2014/main" id="{06CC0987-4124-420C-907A-7E3703FADC05}"/>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03DD8C0-3597-4489-A096-058F192CF6CE}"/>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1325687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2628B2-20D2-4AE5-841A-4C21992943E8}"/>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787A675-C62E-449B-9D5C-F707C9C8C42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51649662-2163-4782-8BA7-BB42DC6C930F}"/>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5" name="Footer Placeholder 4">
            <a:extLst>
              <a:ext uri="{FF2B5EF4-FFF2-40B4-BE49-F238E27FC236}">
                <a16:creationId xmlns:a16="http://schemas.microsoft.com/office/drawing/2014/main" id="{B923C0CC-5C3C-4EAC-8880-78C1E3E61E05}"/>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CDE50FDE-3637-47DB-900A-E29A304F0D2F}"/>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1919435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0DCBE52-B3AD-49BC-A515-98156F5B135A}"/>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D0E4C5F-170D-45DF-BA49-F35D0C51F8D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96130FF-9740-4A31-8948-C50155850E4A}"/>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5" name="Footer Placeholder 4">
            <a:extLst>
              <a:ext uri="{FF2B5EF4-FFF2-40B4-BE49-F238E27FC236}">
                <a16:creationId xmlns:a16="http://schemas.microsoft.com/office/drawing/2014/main" id="{1ABE22F9-D5A3-44A5-AA2E-9DDAF5AB202B}"/>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46EB1E9D-0597-40A3-9A82-596C106FF9EA}"/>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38086567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964B3-EF91-461E-9E82-A859A5BC989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8C062D5-7555-4576-AF9F-CAED32AA8F5F}"/>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F1E699C-FC54-4B60-8F1C-5398B8139982}"/>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5" name="Footer Placeholder 4">
            <a:extLst>
              <a:ext uri="{FF2B5EF4-FFF2-40B4-BE49-F238E27FC236}">
                <a16:creationId xmlns:a16="http://schemas.microsoft.com/office/drawing/2014/main" id="{6F3D889B-5DF9-44BD-8745-709E3EBFA2C6}"/>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91EE384D-9F5C-49EF-BBB0-549B595FCBF9}"/>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728596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086A3B-0577-44B7-8800-21265908415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B59FB39-7A27-42D2-8C9A-F65B318AF8F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284F536-DCD8-4E84-A026-9891C918C254}"/>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5" name="Footer Placeholder 4">
            <a:extLst>
              <a:ext uri="{FF2B5EF4-FFF2-40B4-BE49-F238E27FC236}">
                <a16:creationId xmlns:a16="http://schemas.microsoft.com/office/drawing/2014/main" id="{045F9D14-34F3-4A9B-8C30-FE6229B10D28}"/>
              </a:ext>
            </a:extLst>
          </p:cNvPr>
          <p:cNvSpPr>
            <a:spLocks noGrp="1"/>
          </p:cNvSpPr>
          <p:nvPr>
            <p:ph type="ftr" sz="quarter" idx="11"/>
          </p:nvPr>
        </p:nvSpPr>
        <p:spPr/>
        <p:txBody>
          <a:bodyPr/>
          <a:lstStyle/>
          <a:p>
            <a:r>
              <a:rPr lang="en-US"/>
              <a:t>Add a footer</a:t>
            </a:r>
            <a:endParaRPr lang="en-US" dirty="0"/>
          </a:p>
        </p:txBody>
      </p:sp>
      <p:sp>
        <p:nvSpPr>
          <p:cNvPr id="6" name="Slide Number Placeholder 5">
            <a:extLst>
              <a:ext uri="{FF2B5EF4-FFF2-40B4-BE49-F238E27FC236}">
                <a16:creationId xmlns:a16="http://schemas.microsoft.com/office/drawing/2014/main" id="{C46E31A5-2624-46B0-B839-B56075560D24}"/>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246026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F1C9EB-3E92-47A9-900E-C42F8B8CEC1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79E9A8E-014F-4A3F-A4C2-F9097151A654}"/>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4B3134E9-4B1A-4FFA-984E-6CF4199F377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CA21E002-EB52-4A72-AD7B-C858E0354FE8}"/>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6" name="Footer Placeholder 5">
            <a:extLst>
              <a:ext uri="{FF2B5EF4-FFF2-40B4-BE49-F238E27FC236}">
                <a16:creationId xmlns:a16="http://schemas.microsoft.com/office/drawing/2014/main" id="{990BEC87-FB86-4EA1-8A3E-0D83C94F71BA}"/>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CAD66DAB-1AF2-4B42-B88E-B6315EBE0738}"/>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21678918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5F39F7-3689-4BB9-92BF-542709BA532D}"/>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83531AD-0AD4-419C-A84F-0D9453C84C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54171424-1F69-42B8-889C-9C94919FD07E}"/>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10E45AA-1BB5-407F-8526-D619101ACF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08EDCB6-27FD-4E5D-8933-474ED498AF2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105541C8-433B-4620-BAD9-86999DDC72C7}"/>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8" name="Footer Placeholder 7">
            <a:extLst>
              <a:ext uri="{FF2B5EF4-FFF2-40B4-BE49-F238E27FC236}">
                <a16:creationId xmlns:a16="http://schemas.microsoft.com/office/drawing/2014/main" id="{54F37E7D-47EE-4C0D-92F0-948C22A4378E}"/>
              </a:ext>
            </a:extLst>
          </p:cNvPr>
          <p:cNvSpPr>
            <a:spLocks noGrp="1"/>
          </p:cNvSpPr>
          <p:nvPr>
            <p:ph type="ftr" sz="quarter" idx="11"/>
          </p:nvPr>
        </p:nvSpPr>
        <p:spPr/>
        <p:txBody>
          <a:bodyPr/>
          <a:lstStyle/>
          <a:p>
            <a:r>
              <a:rPr lang="en-US"/>
              <a:t>Add a footer</a:t>
            </a:r>
            <a:endParaRPr lang="en-US" dirty="0"/>
          </a:p>
        </p:txBody>
      </p:sp>
      <p:sp>
        <p:nvSpPr>
          <p:cNvPr id="9" name="Slide Number Placeholder 8">
            <a:extLst>
              <a:ext uri="{FF2B5EF4-FFF2-40B4-BE49-F238E27FC236}">
                <a16:creationId xmlns:a16="http://schemas.microsoft.com/office/drawing/2014/main" id="{5A19B701-EE3E-4F02-AC18-3C6B159BA326}"/>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11665548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D5A294-5933-4F90-AC97-EEC7A3A6257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4050775A-85D4-4F01-A6DF-8970C2B12958}"/>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4" name="Footer Placeholder 3">
            <a:extLst>
              <a:ext uri="{FF2B5EF4-FFF2-40B4-BE49-F238E27FC236}">
                <a16:creationId xmlns:a16="http://schemas.microsoft.com/office/drawing/2014/main" id="{E09A7461-4649-4331-9ADF-31BAD2F3E371}"/>
              </a:ext>
            </a:extLst>
          </p:cNvPr>
          <p:cNvSpPr>
            <a:spLocks noGrp="1"/>
          </p:cNvSpPr>
          <p:nvPr>
            <p:ph type="ftr" sz="quarter" idx="11"/>
          </p:nvPr>
        </p:nvSpPr>
        <p:spPr/>
        <p:txBody>
          <a:bodyPr/>
          <a:lstStyle/>
          <a:p>
            <a:r>
              <a:rPr lang="en-US"/>
              <a:t>Add a footer</a:t>
            </a:r>
            <a:endParaRPr lang="en-US" dirty="0"/>
          </a:p>
        </p:txBody>
      </p:sp>
      <p:sp>
        <p:nvSpPr>
          <p:cNvPr id="5" name="Slide Number Placeholder 4">
            <a:extLst>
              <a:ext uri="{FF2B5EF4-FFF2-40B4-BE49-F238E27FC236}">
                <a16:creationId xmlns:a16="http://schemas.microsoft.com/office/drawing/2014/main" id="{03C8CC15-919C-4689-AB35-C62C246AB9E7}"/>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3792096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61472DC-01DC-4D35-9439-CD3A3CA01DAA}"/>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3" name="Footer Placeholder 2">
            <a:extLst>
              <a:ext uri="{FF2B5EF4-FFF2-40B4-BE49-F238E27FC236}">
                <a16:creationId xmlns:a16="http://schemas.microsoft.com/office/drawing/2014/main" id="{4289FFE8-83B1-4E00-83F1-DA58ECECE6CA}"/>
              </a:ext>
            </a:extLst>
          </p:cNvPr>
          <p:cNvSpPr>
            <a:spLocks noGrp="1"/>
          </p:cNvSpPr>
          <p:nvPr>
            <p:ph type="ftr" sz="quarter" idx="11"/>
          </p:nvPr>
        </p:nvSpPr>
        <p:spPr/>
        <p:txBody>
          <a:bodyPr/>
          <a:lstStyle/>
          <a:p>
            <a:r>
              <a:rPr lang="en-US"/>
              <a:t>Add a footer</a:t>
            </a:r>
            <a:endParaRPr lang="en-US" dirty="0"/>
          </a:p>
        </p:txBody>
      </p:sp>
      <p:sp>
        <p:nvSpPr>
          <p:cNvPr id="4" name="Slide Number Placeholder 3">
            <a:extLst>
              <a:ext uri="{FF2B5EF4-FFF2-40B4-BE49-F238E27FC236}">
                <a16:creationId xmlns:a16="http://schemas.microsoft.com/office/drawing/2014/main" id="{8CB7F348-7572-4B98-8D82-E0DB6D600A80}"/>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344393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E8D4FF-A85E-4507-BB8C-C4F8DC08F2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B53F7104-8D89-4DA3-86B9-D532CAD808B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E4C7C7A1-A9B7-4688-B1DB-2264A70FE2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C15C974F-2723-45A0-81BD-2FD82F6B4C12}"/>
              </a:ext>
            </a:extLst>
          </p:cNvPr>
          <p:cNvSpPr>
            <a:spLocks noGrp="1"/>
          </p:cNvSpPr>
          <p:nvPr>
            <p:ph type="dt" sz="half" idx="10"/>
          </p:nvPr>
        </p:nvSpPr>
        <p:spPr/>
        <p:txBody>
          <a:bodyPr/>
          <a:lstStyle/>
          <a:p>
            <a:fld id="{3E0FA9E5-6744-4841-888F-9E7CC0C2B7EC}" type="datetimeFigureOut">
              <a:rPr lang="en-US" smtClean="0"/>
              <a:t>5/14/19</a:t>
            </a:fld>
            <a:endParaRPr lang="en-US"/>
          </a:p>
        </p:txBody>
      </p:sp>
      <p:sp>
        <p:nvSpPr>
          <p:cNvPr id="6" name="Footer Placeholder 5">
            <a:extLst>
              <a:ext uri="{FF2B5EF4-FFF2-40B4-BE49-F238E27FC236}">
                <a16:creationId xmlns:a16="http://schemas.microsoft.com/office/drawing/2014/main" id="{7651FBCA-6688-4908-B10D-ACD7E74837AF}"/>
              </a:ext>
            </a:extLst>
          </p:cNvPr>
          <p:cNvSpPr>
            <a:spLocks noGrp="1"/>
          </p:cNvSpPr>
          <p:nvPr>
            <p:ph type="ftr" sz="quarter" idx="11"/>
          </p:nvPr>
        </p:nvSpPr>
        <p:spPr/>
        <p:txBody>
          <a:bodyPr/>
          <a:lstStyle/>
          <a:p>
            <a:r>
              <a:rPr lang="en-US"/>
              <a:t>Add a footer</a:t>
            </a:r>
            <a:endParaRPr lang="en-US" dirty="0"/>
          </a:p>
        </p:txBody>
      </p:sp>
      <p:sp>
        <p:nvSpPr>
          <p:cNvPr id="7" name="Slide Number Placeholder 6">
            <a:extLst>
              <a:ext uri="{FF2B5EF4-FFF2-40B4-BE49-F238E27FC236}">
                <a16:creationId xmlns:a16="http://schemas.microsoft.com/office/drawing/2014/main" id="{2E7E12E3-FAE0-4A0B-9FA5-D40D89525E01}"/>
              </a:ext>
            </a:extLst>
          </p:cNvPr>
          <p:cNvSpPr>
            <a:spLocks noGrp="1"/>
          </p:cNvSpPr>
          <p:nvPr>
            <p:ph type="sldNum" sz="quarter" idx="12"/>
          </p:nvPr>
        </p:nvSpPr>
        <p:spPr/>
        <p:txBody>
          <a:bodyPr/>
          <a:lstStyle/>
          <a:p>
            <a:fld id="{AAEAE4A8-A6E5-453E-B946-FB774B73F48C}" type="slidenum">
              <a:rPr lang="en-GB" smtClean="0"/>
              <a:t>‹#›</a:t>
            </a:fld>
            <a:endParaRPr lang="en-GB"/>
          </a:p>
        </p:txBody>
      </p:sp>
    </p:spTree>
    <p:extLst>
      <p:ext uri="{BB962C8B-B14F-4D97-AF65-F5344CB8AC3E}">
        <p14:creationId xmlns:p14="http://schemas.microsoft.com/office/powerpoint/2010/main" val="1489061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173E-73A4-4DE5-A452-9CF270026D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7E66A9EB-F233-4151-9500-B7EE446DBA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9C2FFAD9-9DD7-4F76-A01D-134E6B3351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0D25FF6-2C84-450C-9C7F-FE3EB1A95F0C}"/>
              </a:ext>
            </a:extLst>
          </p:cNvPr>
          <p:cNvSpPr>
            <a:spLocks noGrp="1"/>
          </p:cNvSpPr>
          <p:nvPr>
            <p:ph type="dt" sz="half" idx="10"/>
          </p:nvPr>
        </p:nvSpPr>
        <p:spPr/>
        <p:txBody>
          <a:bodyPr/>
          <a:lstStyle/>
          <a:p>
            <a:fld id="{026600E0-A616-4181-9805-87125047A340}" type="datetimeFigureOut">
              <a:rPr lang="en-GB" smtClean="0"/>
              <a:t>14/05/2019</a:t>
            </a:fld>
            <a:endParaRPr lang="en-GB"/>
          </a:p>
        </p:txBody>
      </p:sp>
      <p:sp>
        <p:nvSpPr>
          <p:cNvPr id="6" name="Footer Placeholder 5">
            <a:extLst>
              <a:ext uri="{FF2B5EF4-FFF2-40B4-BE49-F238E27FC236}">
                <a16:creationId xmlns:a16="http://schemas.microsoft.com/office/drawing/2014/main" id="{550C6366-6D48-4C65-9010-6647911514F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E991C58-3F83-42EC-AEC9-230D15B8711D}"/>
              </a:ext>
            </a:extLst>
          </p:cNvPr>
          <p:cNvSpPr>
            <a:spLocks noGrp="1"/>
          </p:cNvSpPr>
          <p:nvPr>
            <p:ph type="sldNum" sz="quarter" idx="12"/>
          </p:nvPr>
        </p:nvSpPr>
        <p:spPr/>
        <p:txBody>
          <a:bodyPr/>
          <a:lstStyle/>
          <a:p>
            <a:fld id="{FE8E451D-7602-49B8-91D4-466E26E67000}" type="slidenum">
              <a:rPr lang="en-GB" smtClean="0"/>
              <a:t>‹#›</a:t>
            </a:fld>
            <a:endParaRPr lang="en-GB"/>
          </a:p>
        </p:txBody>
      </p:sp>
    </p:spTree>
    <p:extLst>
      <p:ext uri="{BB962C8B-B14F-4D97-AF65-F5344CB8AC3E}">
        <p14:creationId xmlns:p14="http://schemas.microsoft.com/office/powerpoint/2010/main" val="13201116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C692681-E848-416B-B002-3A08B20AF52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B3062E8-BE67-4D67-8E52-E18369B189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A2AB175-86D9-41D8-923B-1C0D5DE02E5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5/14/19</a:t>
            </a:fld>
            <a:endParaRPr lang="en-US"/>
          </a:p>
        </p:txBody>
      </p:sp>
      <p:sp>
        <p:nvSpPr>
          <p:cNvPr id="5" name="Footer Placeholder 4">
            <a:extLst>
              <a:ext uri="{FF2B5EF4-FFF2-40B4-BE49-F238E27FC236}">
                <a16:creationId xmlns:a16="http://schemas.microsoft.com/office/drawing/2014/main" id="{243B35D8-0BDF-4761-94F7-818A3FFCAD7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FAD6C70-2ACF-44D2-BDB0-61E7558CD12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967170329"/>
      </p:ext>
    </p:extLst>
  </p:cSld>
  <p:clrMap bg1="lt1" tx1="dk1" bg2="lt2" tx2="dk2" accent1="accent1" accent2="accent2" accent3="accent3" accent4="accent4" accent5="accent5" accent6="accent6" hlink="hlink" folHlink="folHlink"/>
  <p:sldLayoutIdLst>
    <p:sldLayoutId id="2147484515" r:id="rId1"/>
    <p:sldLayoutId id="2147484516" r:id="rId2"/>
    <p:sldLayoutId id="2147484517" r:id="rId3"/>
    <p:sldLayoutId id="2147484518" r:id="rId4"/>
    <p:sldLayoutId id="2147484519" r:id="rId5"/>
    <p:sldLayoutId id="2147484520" r:id="rId6"/>
    <p:sldLayoutId id="2147484521" r:id="rId7"/>
    <p:sldLayoutId id="2147484522" r:id="rId8"/>
    <p:sldLayoutId id="2147484523" r:id="rId9"/>
    <p:sldLayoutId id="2147484524" r:id="rId10"/>
    <p:sldLayoutId id="214748452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l="-11000" r="-11000"/>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466850" y="313730"/>
            <a:ext cx="9258300" cy="1524000"/>
          </a:xfrm>
          <a:effectLst>
            <a:outerShdw blurRad="127000" dist="38100" dir="2700000" algn="tl" rotWithShape="0">
              <a:prstClr val="black">
                <a:alpha val="86000"/>
              </a:prstClr>
            </a:outerShdw>
          </a:effectLst>
        </p:spPr>
        <p:txBody>
          <a:bodyPr>
            <a:normAutofit/>
          </a:bodyPr>
          <a:lstStyle/>
          <a:p>
            <a:pPr algn="ctr"/>
            <a:r>
              <a:rPr lang="en-US" sz="4400" b="1" dirty="0">
                <a:solidFill>
                  <a:schemeClr val="bg1"/>
                </a:solidFill>
              </a:rPr>
              <a:t>Civil society guide </a:t>
            </a:r>
            <a:br>
              <a:rPr lang="en-US" sz="4400" b="1" dirty="0">
                <a:solidFill>
                  <a:schemeClr val="bg1"/>
                </a:solidFill>
              </a:rPr>
            </a:br>
            <a:r>
              <a:rPr lang="en-US" sz="4400" b="1" dirty="0">
                <a:solidFill>
                  <a:schemeClr val="bg1"/>
                </a:solidFill>
              </a:rPr>
              <a:t>on working with the UNCAC</a:t>
            </a:r>
          </a:p>
        </p:txBody>
      </p:sp>
      <p:sp>
        <p:nvSpPr>
          <p:cNvPr id="5" name="Rectangle 4"/>
          <p:cNvSpPr/>
          <p:nvPr/>
        </p:nvSpPr>
        <p:spPr>
          <a:xfrm>
            <a:off x="179471" y="5105400"/>
            <a:ext cx="5867400" cy="954107"/>
          </a:xfrm>
          <a:prstGeom prst="rect">
            <a:avLst/>
          </a:prstGeom>
        </p:spPr>
        <p:txBody>
          <a:bodyPr wrap="square">
            <a:spAutoFit/>
          </a:bodyPr>
          <a:lstStyle/>
          <a:p>
            <a:r>
              <a:rPr lang="en-GB" sz="2800" b="1" dirty="0"/>
              <a:t>Mirella Dummar Frahi </a:t>
            </a:r>
          </a:p>
          <a:p>
            <a:r>
              <a:rPr lang="en-GB" sz="2800" dirty="0"/>
              <a:t>Civil Society Team Leader, UNODC</a:t>
            </a:r>
          </a:p>
        </p:txBody>
      </p:sp>
      <p:pic>
        <p:nvPicPr>
          <p:cNvPr id="6" name="Picture 5">
            <a:extLst>
              <a:ext uri="{FF2B5EF4-FFF2-40B4-BE49-F238E27FC236}">
                <a16:creationId xmlns:a16="http://schemas.microsoft.com/office/drawing/2014/main" id="{4B7AB3FE-5352-400A-86F2-72460AC4ED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8600" y="6170152"/>
            <a:ext cx="2608118" cy="580306"/>
          </a:xfrm>
          <a:prstGeom prst="rect">
            <a:avLst/>
          </a:prstGeom>
        </p:spPr>
      </p:pic>
    </p:spTree>
    <p:extLst>
      <p:ext uri="{BB962C8B-B14F-4D97-AF65-F5344CB8AC3E}">
        <p14:creationId xmlns:p14="http://schemas.microsoft.com/office/powerpoint/2010/main" val="1353197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0218" y="485960"/>
            <a:ext cx="4953000" cy="533400"/>
          </a:xfrm>
        </p:spPr>
        <p:txBody>
          <a:bodyPr>
            <a:noAutofit/>
          </a:bodyPr>
          <a:lstStyle/>
          <a:p>
            <a:br>
              <a:rPr lang="en-GB" sz="3200" b="1" dirty="0">
                <a:solidFill>
                  <a:srgbClr val="00B0F0"/>
                </a:solidFill>
                <a:latin typeface="+mn-lt"/>
              </a:rPr>
            </a:br>
            <a:endParaRPr lang="en-GB" sz="3200" b="1" dirty="0">
              <a:solidFill>
                <a:srgbClr val="00B0F0"/>
              </a:solidFill>
              <a:latin typeface="+mn-lt"/>
            </a:endParaRPr>
          </a:p>
        </p:txBody>
      </p:sp>
      <p:sp>
        <p:nvSpPr>
          <p:cNvPr id="3" name="Content Placeholder 2"/>
          <p:cNvSpPr>
            <a:spLocks noGrp="1"/>
          </p:cNvSpPr>
          <p:nvPr>
            <p:ph idx="1"/>
          </p:nvPr>
        </p:nvSpPr>
        <p:spPr>
          <a:xfrm>
            <a:off x="8620048" y="4611816"/>
            <a:ext cx="3396305" cy="2080004"/>
          </a:xfrm>
          <a:ln>
            <a:solidFill>
              <a:schemeClr val="accent1"/>
            </a:solidFill>
          </a:ln>
        </p:spPr>
        <p:txBody>
          <a:bodyPr>
            <a:normAutofit/>
          </a:bodyPr>
          <a:lstStyle/>
          <a:p>
            <a:pPr marL="0" indent="0" algn="ctr">
              <a:buNone/>
            </a:pPr>
            <a:r>
              <a:rPr lang="en-US" sz="2400" kern="0" dirty="0">
                <a:latin typeface="+mj-lt"/>
                <a:cs typeface="Arial" panose="020B0604020202020204" pitchFamily="34" charset="0"/>
              </a:rPr>
              <a:t>Plus, general opportunities for capacity building, networking, on International Anti-Corruption Day, and fundraising   </a:t>
            </a:r>
            <a:endParaRPr lang="en-GB" sz="2400" b="0" kern="0" dirty="0">
              <a:latin typeface="Arial" panose="020B0604020202020204" pitchFamily="34" charset="0"/>
              <a:cs typeface="Arial" panose="020B0604020202020204" pitchFamily="34" charset="0"/>
            </a:endParaRPr>
          </a:p>
          <a:p>
            <a:endParaRPr lang="en-GB" b="0" kern="0" dirty="0">
              <a:latin typeface="Arial" panose="020B0604020202020204" pitchFamily="34" charset="0"/>
              <a:cs typeface="Arial" panose="020B0604020202020204" pitchFamily="34" charset="0"/>
              <a:sym typeface="Wingdings" pitchFamily="2" charset="2"/>
            </a:endParaRPr>
          </a:p>
          <a:p>
            <a:pPr lvl="0"/>
            <a:endParaRPr lang="en-GB" dirty="0"/>
          </a:p>
          <a:p>
            <a:endParaRPr lang="en-GB" dirty="0"/>
          </a:p>
        </p:txBody>
      </p:sp>
      <p:pic>
        <p:nvPicPr>
          <p:cNvPr id="4" name="Picture 3">
            <a:extLst>
              <a:ext uri="{FF2B5EF4-FFF2-40B4-BE49-F238E27FC236}">
                <a16:creationId xmlns:a16="http://schemas.microsoft.com/office/drawing/2014/main" id="{8986C33D-9C79-480D-A8E5-A92F38BC7E0B}"/>
              </a:ext>
            </a:extLst>
          </p:cNvPr>
          <p:cNvPicPr>
            <a:picLocks noChangeAspect="1"/>
          </p:cNvPicPr>
          <p:nvPr/>
        </p:nvPicPr>
        <p:blipFill>
          <a:blip r:embed="rId2"/>
          <a:stretch>
            <a:fillRect/>
          </a:stretch>
        </p:blipFill>
        <p:spPr>
          <a:xfrm>
            <a:off x="4005263" y="88860"/>
            <a:ext cx="4181473" cy="6680281"/>
          </a:xfrm>
          <a:prstGeom prst="rect">
            <a:avLst/>
          </a:prstGeom>
        </p:spPr>
      </p:pic>
      <p:pic>
        <p:nvPicPr>
          <p:cNvPr id="6" name="Picture 5">
            <a:extLst>
              <a:ext uri="{FF2B5EF4-FFF2-40B4-BE49-F238E27FC236}">
                <a16:creationId xmlns:a16="http://schemas.microsoft.com/office/drawing/2014/main" id="{C54B1598-47AE-4F0E-9F52-956C575DA6D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6170152"/>
            <a:ext cx="2608118" cy="580306"/>
          </a:xfrm>
          <a:prstGeom prst="rect">
            <a:avLst/>
          </a:prstGeom>
        </p:spPr>
      </p:pic>
      <p:cxnSp>
        <p:nvCxnSpPr>
          <p:cNvPr id="8" name="Straight Arrow Connector 7">
            <a:extLst>
              <a:ext uri="{FF2B5EF4-FFF2-40B4-BE49-F238E27FC236}">
                <a16:creationId xmlns:a16="http://schemas.microsoft.com/office/drawing/2014/main" id="{D7FC9615-AE85-407F-B428-7E40BBBF76D2}"/>
              </a:ext>
            </a:extLst>
          </p:cNvPr>
          <p:cNvCxnSpPr>
            <a:cxnSpLocks/>
          </p:cNvCxnSpPr>
          <p:nvPr/>
        </p:nvCxnSpPr>
        <p:spPr>
          <a:xfrm>
            <a:off x="8186736" y="733287"/>
            <a:ext cx="728664" cy="143036"/>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EC7401F7-74B1-4AEA-83EB-43E017C42C46}"/>
              </a:ext>
            </a:extLst>
          </p:cNvPr>
          <p:cNvSpPr txBox="1"/>
          <p:nvPr/>
        </p:nvSpPr>
        <p:spPr>
          <a:xfrm>
            <a:off x="8915400" y="876323"/>
            <a:ext cx="3047999" cy="1311128"/>
          </a:xfrm>
          <a:prstGeom prst="rect">
            <a:avLst/>
          </a:prstGeom>
          <a:noFill/>
          <a:ln>
            <a:solidFill>
              <a:schemeClr val="accent1"/>
            </a:solidFill>
          </a:ln>
        </p:spPr>
        <p:txBody>
          <a:bodyPr wrap="square" rtlCol="0">
            <a:spAutoFit/>
          </a:bodyPr>
          <a:lstStyle/>
          <a:p>
            <a:pPr lvl="0" algn="ctr">
              <a:lnSpc>
                <a:spcPct val="90000"/>
              </a:lnSpc>
              <a:spcBef>
                <a:spcPts val="1000"/>
              </a:spcBef>
            </a:pPr>
            <a:r>
              <a:rPr lang="en-US" sz="2200" kern="0" dirty="0">
                <a:solidFill>
                  <a:prstClr val="black"/>
                </a:solidFill>
                <a:latin typeface="Calibri Light" panose="020F0302020204030204"/>
                <a:cs typeface="Arial" panose="020B0604020202020204" pitchFamily="34" charset="0"/>
              </a:rPr>
              <a:t>Introduction to the Convention and its nexus with the Sustainable Development Goals</a:t>
            </a:r>
          </a:p>
        </p:txBody>
      </p:sp>
      <p:cxnSp>
        <p:nvCxnSpPr>
          <p:cNvPr id="12" name="Straight Arrow Connector 11">
            <a:extLst>
              <a:ext uri="{FF2B5EF4-FFF2-40B4-BE49-F238E27FC236}">
                <a16:creationId xmlns:a16="http://schemas.microsoft.com/office/drawing/2014/main" id="{3BF7EDFB-444A-404A-BBA7-3F7E38F8BAA4}"/>
              </a:ext>
            </a:extLst>
          </p:cNvPr>
          <p:cNvCxnSpPr>
            <a:cxnSpLocks/>
          </p:cNvCxnSpPr>
          <p:nvPr/>
        </p:nvCxnSpPr>
        <p:spPr>
          <a:xfrm flipH="1">
            <a:off x="3581400" y="2830081"/>
            <a:ext cx="369294" cy="446519"/>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86211EC-80C0-4CD0-972F-7127F6EC9CC3}"/>
              </a:ext>
            </a:extLst>
          </p:cNvPr>
          <p:cNvSpPr txBox="1"/>
          <p:nvPr/>
        </p:nvSpPr>
        <p:spPr>
          <a:xfrm>
            <a:off x="307126" y="2743200"/>
            <a:ext cx="3277242" cy="3083921"/>
          </a:xfrm>
          <a:prstGeom prst="rect">
            <a:avLst/>
          </a:prstGeom>
          <a:noFill/>
          <a:ln>
            <a:solidFill>
              <a:schemeClr val="accent1"/>
            </a:solidFill>
          </a:ln>
        </p:spPr>
        <p:txBody>
          <a:bodyPr wrap="square" rtlCol="0">
            <a:spAutoFit/>
          </a:bodyPr>
          <a:lstStyle/>
          <a:p>
            <a:pPr lvl="0" algn="ctr">
              <a:lnSpc>
                <a:spcPct val="90000"/>
              </a:lnSpc>
              <a:spcBef>
                <a:spcPts val="1000"/>
              </a:spcBef>
            </a:pPr>
            <a:r>
              <a:rPr lang="en-US" sz="2400" kern="0" dirty="0">
                <a:solidFill>
                  <a:prstClr val="black"/>
                </a:solidFill>
                <a:latin typeface="Calibri Light" panose="020F0302020204030204"/>
                <a:cs typeface="Arial" panose="020B0604020202020204" pitchFamily="34" charset="0"/>
              </a:rPr>
              <a:t>Specific entry points for the four chapters of the UNCAC: Preventive measures, Criminalization and law enforcement, International cooperation, and Asset recovery</a:t>
            </a:r>
            <a:endParaRPr lang="en-GB" dirty="0"/>
          </a:p>
        </p:txBody>
      </p:sp>
      <p:sp>
        <p:nvSpPr>
          <p:cNvPr id="15" name="TextBox 14">
            <a:extLst>
              <a:ext uri="{FF2B5EF4-FFF2-40B4-BE49-F238E27FC236}">
                <a16:creationId xmlns:a16="http://schemas.microsoft.com/office/drawing/2014/main" id="{4DAE93F2-EB3D-4CB0-9059-FC2DABAF15EF}"/>
              </a:ext>
            </a:extLst>
          </p:cNvPr>
          <p:cNvSpPr txBox="1"/>
          <p:nvPr/>
        </p:nvSpPr>
        <p:spPr>
          <a:xfrm>
            <a:off x="347663" y="562391"/>
            <a:ext cx="3091505" cy="1015663"/>
          </a:xfrm>
          <a:prstGeom prst="rect">
            <a:avLst/>
          </a:prstGeom>
          <a:noFill/>
          <a:ln>
            <a:solidFill>
              <a:schemeClr val="accent1"/>
            </a:solidFill>
          </a:ln>
        </p:spPr>
        <p:txBody>
          <a:bodyPr wrap="square" rtlCol="0">
            <a:spAutoFit/>
          </a:bodyPr>
          <a:lstStyle/>
          <a:p>
            <a:pPr algn="ctr"/>
            <a:r>
              <a:rPr lang="en-US" sz="2000" kern="0" dirty="0">
                <a:solidFill>
                  <a:prstClr val="black"/>
                </a:solidFill>
                <a:latin typeface="Calibri Light" panose="020F0302020204030204"/>
                <a:cs typeface="Arial" panose="020B0604020202020204" pitchFamily="34" charset="0"/>
              </a:rPr>
              <a:t>The guide shows entry points for CSOs in UNCAC and its Review Mechanism</a:t>
            </a:r>
            <a:endParaRPr lang="en-GB" sz="2000" dirty="0"/>
          </a:p>
        </p:txBody>
      </p:sp>
      <p:cxnSp>
        <p:nvCxnSpPr>
          <p:cNvPr id="16" name="Straight Arrow Connector 15">
            <a:extLst>
              <a:ext uri="{FF2B5EF4-FFF2-40B4-BE49-F238E27FC236}">
                <a16:creationId xmlns:a16="http://schemas.microsoft.com/office/drawing/2014/main" id="{80BF9967-AC46-4D1B-81E6-103BC347F6FF}"/>
              </a:ext>
            </a:extLst>
          </p:cNvPr>
          <p:cNvCxnSpPr>
            <a:cxnSpLocks/>
          </p:cNvCxnSpPr>
          <p:nvPr/>
        </p:nvCxnSpPr>
        <p:spPr>
          <a:xfrm flipH="1" flipV="1">
            <a:off x="3439168" y="1235145"/>
            <a:ext cx="511525" cy="181315"/>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27A4D105-7992-4CA4-A32B-69C13C8AA957}"/>
              </a:ext>
            </a:extLst>
          </p:cNvPr>
          <p:cNvSpPr txBox="1"/>
          <p:nvPr/>
        </p:nvSpPr>
        <p:spPr>
          <a:xfrm>
            <a:off x="8908942" y="3090602"/>
            <a:ext cx="2711150" cy="830997"/>
          </a:xfrm>
          <a:prstGeom prst="rect">
            <a:avLst/>
          </a:prstGeom>
          <a:noFill/>
          <a:ln>
            <a:solidFill>
              <a:schemeClr val="accent1"/>
            </a:solidFill>
          </a:ln>
        </p:spPr>
        <p:txBody>
          <a:bodyPr wrap="square" rtlCol="0">
            <a:spAutoFit/>
          </a:bodyPr>
          <a:lstStyle/>
          <a:p>
            <a:pPr algn="ctr"/>
            <a:r>
              <a:rPr lang="en-US" sz="2400" kern="0" dirty="0">
                <a:solidFill>
                  <a:prstClr val="black"/>
                </a:solidFill>
                <a:latin typeface="Calibri Light" panose="020F0302020204030204"/>
                <a:cs typeface="Arial" panose="020B0604020202020204" pitchFamily="34" charset="0"/>
              </a:rPr>
              <a:t>Ways to work with the private sector</a:t>
            </a:r>
            <a:endParaRPr lang="en-GB" sz="1600" dirty="0"/>
          </a:p>
        </p:txBody>
      </p:sp>
      <p:cxnSp>
        <p:nvCxnSpPr>
          <p:cNvPr id="23" name="Straight Arrow Connector 22">
            <a:extLst>
              <a:ext uri="{FF2B5EF4-FFF2-40B4-BE49-F238E27FC236}">
                <a16:creationId xmlns:a16="http://schemas.microsoft.com/office/drawing/2014/main" id="{3FB6E480-86F1-4C38-86D2-A853D9379F4A}"/>
              </a:ext>
            </a:extLst>
          </p:cNvPr>
          <p:cNvCxnSpPr>
            <a:cxnSpLocks/>
          </p:cNvCxnSpPr>
          <p:nvPr/>
        </p:nvCxnSpPr>
        <p:spPr>
          <a:xfrm flipV="1">
            <a:off x="8148358" y="3090602"/>
            <a:ext cx="760584" cy="795598"/>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a:extLst>
              <a:ext uri="{FF2B5EF4-FFF2-40B4-BE49-F238E27FC236}">
                <a16:creationId xmlns:a16="http://schemas.microsoft.com/office/drawing/2014/main" id="{9D65691E-CD46-4A32-A4FB-4944F77A3019}"/>
              </a:ext>
            </a:extLst>
          </p:cNvPr>
          <p:cNvCxnSpPr>
            <a:cxnSpLocks/>
          </p:cNvCxnSpPr>
          <p:nvPr/>
        </p:nvCxnSpPr>
        <p:spPr>
          <a:xfrm>
            <a:off x="8148359" y="4599363"/>
            <a:ext cx="471689" cy="12453"/>
          </a:xfrm>
          <a:prstGeom prst="straightConnector1">
            <a:avLst/>
          </a:prstGeom>
          <a:ln w="44450">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2682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1128449" y="347165"/>
            <a:ext cx="9038698" cy="533400"/>
          </a:xfrm>
          <a:prstGeom prst="rect">
            <a:avLst/>
          </a:prstGeom>
        </p:spPr>
        <p:txBody>
          <a:bodyPr>
            <a:no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GB" sz="3200" b="1" dirty="0">
                <a:solidFill>
                  <a:srgbClr val="00B0F0"/>
                </a:solidFill>
                <a:latin typeface="+mn-lt"/>
              </a:rPr>
              <a:t>Highlighting civil society stories</a:t>
            </a:r>
          </a:p>
        </p:txBody>
      </p:sp>
      <p:sp>
        <p:nvSpPr>
          <p:cNvPr id="14" name="Rectangle 13"/>
          <p:cNvSpPr/>
          <p:nvPr/>
        </p:nvSpPr>
        <p:spPr>
          <a:xfrm>
            <a:off x="381000" y="1817198"/>
            <a:ext cx="5266798" cy="3785652"/>
          </a:xfrm>
          <a:prstGeom prst="rect">
            <a:avLst/>
          </a:prstGeom>
        </p:spPr>
        <p:txBody>
          <a:bodyPr wrap="square">
            <a:spAutoFit/>
          </a:bodyPr>
          <a:lstStyle/>
          <a:p>
            <a:pPr marL="285750" indent="-285750">
              <a:buFont typeface="Arial" panose="020B0604020202020204" pitchFamily="34" charset="0"/>
              <a:buChar char="•"/>
            </a:pPr>
            <a:r>
              <a:rPr lang="en-GB" sz="2400" dirty="0"/>
              <a:t>Contains over 70 examples of CSO success stories and examples from around the world</a:t>
            </a:r>
          </a:p>
          <a:p>
            <a:pPr marL="285750" indent="-285750">
              <a:buFont typeface="Arial" panose="020B0604020202020204" pitchFamily="34" charset="0"/>
              <a:buChar char="•"/>
            </a:pPr>
            <a:r>
              <a:rPr lang="en-GB" sz="2400" dirty="0"/>
              <a:t>Each example listed under the specific entry points in text</a:t>
            </a:r>
          </a:p>
          <a:p>
            <a:pPr marL="285750" indent="-285750">
              <a:buFont typeface="Arial" panose="020B0604020202020204" pitchFamily="34" charset="0"/>
              <a:buChar char="•"/>
            </a:pPr>
            <a:r>
              <a:rPr lang="en-GB" sz="2400" dirty="0"/>
              <a:t>Copied right is the success story under the advocacy chapter. REN-LAC’s advocacy work helped influence the drafting of new anti-corruption bill in 2015 in Burkina Faso</a:t>
            </a:r>
          </a:p>
        </p:txBody>
      </p:sp>
      <p:pic>
        <p:nvPicPr>
          <p:cNvPr id="3" name="Picture 2">
            <a:extLst>
              <a:ext uri="{FF2B5EF4-FFF2-40B4-BE49-F238E27FC236}">
                <a16:creationId xmlns:a16="http://schemas.microsoft.com/office/drawing/2014/main" id="{E7FC9F70-531D-4DBD-86F4-F55DCD87436B}"/>
              </a:ext>
            </a:extLst>
          </p:cNvPr>
          <p:cNvPicPr>
            <a:picLocks noChangeAspect="1"/>
          </p:cNvPicPr>
          <p:nvPr/>
        </p:nvPicPr>
        <p:blipFill>
          <a:blip r:embed="rId2"/>
          <a:stretch>
            <a:fillRect/>
          </a:stretch>
        </p:blipFill>
        <p:spPr>
          <a:xfrm>
            <a:off x="5486400" y="1447800"/>
            <a:ext cx="6450778" cy="4504335"/>
          </a:xfrm>
          <a:prstGeom prst="rect">
            <a:avLst/>
          </a:prstGeom>
        </p:spPr>
      </p:pic>
      <p:pic>
        <p:nvPicPr>
          <p:cNvPr id="8" name="Picture 7">
            <a:extLst>
              <a:ext uri="{FF2B5EF4-FFF2-40B4-BE49-F238E27FC236}">
                <a16:creationId xmlns:a16="http://schemas.microsoft.com/office/drawing/2014/main" id="{C1FB75A5-0059-4B33-BCCA-C13A1218EF3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0" y="6170152"/>
            <a:ext cx="2608118" cy="580306"/>
          </a:xfrm>
          <a:prstGeom prst="rect">
            <a:avLst/>
          </a:prstGeom>
        </p:spPr>
      </p:pic>
    </p:spTree>
    <p:extLst>
      <p:ext uri="{BB962C8B-B14F-4D97-AF65-F5344CB8AC3E}">
        <p14:creationId xmlns:p14="http://schemas.microsoft.com/office/powerpoint/2010/main" val="27203026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C0196-C9C8-4974-89DA-0C052296CB97}"/>
              </a:ext>
            </a:extLst>
          </p:cNvPr>
          <p:cNvSpPr>
            <a:spLocks noGrp="1"/>
          </p:cNvSpPr>
          <p:nvPr>
            <p:ph type="title"/>
          </p:nvPr>
        </p:nvSpPr>
        <p:spPr>
          <a:xfrm>
            <a:off x="1905000" y="408952"/>
            <a:ext cx="8915400" cy="1143000"/>
          </a:xfrm>
        </p:spPr>
        <p:txBody>
          <a:bodyPr>
            <a:normAutofit/>
          </a:bodyPr>
          <a:lstStyle/>
          <a:p>
            <a:pPr algn="ctr"/>
            <a:r>
              <a:rPr lang="en-GB" sz="3200" b="1" dirty="0">
                <a:solidFill>
                  <a:schemeClr val="accent5"/>
                </a:solidFill>
                <a:latin typeface="+mn-lt"/>
              </a:rPr>
              <a:t>CSO Entry Points: Preventive measures (UNCAC Chapter II)</a:t>
            </a:r>
          </a:p>
        </p:txBody>
      </p:sp>
      <p:sp>
        <p:nvSpPr>
          <p:cNvPr id="3" name="Content Placeholder 2">
            <a:extLst>
              <a:ext uri="{FF2B5EF4-FFF2-40B4-BE49-F238E27FC236}">
                <a16:creationId xmlns:a16="http://schemas.microsoft.com/office/drawing/2014/main" id="{5CFEC3B4-9A6D-424C-A722-1AE6242E2FBB}"/>
              </a:ext>
            </a:extLst>
          </p:cNvPr>
          <p:cNvSpPr>
            <a:spLocks noGrp="1"/>
          </p:cNvSpPr>
          <p:nvPr>
            <p:ph idx="1"/>
          </p:nvPr>
        </p:nvSpPr>
        <p:spPr>
          <a:xfrm>
            <a:off x="452718" y="2017761"/>
            <a:ext cx="7772400" cy="4395192"/>
          </a:xfrm>
        </p:spPr>
        <p:txBody>
          <a:bodyPr>
            <a:normAutofit/>
          </a:bodyPr>
          <a:lstStyle/>
          <a:p>
            <a:r>
              <a:rPr lang="en-GB" sz="2400" dirty="0"/>
              <a:t>Art 13 encourages civil society participation</a:t>
            </a:r>
          </a:p>
          <a:p>
            <a:r>
              <a:rPr lang="en-GB" sz="2400" dirty="0"/>
              <a:t>National Action Plans and Strategies (Art. 5)- the formulation and implementation.</a:t>
            </a:r>
          </a:p>
          <a:p>
            <a:r>
              <a:rPr lang="en-GB" sz="2400" dirty="0"/>
              <a:t>Public reporting (Art. 10) and transparency, access to information laws. </a:t>
            </a:r>
          </a:p>
          <a:p>
            <a:r>
              <a:rPr lang="en-GB" sz="2400" dirty="0"/>
              <a:t>Codes of conduct (Art. 8) and Public procurement (Art. 9)</a:t>
            </a:r>
          </a:p>
          <a:p>
            <a:r>
              <a:rPr lang="en-GB" sz="2400" dirty="0"/>
              <a:t>Integrity in the judicial system (Art. 11)</a:t>
            </a:r>
          </a:p>
          <a:p>
            <a:endParaRPr lang="en-GB" dirty="0"/>
          </a:p>
        </p:txBody>
      </p:sp>
      <p:pic>
        <p:nvPicPr>
          <p:cNvPr id="6150" name="Picture 6" descr="Ãhnliches Foto">
            <a:extLst>
              <a:ext uri="{FF2B5EF4-FFF2-40B4-BE49-F238E27FC236}">
                <a16:creationId xmlns:a16="http://schemas.microsoft.com/office/drawing/2014/main" id="{B80DEDCB-78D8-437B-9795-3C339B03E0F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001000" y="2133600"/>
            <a:ext cx="4086870" cy="27281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18344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AD35F0-6F5B-4642-9172-401176C720DD}"/>
              </a:ext>
            </a:extLst>
          </p:cNvPr>
          <p:cNvSpPr>
            <a:spLocks noGrp="1"/>
          </p:cNvSpPr>
          <p:nvPr>
            <p:ph type="title"/>
          </p:nvPr>
        </p:nvSpPr>
        <p:spPr>
          <a:xfrm>
            <a:off x="2216107" y="454794"/>
            <a:ext cx="7772400" cy="1143000"/>
          </a:xfrm>
        </p:spPr>
        <p:txBody>
          <a:bodyPr>
            <a:normAutofit/>
          </a:bodyPr>
          <a:lstStyle/>
          <a:p>
            <a:pPr algn="ctr"/>
            <a:r>
              <a:rPr lang="en-GB" sz="2800" b="1" dirty="0">
                <a:solidFill>
                  <a:schemeClr val="accent5"/>
                </a:solidFill>
                <a:latin typeface="+mn-lt"/>
              </a:rPr>
              <a:t>CSO Entry Points: Criminalization and Law Enforcement (Chapter III)</a:t>
            </a:r>
          </a:p>
        </p:txBody>
      </p:sp>
      <p:sp>
        <p:nvSpPr>
          <p:cNvPr id="3" name="Content Placeholder 2">
            <a:extLst>
              <a:ext uri="{FF2B5EF4-FFF2-40B4-BE49-F238E27FC236}">
                <a16:creationId xmlns:a16="http://schemas.microsoft.com/office/drawing/2014/main" id="{1821ADCE-2EEA-4595-A318-7B00FBD7009C}"/>
              </a:ext>
            </a:extLst>
          </p:cNvPr>
          <p:cNvSpPr>
            <a:spLocks noGrp="1"/>
          </p:cNvSpPr>
          <p:nvPr>
            <p:ph idx="1"/>
          </p:nvPr>
        </p:nvSpPr>
        <p:spPr>
          <a:xfrm>
            <a:off x="2209800" y="1597794"/>
            <a:ext cx="7772400" cy="4114800"/>
          </a:xfrm>
        </p:spPr>
        <p:txBody>
          <a:bodyPr>
            <a:normAutofit/>
          </a:bodyPr>
          <a:lstStyle/>
          <a:p>
            <a:r>
              <a:rPr lang="en-GB" sz="2400" dirty="0"/>
              <a:t>Advocate for means to deter and punish corruption</a:t>
            </a:r>
          </a:p>
          <a:p>
            <a:r>
              <a:rPr lang="en-GB" sz="2400" dirty="0"/>
              <a:t>Whistleblowing and </a:t>
            </a:r>
            <a:r>
              <a:rPr lang="en-GB" sz="2400" dirty="0" err="1"/>
              <a:t>Whistleblower</a:t>
            </a:r>
            <a:r>
              <a:rPr lang="en-GB" sz="2400" dirty="0"/>
              <a:t> Protection (Art. 33) and witness protection (Art. 32)</a:t>
            </a:r>
          </a:p>
          <a:p>
            <a:r>
              <a:rPr lang="en-GB" sz="2400" dirty="0"/>
              <a:t>Example of </a:t>
            </a:r>
            <a:r>
              <a:rPr lang="en-US" sz="2400" dirty="0"/>
              <a:t>TI’s Advocacy and Legal Advice </a:t>
            </a:r>
            <a:r>
              <a:rPr lang="en-US" sz="2400" dirty="0" err="1"/>
              <a:t>Centres</a:t>
            </a:r>
            <a:r>
              <a:rPr lang="en-US" sz="2400" dirty="0"/>
              <a:t> (ALACs) providing free and confidential legal advice to witnesses and victims of corruption. Currently operating in 11 African states </a:t>
            </a:r>
            <a:endParaRPr lang="en-GB" sz="2400" dirty="0"/>
          </a:p>
        </p:txBody>
      </p:sp>
      <p:pic>
        <p:nvPicPr>
          <p:cNvPr id="8194" name="Picture 2" descr="Bildergebnis fÃ¼r police line do not cross image without background">
            <a:extLst>
              <a:ext uri="{FF2B5EF4-FFF2-40B4-BE49-F238E27FC236}">
                <a16:creationId xmlns:a16="http://schemas.microsoft.com/office/drawing/2014/main" id="{ECC6DDA5-3DB4-4E8B-A901-1AAD52DC4F6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47800" y="4310881"/>
            <a:ext cx="9144000" cy="18986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0759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FFA84F-2FA1-4645-8BF6-E9CE70CD542B}"/>
              </a:ext>
            </a:extLst>
          </p:cNvPr>
          <p:cNvSpPr>
            <a:spLocks noGrp="1"/>
          </p:cNvSpPr>
          <p:nvPr>
            <p:ph type="title"/>
          </p:nvPr>
        </p:nvSpPr>
        <p:spPr>
          <a:xfrm>
            <a:off x="838200" y="365125"/>
            <a:ext cx="10287000" cy="1325563"/>
          </a:xfrm>
        </p:spPr>
        <p:txBody>
          <a:bodyPr>
            <a:normAutofit/>
          </a:bodyPr>
          <a:lstStyle/>
          <a:p>
            <a:pPr algn="ctr"/>
            <a:r>
              <a:rPr lang="en-GB" sz="3200" b="1" dirty="0">
                <a:solidFill>
                  <a:schemeClr val="accent5"/>
                </a:solidFill>
                <a:latin typeface="+mn-lt"/>
              </a:rPr>
              <a:t>CSO Entry Points: International cooperation (Chapter IV) and asset recovery (Chapter V)</a:t>
            </a:r>
          </a:p>
        </p:txBody>
      </p:sp>
      <p:sp>
        <p:nvSpPr>
          <p:cNvPr id="3" name="Content Placeholder 2">
            <a:extLst>
              <a:ext uri="{FF2B5EF4-FFF2-40B4-BE49-F238E27FC236}">
                <a16:creationId xmlns:a16="http://schemas.microsoft.com/office/drawing/2014/main" id="{3B79908C-03C6-4BDB-AE44-9DA642FC7DD0}"/>
              </a:ext>
            </a:extLst>
          </p:cNvPr>
          <p:cNvSpPr>
            <a:spLocks noGrp="1"/>
          </p:cNvSpPr>
          <p:nvPr>
            <p:ph idx="1"/>
          </p:nvPr>
        </p:nvSpPr>
        <p:spPr>
          <a:xfrm>
            <a:off x="2063552" y="1777409"/>
            <a:ext cx="7772400" cy="4114800"/>
          </a:xfrm>
        </p:spPr>
        <p:txBody>
          <a:bodyPr/>
          <a:lstStyle/>
          <a:p>
            <a:pPr marL="0" indent="0">
              <a:buNone/>
            </a:pPr>
            <a:r>
              <a:rPr lang="en-GB" sz="2400" dirty="0"/>
              <a:t>CSOs may assist States in:</a:t>
            </a:r>
          </a:p>
          <a:p>
            <a:r>
              <a:rPr lang="en-GB" sz="2400" dirty="0"/>
              <a:t>Advocacy and awareness raising on specific cases/legislation</a:t>
            </a:r>
          </a:p>
          <a:p>
            <a:r>
              <a:rPr lang="en-GB" sz="2400" dirty="0"/>
              <a:t>Investigation and legal action e.g. representation of victims</a:t>
            </a:r>
          </a:p>
          <a:p>
            <a:r>
              <a:rPr lang="en-GB" sz="2400" dirty="0"/>
              <a:t>Monitoring the use of confiscated assets</a:t>
            </a:r>
          </a:p>
          <a:p>
            <a:endParaRPr lang="en-GB" dirty="0"/>
          </a:p>
        </p:txBody>
      </p:sp>
      <p:pic>
        <p:nvPicPr>
          <p:cNvPr id="5" name="Picture 2" descr="Bildergebnis fÃ¼r people in circle cartoon without background">
            <a:extLst>
              <a:ext uri="{FF2B5EF4-FFF2-40B4-BE49-F238E27FC236}">
                <a16:creationId xmlns:a16="http://schemas.microsoft.com/office/drawing/2014/main" id="{7D6C3D1F-BC86-44CB-80C5-2355C70BD8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962328" y="3429000"/>
            <a:ext cx="3526160" cy="3429001"/>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Bildergebnis fÃ¼r UN emblem with white background">
            <a:extLst>
              <a:ext uri="{FF2B5EF4-FFF2-40B4-BE49-F238E27FC236}">
                <a16:creationId xmlns:a16="http://schemas.microsoft.com/office/drawing/2014/main" id="{B9A4F432-DACE-46EF-ACD9-E063137BB5C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770131" y="4293096"/>
            <a:ext cx="1893612" cy="1599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132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C65B4C8C-34CB-4871-A2A4-D3A4B8387F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1">
            <a:extLst>
              <a:ext uri="{FF2B5EF4-FFF2-40B4-BE49-F238E27FC236}">
                <a16:creationId xmlns:a16="http://schemas.microsoft.com/office/drawing/2014/main" id="{B2CF723C-5DD2-4805-B046-FC931F42EB92}"/>
              </a:ext>
            </a:extLst>
          </p:cNvPr>
          <p:cNvSpPr txBox="1">
            <a:spLocks noGrp="1"/>
          </p:cNvSpPr>
          <p:nvPr>
            <p:ph type="title"/>
          </p:nvPr>
        </p:nvSpPr>
        <p:spPr>
          <a:xfrm>
            <a:off x="8065398" y="152400"/>
            <a:ext cx="3657600" cy="2228849"/>
          </a:xfrm>
          <a:prstGeom prst="rect">
            <a:avLst/>
          </a:prstGeom>
        </p:spPr>
        <p:txBody>
          <a:bodyPr>
            <a:normAutofit/>
          </a:bodyPr>
          <a:lstStyle>
            <a:lvl1pPr algn="l" defTabSz="914400" rtl="0" eaLnBrk="1" latinLnBrk="0" hangingPunct="1">
              <a:spcBef>
                <a:spcPct val="0"/>
              </a:spcBef>
              <a:buNone/>
              <a:defRPr sz="3600" kern="1200" cap="all" spc="-60" baseline="0">
                <a:solidFill>
                  <a:schemeClr val="tx2"/>
                </a:solidFill>
                <a:latin typeface="+mj-lt"/>
                <a:ea typeface="+mj-ea"/>
                <a:cs typeface="+mj-cs"/>
              </a:defRPr>
            </a:lvl1pPr>
          </a:lstStyle>
          <a:p>
            <a:pPr algn="ctr"/>
            <a:r>
              <a:rPr lang="en-GB" b="1" dirty="0">
                <a:solidFill>
                  <a:srgbClr val="00B0F0"/>
                </a:solidFill>
                <a:latin typeface="+mn-lt"/>
              </a:rPr>
              <a:t>CIVIL SOCIETY INPUT</a:t>
            </a:r>
            <a:br>
              <a:rPr lang="en-GB" b="1" dirty="0">
                <a:latin typeface="+mn-lt"/>
              </a:rPr>
            </a:br>
            <a:br>
              <a:rPr lang="en-GB" b="1" dirty="0">
                <a:latin typeface="+mn-lt"/>
              </a:rPr>
            </a:br>
            <a:endParaRPr lang="en-GB" b="1" dirty="0">
              <a:latin typeface="+mn-lt"/>
            </a:endParaRPr>
          </a:p>
        </p:txBody>
      </p:sp>
      <p:sp>
        <p:nvSpPr>
          <p:cNvPr id="13" name="Rectangle 12">
            <a:extLst>
              <a:ext uri="{FF2B5EF4-FFF2-40B4-BE49-F238E27FC236}">
                <a16:creationId xmlns:a16="http://schemas.microsoft.com/office/drawing/2014/main" id="{44F49314-34CA-49F7-B857-CFA8666AA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34656"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8" name="Content Placeholder 4">
            <a:extLst>
              <a:ext uri="{FF2B5EF4-FFF2-40B4-BE49-F238E27FC236}">
                <a16:creationId xmlns:a16="http://schemas.microsoft.com/office/drawing/2014/main" id="{40432232-E2C4-465D-BB4B-6DDEEF16C93E}"/>
              </a:ext>
            </a:extLst>
          </p:cNvPr>
          <p:cNvGraphicFramePr>
            <a:graphicFrameLocks noGrp="1"/>
          </p:cNvGraphicFramePr>
          <p:nvPr>
            <p:ph idx="1"/>
            <p:extLst>
              <p:ext uri="{D42A27DB-BD31-4B8C-83A1-F6EECF244321}">
                <p14:modId xmlns:p14="http://schemas.microsoft.com/office/powerpoint/2010/main" val="1577587849"/>
              </p:ext>
            </p:extLst>
          </p:nvPr>
        </p:nvGraphicFramePr>
        <p:xfrm>
          <a:off x="501086" y="396326"/>
          <a:ext cx="6532484" cy="5696016"/>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a:extLst>
              <a:ext uri="{FF2B5EF4-FFF2-40B4-BE49-F238E27FC236}">
                <a16:creationId xmlns:a16="http://schemas.microsoft.com/office/drawing/2014/main" id="{6B268AD2-3630-4F0D-9A7B-943E493CEE50}"/>
              </a:ext>
            </a:extLst>
          </p:cNvPr>
          <p:cNvSpPr/>
          <p:nvPr/>
        </p:nvSpPr>
        <p:spPr>
          <a:xfrm>
            <a:off x="7882813" y="1568027"/>
            <a:ext cx="3826033" cy="4708981"/>
          </a:xfrm>
          <a:prstGeom prst="rect">
            <a:avLst/>
          </a:prstGeom>
        </p:spPr>
        <p:txBody>
          <a:bodyPr wrap="square">
            <a:spAutoFit/>
          </a:bodyPr>
          <a:lstStyle/>
          <a:p>
            <a:pPr marL="285750" indent="-285750">
              <a:buFont typeface="Arial" panose="020B0604020202020204" pitchFamily="34" charset="0"/>
              <a:buChar char="•"/>
            </a:pPr>
            <a:r>
              <a:rPr lang="en-US" sz="2000" dirty="0"/>
              <a:t>The Civil Society Team sent a survey to over 2,500 CSOs working on anti-corruption matters to learn about their role in the implementation of the Convention. </a:t>
            </a:r>
          </a:p>
          <a:p>
            <a:pPr marL="285750" indent="-285750">
              <a:buFont typeface="Arial" panose="020B0604020202020204" pitchFamily="34" charset="0"/>
              <a:buChar char="•"/>
            </a:pPr>
            <a:r>
              <a:rPr lang="en-US" sz="2000" dirty="0"/>
              <a:t>Full responses to the survey were received from 124 civil society organizations in 113 countries globally. </a:t>
            </a:r>
          </a:p>
          <a:p>
            <a:pPr marL="285750" indent="-285750">
              <a:buFont typeface="Arial" panose="020B0604020202020204" pitchFamily="34" charset="0"/>
              <a:buChar char="•"/>
            </a:pPr>
            <a:r>
              <a:rPr lang="en-US" sz="2000" dirty="0"/>
              <a:t>Other inputs were collected through direct outreach, including workshops</a:t>
            </a:r>
          </a:p>
          <a:p>
            <a:pPr marL="285750" indent="-285750">
              <a:buFont typeface="Arial" panose="020B0604020202020204" pitchFamily="34" charset="0"/>
              <a:buChar char="•"/>
            </a:pPr>
            <a:r>
              <a:rPr lang="en-US" sz="2000" dirty="0"/>
              <a:t>Results from a question are illustrated on the graph</a:t>
            </a:r>
          </a:p>
        </p:txBody>
      </p:sp>
      <p:sp>
        <p:nvSpPr>
          <p:cNvPr id="6" name="TextBox 5">
            <a:extLst>
              <a:ext uri="{FF2B5EF4-FFF2-40B4-BE49-F238E27FC236}">
                <a16:creationId xmlns:a16="http://schemas.microsoft.com/office/drawing/2014/main" id="{31AAFC51-DA5A-4A41-8BB4-4B29466CC55F}"/>
              </a:ext>
            </a:extLst>
          </p:cNvPr>
          <p:cNvSpPr txBox="1"/>
          <p:nvPr/>
        </p:nvSpPr>
        <p:spPr>
          <a:xfrm>
            <a:off x="501086" y="6277008"/>
            <a:ext cx="4648200" cy="338554"/>
          </a:xfrm>
          <a:prstGeom prst="rect">
            <a:avLst/>
          </a:prstGeom>
          <a:noFill/>
        </p:spPr>
        <p:txBody>
          <a:bodyPr wrap="square" rtlCol="0">
            <a:spAutoFit/>
          </a:bodyPr>
          <a:lstStyle/>
          <a:p>
            <a:r>
              <a:rPr lang="en-GB" sz="1600" dirty="0"/>
              <a:t>*Graph created from survey responses</a:t>
            </a:r>
          </a:p>
        </p:txBody>
      </p:sp>
    </p:spTree>
    <p:extLst>
      <p:ext uri="{BB962C8B-B14F-4D97-AF65-F5344CB8AC3E}">
        <p14:creationId xmlns:p14="http://schemas.microsoft.com/office/powerpoint/2010/main" val="2473619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l="-11000" r="-11000"/>
          </a:stretch>
        </a:blip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17736D9-CFFA-4E58-87B9-D81DA31CD7C7}"/>
              </a:ext>
            </a:extLst>
          </p:cNvPr>
          <p:cNvSpPr/>
          <p:nvPr/>
        </p:nvSpPr>
        <p:spPr>
          <a:xfrm>
            <a:off x="304800" y="4114430"/>
            <a:ext cx="4495800" cy="2387600"/>
          </a:xfrm>
          <a:prstGeom prst="rect">
            <a:avLst/>
          </a:prstGeom>
          <a:solidFill>
            <a:schemeClr val="bg1"/>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p:cNvSpPr/>
          <p:nvPr/>
        </p:nvSpPr>
        <p:spPr>
          <a:xfrm>
            <a:off x="1229175" y="5073383"/>
            <a:ext cx="3276600" cy="407804"/>
          </a:xfrm>
          <a:prstGeom prst="rect">
            <a:avLst/>
          </a:prstGeom>
        </p:spPr>
        <p:txBody>
          <a:bodyPr wrap="square">
            <a:spAutoFit/>
          </a:bodyPr>
          <a:lstStyle/>
          <a:p>
            <a:pPr>
              <a:lnSpc>
                <a:spcPct val="80000"/>
              </a:lnSpc>
              <a:defRPr/>
            </a:pPr>
            <a:r>
              <a:rPr lang="de-DE" sz="2500" dirty="0">
                <a:latin typeface="Calibri" panose="020F0502020204030204" pitchFamily="34" charset="0"/>
              </a:rPr>
              <a:t>unodc-ngounit@un.org</a:t>
            </a:r>
          </a:p>
        </p:txBody>
      </p:sp>
      <p:sp>
        <p:nvSpPr>
          <p:cNvPr id="10" name="Rectangle 9"/>
          <p:cNvSpPr/>
          <p:nvPr/>
        </p:nvSpPr>
        <p:spPr>
          <a:xfrm>
            <a:off x="1230467" y="5849127"/>
            <a:ext cx="2667000" cy="407804"/>
          </a:xfrm>
          <a:prstGeom prst="rect">
            <a:avLst/>
          </a:prstGeom>
        </p:spPr>
        <p:txBody>
          <a:bodyPr wrap="square">
            <a:spAutoFit/>
          </a:bodyPr>
          <a:lstStyle/>
          <a:p>
            <a:pPr>
              <a:lnSpc>
                <a:spcPct val="80000"/>
              </a:lnSpc>
              <a:defRPr/>
            </a:pPr>
            <a:r>
              <a:rPr lang="de-DE" sz="2500" dirty="0">
                <a:latin typeface="Calibri" panose="020F0502020204030204" pitchFamily="34" charset="0"/>
              </a:rPr>
              <a:t>+43 1 26060 5582</a:t>
            </a: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99878" y="5732687"/>
            <a:ext cx="524244" cy="524244"/>
          </a:xfrm>
          <a:prstGeom prst="rect">
            <a:avLst/>
          </a:prstGeom>
        </p:spPr>
      </p:pic>
      <p:sp>
        <p:nvSpPr>
          <p:cNvPr id="14" name="Title 1"/>
          <p:cNvSpPr txBox="1">
            <a:spLocks/>
          </p:cNvSpPr>
          <p:nvPr/>
        </p:nvSpPr>
        <p:spPr>
          <a:xfrm>
            <a:off x="762000" y="4155627"/>
            <a:ext cx="3830777" cy="1381433"/>
          </a:xfrm>
          <a:prstGeom prst="rect">
            <a:avLst/>
          </a:prstGeom>
        </p:spPr>
        <p:txBody>
          <a:bodyPr vert="horz" lIns="91440" tIns="45720" rIns="91440" bIns="45720" rtlCol="0" anchor="ctr">
            <a:normAutofit/>
          </a:bodyPr>
          <a:lstStyle>
            <a:lvl1pPr algn="l" defTabSz="914400" rtl="0" eaLnBrk="1" latinLnBrk="0" hangingPunct="1">
              <a:lnSpc>
                <a:spcPct val="100000"/>
              </a:lnSpc>
              <a:spcBef>
                <a:spcPct val="0"/>
              </a:spcBef>
              <a:buNone/>
              <a:defRPr sz="8800" kern="1200" cap="all" spc="-80" baseline="0">
                <a:solidFill>
                  <a:schemeClr val="tx1"/>
                </a:solidFill>
                <a:latin typeface="+mj-lt"/>
                <a:ea typeface="+mj-ea"/>
                <a:cs typeface="+mj-cs"/>
              </a:defRPr>
            </a:lvl1pPr>
          </a:lstStyle>
          <a:p>
            <a:r>
              <a:rPr lang="en-GB" sz="3500" b="1" dirty="0">
                <a:latin typeface="+mn-lt"/>
              </a:rPr>
              <a:t>Civil Society TEAM</a:t>
            </a:r>
          </a:p>
          <a:p>
            <a:endParaRPr lang="en-GB" sz="3500" b="1" dirty="0">
              <a:latin typeface="+mn-lt"/>
            </a:endParaRPr>
          </a:p>
        </p:txBody>
      </p:sp>
      <p:sp>
        <p:nvSpPr>
          <p:cNvPr id="3" name="Title 2">
            <a:extLst>
              <a:ext uri="{FF2B5EF4-FFF2-40B4-BE49-F238E27FC236}">
                <a16:creationId xmlns:a16="http://schemas.microsoft.com/office/drawing/2014/main" id="{BADEA779-D3DB-481F-B3C3-37D34BF4D54D}"/>
              </a:ext>
            </a:extLst>
          </p:cNvPr>
          <p:cNvSpPr>
            <a:spLocks noGrp="1"/>
          </p:cNvSpPr>
          <p:nvPr>
            <p:ph type="ctrTitle"/>
          </p:nvPr>
        </p:nvSpPr>
        <p:spPr>
          <a:xfrm>
            <a:off x="1600201" y="1269081"/>
            <a:ext cx="9144000" cy="2387600"/>
          </a:xfrm>
        </p:spPr>
        <p:txBody>
          <a:bodyPr>
            <a:normAutofit/>
          </a:bodyPr>
          <a:lstStyle/>
          <a:p>
            <a:endParaRPr lang="en-GB" dirty="0"/>
          </a:p>
        </p:txBody>
      </p:sp>
      <p:pic>
        <p:nvPicPr>
          <p:cNvPr id="6" name="Picture 5">
            <a:extLst>
              <a:ext uri="{FF2B5EF4-FFF2-40B4-BE49-F238E27FC236}">
                <a16:creationId xmlns:a16="http://schemas.microsoft.com/office/drawing/2014/main" id="{5BF6CEF5-33ED-4FA7-B7CC-F869447FD1A7}"/>
              </a:ext>
            </a:extLst>
          </p:cNvPr>
          <p:cNvPicPr>
            <a:picLocks noChangeAspect="1"/>
          </p:cNvPicPr>
          <p:nvPr/>
        </p:nvPicPr>
        <p:blipFill>
          <a:blip r:embed="rId4"/>
          <a:stretch>
            <a:fillRect/>
          </a:stretch>
        </p:blipFill>
        <p:spPr>
          <a:xfrm>
            <a:off x="396724" y="4877963"/>
            <a:ext cx="798645" cy="798645"/>
          </a:xfrm>
          <a:prstGeom prst="rect">
            <a:avLst/>
          </a:prstGeom>
        </p:spPr>
      </p:pic>
      <p:sp>
        <p:nvSpPr>
          <p:cNvPr id="16" name="Title 1">
            <a:extLst>
              <a:ext uri="{FF2B5EF4-FFF2-40B4-BE49-F238E27FC236}">
                <a16:creationId xmlns:a16="http://schemas.microsoft.com/office/drawing/2014/main" id="{038E6A27-7D04-41B8-9104-CCA043CF26A2}"/>
              </a:ext>
            </a:extLst>
          </p:cNvPr>
          <p:cNvSpPr txBox="1">
            <a:spLocks/>
          </p:cNvSpPr>
          <p:nvPr/>
        </p:nvSpPr>
        <p:spPr>
          <a:xfrm>
            <a:off x="1466850" y="30506"/>
            <a:ext cx="9258300" cy="1524000"/>
          </a:xfrm>
          <a:prstGeom prst="rect">
            <a:avLst/>
          </a:prstGeom>
          <a:effectLst>
            <a:outerShdw blurRad="127000" dist="38100" dir="2700000" algn="tl" rotWithShape="0">
              <a:prstClr val="black">
                <a:alpha val="86000"/>
              </a:prstClr>
            </a:outerShdw>
          </a:effectLst>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b="1" dirty="0">
                <a:solidFill>
                  <a:schemeClr val="bg1"/>
                </a:solidFill>
              </a:rPr>
              <a:t>Thank you for your attention!</a:t>
            </a:r>
          </a:p>
        </p:txBody>
      </p:sp>
    </p:spTree>
    <p:extLst>
      <p:ext uri="{BB962C8B-B14F-4D97-AF65-F5344CB8AC3E}">
        <p14:creationId xmlns:p14="http://schemas.microsoft.com/office/powerpoint/2010/main" val="210347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274</TotalTime>
  <Words>721</Words>
  <Application>Microsoft Macintosh PowerPoint</Application>
  <PresentationFormat>Widescreen</PresentationFormat>
  <Paragraphs>54</Paragraphs>
  <Slides>8</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Calibri Light</vt:lpstr>
      <vt:lpstr>Times New Roman</vt:lpstr>
      <vt:lpstr>Office Theme</vt:lpstr>
      <vt:lpstr>Civil society guide  on working with the UNCAC</vt:lpstr>
      <vt:lpstr> </vt:lpstr>
      <vt:lpstr>PowerPoint Presentation</vt:lpstr>
      <vt:lpstr>CSO Entry Points: Preventive measures (UNCAC Chapter II)</vt:lpstr>
      <vt:lpstr>CSO Entry Points: Criminalization and Law Enforcement (Chapter III)</vt:lpstr>
      <vt:lpstr>CSO Entry Points: International cooperation (Chapter IV) and asset recovery (Chapter V)</vt:lpstr>
      <vt:lpstr>CIVIL SOCIETY INPUT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Civil society guide  on working with the UNCAC</dc:title>
  <dc:creator>Vanessa Knies</dc:creator>
  <cp:lastModifiedBy>Microsoft Office User</cp:lastModifiedBy>
  <cp:revision>25</cp:revision>
  <dcterms:created xsi:type="dcterms:W3CDTF">2019-04-01T13:37:58Z</dcterms:created>
  <dcterms:modified xsi:type="dcterms:W3CDTF">2019-05-14T14:05:37Z</dcterms:modified>
</cp:coreProperties>
</file>