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14"/>
  </p:notesMasterIdLst>
  <p:sldIdLst>
    <p:sldId id="338" r:id="rId2"/>
    <p:sldId id="339" r:id="rId3"/>
    <p:sldId id="344" r:id="rId4"/>
    <p:sldId id="342" r:id="rId5"/>
    <p:sldId id="345" r:id="rId6"/>
    <p:sldId id="347" r:id="rId7"/>
    <p:sldId id="343" r:id="rId8"/>
    <p:sldId id="340" r:id="rId9"/>
    <p:sldId id="341" r:id="rId10"/>
    <p:sldId id="319" r:id="rId11"/>
    <p:sldId id="337" r:id="rId12"/>
    <p:sldId id="307" r:id="rId13"/>
  </p:sldIdLst>
  <p:sldSz cx="9144000" cy="5143500" type="screen16x9"/>
  <p:notesSz cx="6858000" cy="9144000"/>
  <p:embeddedFontLst>
    <p:embeddedFont>
      <p:font typeface="Franklin Gothic Book" panose="020B0503020102020204" pitchFamily="34" charset="0"/>
      <p:regular r:id="rId15"/>
      <p:italic r:id="rId16"/>
    </p:embeddedFont>
    <p:embeddedFont>
      <p:font typeface="Merriweather" pitchFamily="2" charset="77"/>
      <p:regular r:id="rId17"/>
      <p:bold r:id="rId18"/>
      <p:italic r:id="rId19"/>
      <p:boldItalic r:id="rId20"/>
    </p:embeddedFont>
    <p:embeddedFont>
      <p:font typeface="Roboto" panose="02000000000000000000" pitchFamily="2" charset="0"/>
      <p:regular r:id="rId21"/>
      <p:bold r:id="rId22"/>
      <p:italic r:id="rId23"/>
      <p:boldItalic r:id="rId24"/>
    </p:embeddedFont>
    <p:embeddedFont>
      <p:font typeface="Roboto Condensed Light" panose="020F0302020204030204" pitchFamily="34" charset="0"/>
      <p:regular r:id="rId25"/>
      <p: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B8"/>
    <a:srgbClr val="FFD7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E7CF7B-1D9B-41B4-B87E-DDEB14E0CF60}">
  <a:tblStyle styleId="{B2E7CF7B-1D9B-41B4-B87E-DDEB14E0CF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13" autoAdjust="0"/>
    <p:restoredTop sz="94659"/>
  </p:normalViewPr>
  <p:slideViewPr>
    <p:cSldViewPr snapToGrid="0">
      <p:cViewPr varScale="1">
        <p:scale>
          <a:sx n="147" d="100"/>
          <a:sy n="147" d="100"/>
        </p:scale>
        <p:origin x="55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3170421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540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880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0748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8a1f552b2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8a1f552b2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6407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a1f552b24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a1f552b2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87505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8a1f552b24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8a1f552b2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906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505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Ref idx="1001">
        <a:schemeClr val="bg1"/>
      </p:bgRef>
    </p:bg>
    <p:spTree>
      <p:nvGrpSpPr>
        <p:cNvPr id="1" name="Shape 8"/>
        <p:cNvGrpSpPr/>
        <p:nvPr/>
      </p:nvGrpSpPr>
      <p:grpSpPr>
        <a:xfrm>
          <a:off x="0" y="0"/>
          <a:ext cx="0" cy="0"/>
          <a:chOff x="0" y="0"/>
          <a:chExt cx="0" cy="0"/>
        </a:xfrm>
      </p:grpSpPr>
      <p:grpSp>
        <p:nvGrpSpPr>
          <p:cNvPr id="10" name="Google Shape;10;p2"/>
          <p:cNvGrpSpPr/>
          <p:nvPr/>
        </p:nvGrpSpPr>
        <p:grpSpPr>
          <a:xfrm>
            <a:off x="-9600" y="0"/>
            <a:ext cx="9153775" cy="5143507"/>
            <a:chOff x="-9600" y="0"/>
            <a:chExt cx="9153775" cy="5143507"/>
          </a:xfrm>
        </p:grpSpPr>
        <p:sp>
          <p:nvSpPr>
            <p:cNvPr id="11" name="Google Shape;11;p2"/>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rgbClr val="FFD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9525" y="0"/>
              <a:ext cx="1332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3529050" y="1471650"/>
              <a:ext cx="133200" cy="7210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4506475" y="-4418625"/>
              <a:ext cx="219000" cy="90564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925000" y="0"/>
              <a:ext cx="2190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txBox="1">
            <a:spLocks noGrp="1"/>
          </p:cNvSpPr>
          <p:nvPr>
            <p:ph type="ctrTitle"/>
          </p:nvPr>
        </p:nvSpPr>
        <p:spPr>
          <a:xfrm>
            <a:off x="4228900" y="1277975"/>
            <a:ext cx="4201200" cy="2052600"/>
          </a:xfrm>
          <a:prstGeom prst="rect">
            <a:avLst/>
          </a:prstGeom>
        </p:spPr>
        <p:txBody>
          <a:bodyPr spcFirstLastPara="1" wrap="square" lIns="91425" tIns="91425" rIns="91425" bIns="91425" anchor="ctr" anchorCtr="0">
            <a:noAutofit/>
          </a:bodyPr>
          <a:lstStyle>
            <a:lvl1pPr lvl="0" algn="r">
              <a:spcBef>
                <a:spcPts val="0"/>
              </a:spcBef>
              <a:spcAft>
                <a:spcPts val="0"/>
              </a:spcAft>
              <a:buClr>
                <a:schemeClr val="accent2"/>
              </a:buClr>
              <a:buSzPts val="4800"/>
              <a:buNone/>
              <a:defRPr sz="4800">
                <a:solidFill>
                  <a:schemeClr val="accen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21" name="Google Shape;21;p2"/>
          <p:cNvSpPr txBox="1">
            <a:spLocks noGrp="1"/>
          </p:cNvSpPr>
          <p:nvPr>
            <p:ph type="subTitle" idx="1"/>
          </p:nvPr>
        </p:nvSpPr>
        <p:spPr>
          <a:xfrm>
            <a:off x="5609275" y="3672325"/>
            <a:ext cx="28644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accent2"/>
              </a:buClr>
              <a:buSzPts val="1800"/>
              <a:buNone/>
              <a:defRPr>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22"/>
        <p:cNvGrpSpPr/>
        <p:nvPr/>
      </p:nvGrpSpPr>
      <p:grpSpPr>
        <a:xfrm>
          <a:off x="0" y="0"/>
          <a:ext cx="0" cy="0"/>
          <a:chOff x="0" y="0"/>
          <a:chExt cx="0" cy="0"/>
        </a:xfrm>
      </p:grpSpPr>
      <p:grpSp>
        <p:nvGrpSpPr>
          <p:cNvPr id="23" name="Google Shape;23;p3"/>
          <p:cNvGrpSpPr/>
          <p:nvPr/>
        </p:nvGrpSpPr>
        <p:grpSpPr>
          <a:xfrm>
            <a:off x="-9525" y="0"/>
            <a:ext cx="9153600" cy="5143507"/>
            <a:chOff x="-9525" y="0"/>
            <a:chExt cx="9153600" cy="5143507"/>
          </a:xfrm>
        </p:grpSpPr>
        <p:sp>
          <p:nvSpPr>
            <p:cNvPr id="24" name="Google Shape;24;p3"/>
            <p:cNvSpPr/>
            <p:nvPr/>
          </p:nvSpPr>
          <p:spPr>
            <a:xfrm rot="5400000">
              <a:off x="4943427"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4421313"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rgbClr val="FFD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396421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3796016"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5400000" flipH="1">
              <a:off x="4943427"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flipH="1">
              <a:off x="4421313"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rgbClr val="FFD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rot="5400000" flipH="1">
              <a:off x="3964218"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rot="5400000" flipH="1">
              <a:off x="3796016"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525" y="0"/>
              <a:ext cx="1332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5400000">
              <a:off x="7143825" y="-1781175"/>
              <a:ext cx="219000" cy="3781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8925000" y="0"/>
              <a:ext cx="2190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5400000">
              <a:off x="1771725" y="-1781250"/>
              <a:ext cx="133200" cy="36957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7143825" y="3143175"/>
              <a:ext cx="219000" cy="3781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5400000">
              <a:off x="1771725" y="3229050"/>
              <a:ext cx="133200" cy="36957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3"/>
          <p:cNvSpPr txBox="1">
            <a:spLocks noGrp="1"/>
          </p:cNvSpPr>
          <p:nvPr>
            <p:ph type="subTitle" idx="1"/>
          </p:nvPr>
        </p:nvSpPr>
        <p:spPr>
          <a:xfrm>
            <a:off x="2863350" y="3114763"/>
            <a:ext cx="3417300" cy="41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2"/>
                </a:solidFill>
                <a:latin typeface="Merriweather"/>
                <a:ea typeface="Merriweather"/>
                <a:cs typeface="Merriweather"/>
                <a:sym typeface="Merriweather"/>
              </a:defRPr>
            </a:lvl1pPr>
            <a:lvl2pPr lvl="1" rtl="0">
              <a:spcBef>
                <a:spcPts val="0"/>
              </a:spcBef>
              <a:spcAft>
                <a:spcPts val="0"/>
              </a:spcAft>
              <a:buNone/>
              <a:defRPr>
                <a:solidFill>
                  <a:schemeClr val="accent2"/>
                </a:solidFill>
              </a:defRPr>
            </a:lvl2pPr>
            <a:lvl3pPr lvl="2" rtl="0">
              <a:spcBef>
                <a:spcPts val="0"/>
              </a:spcBef>
              <a:spcAft>
                <a:spcPts val="0"/>
              </a:spcAft>
              <a:buNone/>
              <a:defRPr>
                <a:solidFill>
                  <a:schemeClr val="accent2"/>
                </a:solidFill>
              </a:defRPr>
            </a:lvl3pPr>
            <a:lvl4pPr lvl="3" rtl="0">
              <a:spcBef>
                <a:spcPts val="0"/>
              </a:spcBef>
              <a:spcAft>
                <a:spcPts val="0"/>
              </a:spcAft>
              <a:buNone/>
              <a:defRPr>
                <a:solidFill>
                  <a:schemeClr val="accent2"/>
                </a:solidFill>
              </a:defRPr>
            </a:lvl4pPr>
            <a:lvl5pPr lvl="4" rtl="0">
              <a:spcBef>
                <a:spcPts val="0"/>
              </a:spcBef>
              <a:spcAft>
                <a:spcPts val="0"/>
              </a:spcAft>
              <a:buNone/>
              <a:defRPr>
                <a:solidFill>
                  <a:schemeClr val="accent2"/>
                </a:solidFill>
              </a:defRPr>
            </a:lvl5pPr>
            <a:lvl6pPr lvl="5" rtl="0">
              <a:spcBef>
                <a:spcPts val="0"/>
              </a:spcBef>
              <a:spcAft>
                <a:spcPts val="0"/>
              </a:spcAft>
              <a:buNone/>
              <a:defRPr>
                <a:solidFill>
                  <a:schemeClr val="accent2"/>
                </a:solidFill>
              </a:defRPr>
            </a:lvl6pPr>
            <a:lvl7pPr lvl="6" rtl="0">
              <a:spcBef>
                <a:spcPts val="0"/>
              </a:spcBef>
              <a:spcAft>
                <a:spcPts val="0"/>
              </a:spcAft>
              <a:buNone/>
              <a:defRPr>
                <a:solidFill>
                  <a:schemeClr val="accent2"/>
                </a:solidFill>
              </a:defRPr>
            </a:lvl7pPr>
            <a:lvl8pPr lvl="7" rtl="0">
              <a:spcBef>
                <a:spcPts val="0"/>
              </a:spcBef>
              <a:spcAft>
                <a:spcPts val="0"/>
              </a:spcAft>
              <a:buNone/>
              <a:defRPr>
                <a:solidFill>
                  <a:schemeClr val="accent2"/>
                </a:solidFill>
              </a:defRPr>
            </a:lvl8pPr>
            <a:lvl9pPr lvl="8" rtl="0">
              <a:spcBef>
                <a:spcPts val="0"/>
              </a:spcBef>
              <a:spcAft>
                <a:spcPts val="0"/>
              </a:spcAft>
              <a:buNone/>
              <a:defRPr>
                <a:solidFill>
                  <a:schemeClr val="accent2"/>
                </a:solidFill>
              </a:defRPr>
            </a:lvl9pPr>
          </a:lstStyle>
          <a:p>
            <a:endParaRPr/>
          </a:p>
        </p:txBody>
      </p:sp>
      <p:sp>
        <p:nvSpPr>
          <p:cNvPr id="39" name="Google Shape;39;p3"/>
          <p:cNvSpPr txBox="1">
            <a:spLocks noGrp="1"/>
          </p:cNvSpPr>
          <p:nvPr>
            <p:ph type="title"/>
          </p:nvPr>
        </p:nvSpPr>
        <p:spPr>
          <a:xfrm>
            <a:off x="1573650" y="1618338"/>
            <a:ext cx="5996700" cy="1230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Ref idx="1001">
        <a:schemeClr val="bg2"/>
      </p:bgRef>
    </p:bg>
    <p:spTree>
      <p:nvGrpSpPr>
        <p:cNvPr id="1" name="Shape 40"/>
        <p:cNvGrpSpPr/>
        <p:nvPr/>
      </p:nvGrpSpPr>
      <p:grpSpPr>
        <a:xfrm>
          <a:off x="0" y="0"/>
          <a:ext cx="0" cy="0"/>
          <a:chOff x="0" y="0"/>
          <a:chExt cx="0" cy="0"/>
        </a:xfrm>
      </p:grpSpPr>
      <p:grpSp>
        <p:nvGrpSpPr>
          <p:cNvPr id="41" name="Google Shape;41;p4"/>
          <p:cNvGrpSpPr/>
          <p:nvPr/>
        </p:nvGrpSpPr>
        <p:grpSpPr>
          <a:xfrm>
            <a:off x="-9675" y="0"/>
            <a:ext cx="9153675" cy="5143501"/>
            <a:chOff x="-9675" y="0"/>
            <a:chExt cx="9153675" cy="5143501"/>
          </a:xfrm>
        </p:grpSpPr>
        <p:sp>
          <p:nvSpPr>
            <p:cNvPr id="42" name="Google Shape;42;p4"/>
            <p:cNvSpPr/>
            <p:nvPr/>
          </p:nvSpPr>
          <p:spPr>
            <a:xfrm rot="-5400000" flipH="1">
              <a:off x="166826" y="4452688"/>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rot="-5400000" flipH="1">
              <a:off x="688936" y="4452679"/>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rgbClr val="FFD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rot="-5400000" flipH="1">
              <a:off x="1364368" y="4738935"/>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rot="-5400000" flipH="1">
              <a:off x="1316636" y="4342782"/>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5400000">
              <a:off x="7186294" y="-176348"/>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5400000">
              <a:off x="7708404"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rgbClr val="FFD7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rot="-5400000">
              <a:off x="8383836" y="-108444"/>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5400000">
              <a:off x="8336103"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4"/>
            <p:cNvGrpSpPr/>
            <p:nvPr/>
          </p:nvGrpSpPr>
          <p:grpSpPr>
            <a:xfrm flipH="1">
              <a:off x="-9675" y="0"/>
              <a:ext cx="9153675" cy="5143500"/>
              <a:chOff x="-9600" y="0"/>
              <a:chExt cx="9153675" cy="5143500"/>
            </a:xfrm>
          </p:grpSpPr>
          <p:sp>
            <p:nvSpPr>
              <p:cNvPr id="51" name="Google Shape;51;p4"/>
              <p:cNvSpPr/>
              <p:nvPr/>
            </p:nvSpPr>
            <p:spPr>
              <a:xfrm>
                <a:off x="-9525" y="0"/>
                <a:ext cx="1332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rot="5400000">
                <a:off x="3529050" y="1471650"/>
                <a:ext cx="133200" cy="7210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rot="-5400000">
                <a:off x="5391225" y="-3533775"/>
                <a:ext cx="219000" cy="72867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8925000" y="0"/>
                <a:ext cx="219000" cy="5143500"/>
              </a:xfrm>
              <a:prstGeom prst="rect">
                <a:avLst/>
              </a:prstGeom>
              <a:solidFill>
                <a:srgbClr val="008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 name="Google Shape;55;p4"/>
          <p:cNvSpPr txBox="1">
            <a:spLocks noGrp="1"/>
          </p:cNvSpPr>
          <p:nvPr>
            <p:ph type="title"/>
          </p:nvPr>
        </p:nvSpPr>
        <p:spPr>
          <a:xfrm>
            <a:off x="1881000" y="455325"/>
            <a:ext cx="53820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24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dirty="0"/>
          </a:p>
        </p:txBody>
      </p:sp>
      <p:sp>
        <p:nvSpPr>
          <p:cNvPr id="56" name="Google Shape;56;p4"/>
          <p:cNvSpPr txBox="1">
            <a:spLocks noGrp="1"/>
          </p:cNvSpPr>
          <p:nvPr>
            <p:ph type="body" idx="1"/>
          </p:nvPr>
        </p:nvSpPr>
        <p:spPr>
          <a:xfrm>
            <a:off x="714000" y="1028650"/>
            <a:ext cx="7716000" cy="35709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Clr>
                <a:srgbClr val="434343"/>
              </a:buClr>
              <a:buSzPts val="1300"/>
              <a:buFont typeface="Abel"/>
              <a:buChar char="●"/>
              <a:defRPr sz="1300">
                <a:solidFill>
                  <a:schemeClr val="lt1"/>
                </a:solidFill>
              </a:defRPr>
            </a:lvl1pPr>
            <a:lvl2pPr marL="914400" lvl="1" indent="-311150" rtl="0">
              <a:spcBef>
                <a:spcPts val="1600"/>
              </a:spcBef>
              <a:spcAft>
                <a:spcPts val="0"/>
              </a:spcAft>
              <a:buClr>
                <a:srgbClr val="434343"/>
              </a:buClr>
              <a:buSzPts val="1300"/>
              <a:buFont typeface="Roboto Condensed Light"/>
              <a:buAutoNum type="alphaLcPeriod"/>
              <a:defRPr sz="1300">
                <a:solidFill>
                  <a:schemeClr val="lt1"/>
                </a:solidFill>
              </a:defRPr>
            </a:lvl2pPr>
            <a:lvl3pPr marL="1371600" lvl="2" indent="-311150" rtl="0">
              <a:spcBef>
                <a:spcPts val="1600"/>
              </a:spcBef>
              <a:spcAft>
                <a:spcPts val="0"/>
              </a:spcAft>
              <a:buClr>
                <a:srgbClr val="434343"/>
              </a:buClr>
              <a:buSzPts val="1300"/>
              <a:buFont typeface="Roboto Condensed Light"/>
              <a:buAutoNum type="romanLcPeriod"/>
              <a:defRPr sz="1300">
                <a:solidFill>
                  <a:schemeClr val="lt1"/>
                </a:solidFill>
              </a:defRPr>
            </a:lvl3pPr>
            <a:lvl4pPr marL="1828800" lvl="3" indent="-311150" rtl="0">
              <a:spcBef>
                <a:spcPts val="1600"/>
              </a:spcBef>
              <a:spcAft>
                <a:spcPts val="0"/>
              </a:spcAft>
              <a:buClr>
                <a:srgbClr val="434343"/>
              </a:buClr>
              <a:buSzPts val="1300"/>
              <a:buFont typeface="Roboto Condensed Light"/>
              <a:buAutoNum type="arabicPeriod"/>
              <a:defRPr sz="1300">
                <a:solidFill>
                  <a:schemeClr val="lt1"/>
                </a:solidFill>
              </a:defRPr>
            </a:lvl4pPr>
            <a:lvl5pPr marL="2286000" lvl="4" indent="-311150" rtl="0">
              <a:spcBef>
                <a:spcPts val="1600"/>
              </a:spcBef>
              <a:spcAft>
                <a:spcPts val="0"/>
              </a:spcAft>
              <a:buClr>
                <a:srgbClr val="434343"/>
              </a:buClr>
              <a:buSzPts val="1300"/>
              <a:buFont typeface="Roboto Condensed Light"/>
              <a:buAutoNum type="alphaLcPeriod"/>
              <a:defRPr sz="1300">
                <a:solidFill>
                  <a:schemeClr val="lt1"/>
                </a:solidFill>
              </a:defRPr>
            </a:lvl5pPr>
            <a:lvl6pPr marL="2743200" lvl="5" indent="-311150" rtl="0">
              <a:spcBef>
                <a:spcPts val="1600"/>
              </a:spcBef>
              <a:spcAft>
                <a:spcPts val="0"/>
              </a:spcAft>
              <a:buClr>
                <a:srgbClr val="434343"/>
              </a:buClr>
              <a:buSzPts val="1300"/>
              <a:buFont typeface="Roboto Condensed Light"/>
              <a:buAutoNum type="romanLcPeriod"/>
              <a:defRPr sz="1300">
                <a:solidFill>
                  <a:schemeClr val="lt1"/>
                </a:solidFill>
              </a:defRPr>
            </a:lvl6pPr>
            <a:lvl7pPr marL="3200400" lvl="6" indent="-311150" rtl="0">
              <a:spcBef>
                <a:spcPts val="1600"/>
              </a:spcBef>
              <a:spcAft>
                <a:spcPts val="0"/>
              </a:spcAft>
              <a:buClr>
                <a:srgbClr val="434343"/>
              </a:buClr>
              <a:buSzPts val="1300"/>
              <a:buFont typeface="Roboto Condensed Light"/>
              <a:buAutoNum type="arabicPeriod"/>
              <a:defRPr sz="1300">
                <a:solidFill>
                  <a:schemeClr val="lt1"/>
                </a:solidFill>
              </a:defRPr>
            </a:lvl7pPr>
            <a:lvl8pPr marL="3657600" lvl="7" indent="-311150" rtl="0">
              <a:spcBef>
                <a:spcPts val="1600"/>
              </a:spcBef>
              <a:spcAft>
                <a:spcPts val="0"/>
              </a:spcAft>
              <a:buClr>
                <a:srgbClr val="434343"/>
              </a:buClr>
              <a:buSzPts val="1300"/>
              <a:buFont typeface="Roboto Condensed Light"/>
              <a:buAutoNum type="alphaLcPeriod"/>
              <a:defRPr sz="1300">
                <a:solidFill>
                  <a:schemeClr val="lt1"/>
                </a:solidFill>
              </a:defRPr>
            </a:lvl8pPr>
            <a:lvl9pPr marL="4114800" lvl="8" indent="-311150" rtl="0">
              <a:spcBef>
                <a:spcPts val="1600"/>
              </a:spcBef>
              <a:spcAft>
                <a:spcPts val="1600"/>
              </a:spcAft>
              <a:buClr>
                <a:srgbClr val="434343"/>
              </a:buClr>
              <a:buSzPts val="1300"/>
              <a:buFont typeface="Roboto Condensed Light"/>
              <a:buAutoNum type="romanLcPeriod"/>
              <a:defRPr sz="1300">
                <a:solidFill>
                  <a:schemeClr val="lt1"/>
                </a:solidFill>
              </a:defRPr>
            </a:lvl9pPr>
          </a:lstStyle>
          <a:p>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2pPr>
            <a:lvl3pPr marL="1371600" lvl="2"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3pPr>
            <a:lvl4pPr marL="1828800" lvl="3"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4pPr>
            <a:lvl5pPr marL="2286000" lvl="4"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5pPr>
            <a:lvl6pPr marL="2743200" lvl="5"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6pPr>
            <a:lvl7pPr marL="3200400" lvl="6"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7pPr>
            <a:lvl8pPr marL="3657600" lvl="7"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8pPr>
            <a:lvl9pPr marL="4114800" lvl="8" indent="-342900">
              <a:lnSpc>
                <a:spcPct val="115000"/>
              </a:lnSpc>
              <a:spcBef>
                <a:spcPts val="1600"/>
              </a:spcBef>
              <a:spcAft>
                <a:spcPts val="1600"/>
              </a:spcAft>
              <a:buClr>
                <a:schemeClr val="dk2"/>
              </a:buClr>
              <a:buSzPts val="1800"/>
              <a:buFont typeface="Roboto"/>
              <a:buChar char="■"/>
              <a:defRPr sz="1800">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pos="5310">
          <p15:clr>
            <a:srgbClr val="EA4335"/>
          </p15:clr>
        </p15:guide>
        <p15:guide id="3" orient="horz" pos="343">
          <p15:clr>
            <a:srgbClr val="EA4335"/>
          </p15:clr>
        </p15:guide>
        <p15:guide id="4" orient="horz" pos="2897">
          <p15:clr>
            <a:srgbClr val="EA4335"/>
          </p15:clr>
        </p15:guide>
        <p15:guide id="5" pos="2880">
          <p15:clr>
            <a:srgbClr val="EA4335"/>
          </p15:clr>
        </p15:guide>
        <p15:guide id="6" pos="1665">
          <p15:clr>
            <a:srgbClr val="EA4335"/>
          </p15:clr>
        </p15:guide>
        <p15:guide id="7" pos="4095">
          <p15:clr>
            <a:srgbClr val="EA4335"/>
          </p15:clr>
        </p15:guide>
        <p15:guide id="8"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932" y="327377"/>
            <a:ext cx="1371741" cy="931205"/>
          </a:xfrm>
          <a:prstGeom prst="rect">
            <a:avLst/>
          </a:prstGeom>
        </p:spPr>
      </p:pic>
      <p:sp>
        <p:nvSpPr>
          <p:cNvPr id="6" name="Title 1">
            <a:extLst>
              <a:ext uri="{FF2B5EF4-FFF2-40B4-BE49-F238E27FC236}">
                <a16:creationId xmlns:a16="http://schemas.microsoft.com/office/drawing/2014/main" id="{A95D2F6B-C4C0-463B-8853-E50511EAC703}"/>
              </a:ext>
            </a:extLst>
          </p:cNvPr>
          <p:cNvSpPr txBox="1">
            <a:spLocks/>
          </p:cNvSpPr>
          <p:nvPr/>
        </p:nvSpPr>
        <p:spPr>
          <a:xfrm>
            <a:off x="979847" y="1530725"/>
            <a:ext cx="7095639" cy="22042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2"/>
              </a:buClr>
              <a:buSzPts val="4800"/>
              <a:buFont typeface="Merriweather"/>
              <a:buNone/>
              <a:defRPr sz="4800" b="0" i="0" u="none" strike="noStrike" cap="none">
                <a:solidFill>
                  <a:schemeClr val="accent2"/>
                </a:solidFill>
                <a:latin typeface="Merriweather"/>
                <a:ea typeface="Merriweather"/>
                <a:cs typeface="Merriweather"/>
                <a:sym typeface="Merriweather"/>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lgn="ctr"/>
            <a:r>
              <a:rPr lang="en-US" sz="2400" b="1" dirty="0">
                <a:solidFill>
                  <a:srgbClr val="0081B8"/>
                </a:solidFill>
                <a:latin typeface="Franklin Gothic Book" panose="020B0503020102020204" pitchFamily="34" charset="0"/>
                <a:ea typeface="Tahoma" panose="020B0604030504040204" pitchFamily="34" charset="0"/>
                <a:cs typeface="Tahoma" panose="020B0604030504040204" pitchFamily="34" charset="0"/>
              </a:rPr>
              <a:t>Status of Right to Information in Pakistan and Challenges in its Implementation</a:t>
            </a:r>
          </a:p>
          <a:p>
            <a:pPr algn="ctr"/>
            <a:endParaRPr lang="en-US" sz="2800" dirty="0">
              <a:solidFill>
                <a:srgbClr val="0081B8"/>
              </a:solidFill>
              <a:latin typeface="Franklin Gothic Book" panose="020B0503020102020204" pitchFamily="34" charset="0"/>
              <a:ea typeface="Tahoma" panose="020B0604030504040204" pitchFamily="34" charset="0"/>
              <a:cs typeface="Tahoma" panose="020B0604030504040204" pitchFamily="34" charset="0"/>
            </a:endParaRPr>
          </a:p>
          <a:p>
            <a:pPr algn="ctr"/>
            <a:r>
              <a:rPr lang="en-US" sz="1800" dirty="0">
                <a:solidFill>
                  <a:srgbClr val="0081B8"/>
                </a:solidFill>
                <a:latin typeface="Franklin Gothic Book" panose="020B0503020102020204" pitchFamily="34" charset="0"/>
                <a:ea typeface="Tahoma" panose="020B0604030504040204" pitchFamily="34" charset="0"/>
                <a:cs typeface="Tahoma" panose="020B0604030504040204" pitchFamily="34" charset="0"/>
              </a:rPr>
              <a:t>September 15, 2021</a:t>
            </a:r>
          </a:p>
        </p:txBody>
      </p:sp>
      <p:sp>
        <p:nvSpPr>
          <p:cNvPr id="3" name="TextBox 2">
            <a:extLst>
              <a:ext uri="{FF2B5EF4-FFF2-40B4-BE49-F238E27FC236}">
                <a16:creationId xmlns:a16="http://schemas.microsoft.com/office/drawing/2014/main" id="{9A330DD5-8268-4A61-9932-5697B9C573B4}"/>
              </a:ext>
            </a:extLst>
          </p:cNvPr>
          <p:cNvSpPr txBox="1"/>
          <p:nvPr/>
        </p:nvSpPr>
        <p:spPr>
          <a:xfrm>
            <a:off x="1994325" y="4007099"/>
            <a:ext cx="5066681" cy="369332"/>
          </a:xfrm>
          <a:prstGeom prst="rect">
            <a:avLst/>
          </a:prstGeom>
          <a:noFill/>
        </p:spPr>
        <p:txBody>
          <a:bodyPr wrap="square" rtlCol="0">
            <a:spAutoFit/>
          </a:bodyPr>
          <a:lstStyle/>
          <a:p>
            <a:pPr algn="ctr"/>
            <a:r>
              <a:rPr lang="en-US" sz="1800" b="1" dirty="0" err="1">
                <a:solidFill>
                  <a:srgbClr val="0081B8"/>
                </a:solidFill>
                <a:latin typeface="Franklin Gothic Book" panose="020B0503020102020204" pitchFamily="34" charset="0"/>
                <a:ea typeface="Tahoma" panose="020B0604030504040204" pitchFamily="34" charset="0"/>
                <a:cs typeface="Tahoma" panose="020B0604030504040204" pitchFamily="34" charset="0"/>
              </a:rPr>
              <a:t>Mukhtar</a:t>
            </a:r>
            <a:r>
              <a:rPr lang="en-US" sz="1800" b="1" dirty="0">
                <a:solidFill>
                  <a:srgbClr val="0081B8"/>
                </a:solidFill>
                <a:latin typeface="Franklin Gothic Book" panose="020B0503020102020204" pitchFamily="34" charset="0"/>
                <a:ea typeface="Tahoma" panose="020B0604030504040204" pitchFamily="34" charset="0"/>
                <a:cs typeface="Tahoma" panose="020B0604030504040204" pitchFamily="34" charset="0"/>
              </a:rPr>
              <a:t> Ahmad Ali</a:t>
            </a:r>
          </a:p>
        </p:txBody>
      </p:sp>
    </p:spTree>
    <p:extLst>
      <p:ext uri="{BB962C8B-B14F-4D97-AF65-F5344CB8AC3E}">
        <p14:creationId xmlns:p14="http://schemas.microsoft.com/office/powerpoint/2010/main" val="2445539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4" name="Title 3">
            <a:extLst>
              <a:ext uri="{FF2B5EF4-FFF2-40B4-BE49-F238E27FC236}">
                <a16:creationId xmlns:a16="http://schemas.microsoft.com/office/drawing/2014/main" id="{1ABE11BF-33A5-4653-A144-CCCBACF58C30}"/>
              </a:ext>
            </a:extLst>
          </p:cNvPr>
          <p:cNvSpPr txBox="1">
            <a:spLocks/>
          </p:cNvSpPr>
          <p:nvPr/>
        </p:nvSpPr>
        <p:spPr>
          <a:xfrm>
            <a:off x="1529054" y="688618"/>
            <a:ext cx="6090946" cy="43417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Merriweather"/>
              <a:buNone/>
              <a:defRPr sz="2400" b="0" i="0" u="none" strike="noStrike" cap="none">
                <a:solidFill>
                  <a:schemeClr val="accent2"/>
                </a:solidFill>
                <a:latin typeface="Merriweather"/>
                <a:ea typeface="Merriweather"/>
                <a:cs typeface="Merriweather"/>
                <a:sym typeface="Merriweather"/>
              </a:defRPr>
            </a:lvl1pPr>
            <a:lvl2pPr marR="0" lvl="1"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9pPr>
          </a:lstStyle>
          <a:p>
            <a:r>
              <a:rPr lang="en-US" b="1" dirty="0">
                <a:solidFill>
                  <a:schemeClr val="tx1"/>
                </a:solidFill>
                <a:latin typeface="Franklin Gothic Book" panose="020B0503020102020204" pitchFamily="34" charset="0"/>
              </a:rPr>
              <a:t>Implementation Challenges</a:t>
            </a:r>
          </a:p>
        </p:txBody>
      </p:sp>
      <p:sp>
        <p:nvSpPr>
          <p:cNvPr id="11" name="TextBox 10">
            <a:extLst>
              <a:ext uri="{FF2B5EF4-FFF2-40B4-BE49-F238E27FC236}">
                <a16:creationId xmlns:a16="http://schemas.microsoft.com/office/drawing/2014/main" id="{046D897B-6F6A-4940-B96B-9163268CCA43}"/>
              </a:ext>
            </a:extLst>
          </p:cNvPr>
          <p:cNvSpPr txBox="1"/>
          <p:nvPr/>
        </p:nvSpPr>
        <p:spPr>
          <a:xfrm>
            <a:off x="809682" y="1122796"/>
            <a:ext cx="7529690" cy="3409138"/>
          </a:xfrm>
          <a:prstGeom prst="rect">
            <a:avLst/>
          </a:prstGeom>
          <a:noFill/>
        </p:spPr>
        <p:txBody>
          <a:bodyPr wrap="square" rtlCol="0">
            <a:spAutoFit/>
          </a:bodyPr>
          <a:lstStyle/>
          <a:p>
            <a:pPr marL="285750" lvl="3"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Deep rooted culture of secrecy</a:t>
            </a:r>
          </a:p>
          <a:p>
            <a:pPr marL="285750" lvl="3"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Resistance by top constitutional bodies</a:t>
            </a:r>
          </a:p>
          <a:p>
            <a:pPr marL="285750"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Inefficient record management</a:t>
            </a:r>
          </a:p>
          <a:p>
            <a:pPr marL="285750"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Quality of human resource</a:t>
            </a:r>
          </a:p>
          <a:p>
            <a:pPr marL="285750"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Lack of awareness/ training</a:t>
            </a:r>
          </a:p>
          <a:p>
            <a:pPr marL="285750" indent="-28575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rPr>
              <a:t>Insecurity:</a:t>
            </a:r>
          </a:p>
          <a:p>
            <a:pPr marL="696913" lvl="4" indent="-342900">
              <a:lnSpc>
                <a:spcPct val="114000"/>
              </a:lnSpc>
              <a:spcAft>
                <a:spcPts val="600"/>
              </a:spcAft>
              <a:buFont typeface="Arial" panose="020B0604020202020204" pitchFamily="34" charset="0"/>
              <a:buChar char="•"/>
            </a:pPr>
            <a:r>
              <a:rPr lang="en-US" sz="2000" dirty="0">
                <a:solidFill>
                  <a:srgbClr val="0081B8"/>
                </a:solidFill>
                <a:latin typeface="Franklin Gothic Book" panose="020B0503020102020204" pitchFamily="34" charset="0"/>
              </a:rPr>
              <a:t>Violations/ abuse of authority gets exposed</a:t>
            </a:r>
          </a:p>
          <a:p>
            <a:pPr marL="696913" lvl="4" indent="-342900">
              <a:lnSpc>
                <a:spcPct val="114000"/>
              </a:lnSpc>
              <a:spcAft>
                <a:spcPts val="600"/>
              </a:spcAft>
              <a:buFont typeface="Arial" panose="020B0604020202020204" pitchFamily="34" charset="0"/>
              <a:buChar char="•"/>
            </a:pPr>
            <a:r>
              <a:rPr lang="en-US" sz="2000" dirty="0">
                <a:solidFill>
                  <a:srgbClr val="0081B8"/>
                </a:solidFill>
                <a:latin typeface="Franklin Gothic Book" panose="020B0503020102020204" pitchFamily="34" charset="0"/>
              </a:rPr>
              <a:t>Seniors / colleagues may get annoyed</a:t>
            </a:r>
          </a:p>
        </p:txBody>
      </p:sp>
      <p:pic>
        <p:nvPicPr>
          <p:cNvPr id="5" name="Picture 4">
            <a:extLst>
              <a:ext uri="{FF2B5EF4-FFF2-40B4-BE49-F238E27FC236}">
                <a16:creationId xmlns:a16="http://schemas.microsoft.com/office/drawing/2014/main" id="{6677A5C8-1E83-4257-82E2-8EAD7FE9C0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4144" y="3998861"/>
            <a:ext cx="1006180" cy="683044"/>
          </a:xfrm>
          <a:prstGeom prst="rect">
            <a:avLst/>
          </a:prstGeom>
        </p:spPr>
      </p:pic>
    </p:spTree>
    <p:extLst>
      <p:ext uri="{BB962C8B-B14F-4D97-AF65-F5344CB8AC3E}">
        <p14:creationId xmlns:p14="http://schemas.microsoft.com/office/powerpoint/2010/main" val="387195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4" name="Title 3">
            <a:extLst>
              <a:ext uri="{FF2B5EF4-FFF2-40B4-BE49-F238E27FC236}">
                <a16:creationId xmlns:a16="http://schemas.microsoft.com/office/drawing/2014/main" id="{1ABE11BF-33A5-4653-A144-CCCBACF58C30}"/>
              </a:ext>
            </a:extLst>
          </p:cNvPr>
          <p:cNvSpPr txBox="1">
            <a:spLocks/>
          </p:cNvSpPr>
          <p:nvPr/>
        </p:nvSpPr>
        <p:spPr>
          <a:xfrm>
            <a:off x="1387540" y="1611086"/>
            <a:ext cx="5978057" cy="2006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2"/>
              </a:buClr>
              <a:buSzPts val="2400"/>
              <a:buFont typeface="Merriweather"/>
              <a:buNone/>
              <a:defRPr sz="2400" b="0" i="0" u="none" strike="noStrike" cap="none">
                <a:solidFill>
                  <a:schemeClr val="accent2"/>
                </a:solidFill>
                <a:latin typeface="Merriweather"/>
                <a:ea typeface="Merriweather"/>
                <a:cs typeface="Merriweather"/>
                <a:sym typeface="Merriweather"/>
              </a:defRPr>
            </a:lvl1pPr>
            <a:lvl2pPr marR="0" lvl="1"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2pPr>
            <a:lvl3pPr marR="0" lvl="2"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3pPr>
            <a:lvl4pPr marR="0" lvl="3"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4pPr>
            <a:lvl5pPr marR="0" lvl="4"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5pPr>
            <a:lvl6pPr marR="0" lvl="5"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6pPr>
            <a:lvl7pPr marR="0" lvl="6"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7pPr>
            <a:lvl8pPr marR="0" lvl="7"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8pPr>
            <a:lvl9pPr marR="0" lvl="8" algn="ctr" rtl="0">
              <a:lnSpc>
                <a:spcPct val="100000"/>
              </a:lnSpc>
              <a:spcBef>
                <a:spcPts val="0"/>
              </a:spcBef>
              <a:spcAft>
                <a:spcPts val="0"/>
              </a:spcAft>
              <a:buClr>
                <a:schemeClr val="accent2"/>
              </a:buClr>
              <a:buSzPts val="3600"/>
              <a:buFont typeface="Arial"/>
              <a:buNone/>
              <a:defRPr sz="3600" b="0" i="0" u="none" strike="noStrike" cap="none">
                <a:solidFill>
                  <a:schemeClr val="accent2"/>
                </a:solidFill>
                <a:latin typeface="Arial"/>
                <a:ea typeface="Arial"/>
                <a:cs typeface="Arial"/>
                <a:sym typeface="Arial"/>
              </a:defRPr>
            </a:lvl9pPr>
          </a:lstStyle>
          <a:p>
            <a:r>
              <a:rPr lang="en-US" sz="2000" b="1" dirty="0">
                <a:solidFill>
                  <a:srgbClr val="0081B8"/>
                </a:solidFill>
                <a:latin typeface="Franklin Gothic Book" panose="020B0503020102020204" pitchFamily="34" charset="0"/>
              </a:rPr>
              <a:t>“As you start to walk out on the way, the way appears”.</a:t>
            </a:r>
          </a:p>
          <a:p>
            <a:pPr algn="r"/>
            <a:endParaRPr lang="en-US" sz="2000" b="1" dirty="0">
              <a:solidFill>
                <a:srgbClr val="0081B8"/>
              </a:solidFill>
              <a:latin typeface="Franklin Gothic Book" panose="020B0503020102020204" pitchFamily="34" charset="0"/>
            </a:endParaRPr>
          </a:p>
          <a:p>
            <a:pPr algn="r"/>
            <a:r>
              <a:rPr lang="en-US" sz="2000" dirty="0">
                <a:solidFill>
                  <a:srgbClr val="0081B8"/>
                </a:solidFill>
                <a:latin typeface="Franklin Gothic Book" panose="020B0503020102020204" pitchFamily="34" charset="0"/>
              </a:rPr>
              <a:t>Jalal ad-Din Rumi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347271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40"/>
          <p:cNvSpPr txBox="1">
            <a:spLocks noGrp="1"/>
          </p:cNvSpPr>
          <p:nvPr>
            <p:ph type="ctrTitle"/>
          </p:nvPr>
        </p:nvSpPr>
        <p:spPr>
          <a:xfrm>
            <a:off x="4805746" y="1225254"/>
            <a:ext cx="2599362" cy="636807"/>
          </a:xfrm>
          <a:prstGeom prst="rect">
            <a:avLst/>
          </a:prstGeom>
        </p:spPr>
        <p:txBody>
          <a:bodyPr spcFirstLastPara="1" wrap="square" lIns="91425" tIns="91425" rIns="91425" bIns="91425" anchor="ctr" anchorCtr="0">
            <a:noAutofit/>
          </a:bodyPr>
          <a:lstStyle/>
          <a:p>
            <a:pPr lvl="0" algn="l"/>
            <a:r>
              <a:rPr lang="en-US" sz="3200" dirty="0">
                <a:solidFill>
                  <a:srgbClr val="0081B8"/>
                </a:solidFill>
                <a:latin typeface="Franklin Gothic Book" panose="020B0503020102020204" pitchFamily="34" charset="0"/>
              </a:rPr>
              <a:t>Thank You.</a:t>
            </a:r>
            <a:endParaRPr sz="3200" dirty="0">
              <a:solidFill>
                <a:srgbClr val="0081B8"/>
              </a:solidFill>
              <a:latin typeface="Franklin Gothic Book" panose="020B0503020102020204" pitchFamily="34" charset="0"/>
            </a:endParaRPr>
          </a:p>
        </p:txBody>
      </p:sp>
      <p:sp>
        <p:nvSpPr>
          <p:cNvPr id="3" name="Rectangle 2"/>
          <p:cNvSpPr/>
          <p:nvPr/>
        </p:nvSpPr>
        <p:spPr>
          <a:xfrm>
            <a:off x="92468" y="216695"/>
            <a:ext cx="3718415" cy="48073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111" y="2115877"/>
            <a:ext cx="1775127" cy="1205043"/>
          </a:xfrm>
          <a:prstGeom prst="rect">
            <a:avLst/>
          </a:prstGeom>
        </p:spPr>
      </p:pic>
      <p:sp>
        <p:nvSpPr>
          <p:cNvPr id="10" name="Text Placeholder 22">
            <a:extLst>
              <a:ext uri="{FF2B5EF4-FFF2-40B4-BE49-F238E27FC236}">
                <a16:creationId xmlns:a16="http://schemas.microsoft.com/office/drawing/2014/main" id="{A0B41C33-430D-4B31-A546-F85646919475}"/>
              </a:ext>
            </a:extLst>
          </p:cNvPr>
          <p:cNvSpPr txBox="1">
            <a:spLocks/>
          </p:cNvSpPr>
          <p:nvPr/>
        </p:nvSpPr>
        <p:spPr>
          <a:xfrm>
            <a:off x="5216306" y="4153969"/>
            <a:ext cx="3445783" cy="2890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latin typeface="Franklin Gothic Book" panose="020B0503020102020204" pitchFamily="34" charset="0"/>
              </a:rPr>
              <a:t>info@cpdi-pakistan.org</a:t>
            </a:r>
          </a:p>
        </p:txBody>
      </p:sp>
      <p:sp>
        <p:nvSpPr>
          <p:cNvPr id="11" name="Text Placeholder 23">
            <a:extLst>
              <a:ext uri="{FF2B5EF4-FFF2-40B4-BE49-F238E27FC236}">
                <a16:creationId xmlns:a16="http://schemas.microsoft.com/office/drawing/2014/main" id="{E62065D0-127B-4884-9760-D1FFEC38A6F9}"/>
              </a:ext>
            </a:extLst>
          </p:cNvPr>
          <p:cNvSpPr txBox="1">
            <a:spLocks/>
          </p:cNvSpPr>
          <p:nvPr/>
        </p:nvSpPr>
        <p:spPr>
          <a:xfrm>
            <a:off x="5216307" y="4563732"/>
            <a:ext cx="3445782" cy="288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latin typeface="Franklin Gothic Book" panose="020B0503020102020204" pitchFamily="34" charset="0"/>
              </a:rPr>
              <a:t>www.cpdi-pakistan.org</a:t>
            </a:r>
          </a:p>
        </p:txBody>
      </p:sp>
      <p:grpSp>
        <p:nvGrpSpPr>
          <p:cNvPr id="16" name="Google Shape;8913;p81"/>
          <p:cNvGrpSpPr/>
          <p:nvPr/>
        </p:nvGrpSpPr>
        <p:grpSpPr>
          <a:xfrm>
            <a:off x="4856948" y="2549405"/>
            <a:ext cx="338006" cy="337989"/>
            <a:chOff x="266768" y="1721375"/>
            <a:chExt cx="397907" cy="397887"/>
          </a:xfrm>
        </p:grpSpPr>
        <p:sp>
          <p:nvSpPr>
            <p:cNvPr id="17" name="Google Shape;8914;p81"/>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915;p81"/>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8916;p81"/>
          <p:cNvGrpSpPr/>
          <p:nvPr/>
        </p:nvGrpSpPr>
        <p:grpSpPr>
          <a:xfrm>
            <a:off x="4877502" y="3392417"/>
            <a:ext cx="338344" cy="338361"/>
            <a:chOff x="864491" y="1723250"/>
            <a:chExt cx="397866" cy="397887"/>
          </a:xfrm>
        </p:grpSpPr>
        <p:sp>
          <p:nvSpPr>
            <p:cNvPr id="20" name="Google Shape;8917;p81"/>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918;p81"/>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919;p81"/>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920;p81"/>
          <p:cNvSpPr/>
          <p:nvPr/>
        </p:nvSpPr>
        <p:spPr>
          <a:xfrm>
            <a:off x="4884821" y="3009433"/>
            <a:ext cx="331485" cy="270361"/>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Text Placeholder 22">
            <a:extLst>
              <a:ext uri="{FF2B5EF4-FFF2-40B4-BE49-F238E27FC236}">
                <a16:creationId xmlns:a16="http://schemas.microsoft.com/office/drawing/2014/main" id="{A0B41C33-430D-4B31-A546-F85646919475}"/>
              </a:ext>
            </a:extLst>
          </p:cNvPr>
          <p:cNvSpPr txBox="1">
            <a:spLocks/>
          </p:cNvSpPr>
          <p:nvPr/>
        </p:nvSpPr>
        <p:spPr>
          <a:xfrm>
            <a:off x="5216306" y="2556893"/>
            <a:ext cx="3445783" cy="2890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err="1">
                <a:latin typeface="Franklin Gothic Book" panose="020B0503020102020204" pitchFamily="34" charset="0"/>
              </a:rPr>
              <a:t>cpdi.pakistan</a:t>
            </a:r>
            <a:endParaRPr lang="en-US" dirty="0">
              <a:latin typeface="Franklin Gothic Book" panose="020B0503020102020204" pitchFamily="34" charset="0"/>
            </a:endParaRPr>
          </a:p>
        </p:txBody>
      </p:sp>
      <p:sp>
        <p:nvSpPr>
          <p:cNvPr id="25" name="Text Placeholder 22">
            <a:extLst>
              <a:ext uri="{FF2B5EF4-FFF2-40B4-BE49-F238E27FC236}">
                <a16:creationId xmlns:a16="http://schemas.microsoft.com/office/drawing/2014/main" id="{A0B41C33-430D-4B31-A546-F85646919475}"/>
              </a:ext>
            </a:extLst>
          </p:cNvPr>
          <p:cNvSpPr txBox="1">
            <a:spLocks/>
          </p:cNvSpPr>
          <p:nvPr/>
        </p:nvSpPr>
        <p:spPr>
          <a:xfrm>
            <a:off x="5216306" y="2973664"/>
            <a:ext cx="3445783" cy="2890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err="1">
                <a:latin typeface="Franklin Gothic Book" panose="020B0503020102020204" pitchFamily="34" charset="0"/>
              </a:rPr>
              <a:t>cpdi_pakistan</a:t>
            </a:r>
            <a:r>
              <a:rPr lang="en-US" dirty="0">
                <a:latin typeface="Franklin Gothic Book" panose="020B0503020102020204" pitchFamily="34" charset="0"/>
              </a:rPr>
              <a:t> </a:t>
            </a:r>
          </a:p>
        </p:txBody>
      </p:sp>
      <p:sp>
        <p:nvSpPr>
          <p:cNvPr id="26" name="Text Placeholder 22">
            <a:extLst>
              <a:ext uri="{FF2B5EF4-FFF2-40B4-BE49-F238E27FC236}">
                <a16:creationId xmlns:a16="http://schemas.microsoft.com/office/drawing/2014/main" id="{A0B41C33-430D-4B31-A546-F85646919475}"/>
              </a:ext>
            </a:extLst>
          </p:cNvPr>
          <p:cNvSpPr txBox="1">
            <a:spLocks/>
          </p:cNvSpPr>
          <p:nvPr/>
        </p:nvSpPr>
        <p:spPr>
          <a:xfrm>
            <a:off x="5216306" y="3402429"/>
            <a:ext cx="3445783" cy="2890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err="1">
                <a:latin typeface="Franklin Gothic Book" panose="020B0503020102020204" pitchFamily="34" charset="0"/>
              </a:rPr>
              <a:t>cpdi_pak</a:t>
            </a:r>
            <a:endParaRPr lang="en-US" dirty="0">
              <a:latin typeface="Franklin Gothic Book" panose="020B0503020102020204" pitchFamily="34" charset="0"/>
            </a:endParaRPr>
          </a:p>
        </p:txBody>
      </p:sp>
      <p:grpSp>
        <p:nvGrpSpPr>
          <p:cNvPr id="27" name="Google Shape;8671;p81"/>
          <p:cNvGrpSpPr/>
          <p:nvPr/>
        </p:nvGrpSpPr>
        <p:grpSpPr>
          <a:xfrm>
            <a:off x="4864875" y="4202079"/>
            <a:ext cx="350971" cy="247215"/>
            <a:chOff x="-1199300" y="3279250"/>
            <a:chExt cx="293025" cy="206400"/>
          </a:xfrm>
        </p:grpSpPr>
        <p:sp>
          <p:nvSpPr>
            <p:cNvPr id="28" name="Google Shape;8672;p81"/>
            <p:cNvSpPr/>
            <p:nvPr/>
          </p:nvSpPr>
          <p:spPr>
            <a:xfrm>
              <a:off x="-1183550" y="3395050"/>
              <a:ext cx="261525" cy="90600"/>
            </a:xfrm>
            <a:custGeom>
              <a:avLst/>
              <a:gdLst/>
              <a:ahLst/>
              <a:cxnLst/>
              <a:rect l="l" t="t" r="r" b="b"/>
              <a:pathLst>
                <a:path w="10461" h="3624" extrusionOk="0">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73;p81"/>
            <p:cNvSpPr/>
            <p:nvPr/>
          </p:nvSpPr>
          <p:spPr>
            <a:xfrm>
              <a:off x="-1184325" y="3279250"/>
              <a:ext cx="261500" cy="129400"/>
            </a:xfrm>
            <a:custGeom>
              <a:avLst/>
              <a:gdLst/>
              <a:ahLst/>
              <a:cxnLst/>
              <a:rect l="l" t="t" r="r" b="b"/>
              <a:pathLst>
                <a:path w="10460" h="5176" extrusionOk="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74;p81"/>
            <p:cNvSpPr/>
            <p:nvPr/>
          </p:nvSpPr>
          <p:spPr>
            <a:xfrm>
              <a:off x="-1199300" y="3294225"/>
              <a:ext cx="90600" cy="175650"/>
            </a:xfrm>
            <a:custGeom>
              <a:avLst/>
              <a:gdLst/>
              <a:ahLst/>
              <a:cxnLst/>
              <a:rect l="l" t="t" r="r" b="b"/>
              <a:pathLst>
                <a:path w="3624" h="7026" extrusionOk="0">
                  <a:moveTo>
                    <a:pt x="126" y="0"/>
                  </a:moveTo>
                  <a:cubicBezTo>
                    <a:pt x="32" y="126"/>
                    <a:pt x="0" y="284"/>
                    <a:pt x="0" y="441"/>
                  </a:cubicBezTo>
                  <a:lnTo>
                    <a:pt x="0" y="6585"/>
                  </a:lnTo>
                  <a:cubicBezTo>
                    <a:pt x="0" y="6742"/>
                    <a:pt x="32" y="6900"/>
                    <a:pt x="126" y="7026"/>
                  </a:cubicBezTo>
                  <a:lnTo>
                    <a:pt x="3624" y="3466"/>
                  </a:lnTo>
                  <a:lnTo>
                    <a:pt x="1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5;p81"/>
            <p:cNvSpPr/>
            <p:nvPr/>
          </p:nvSpPr>
          <p:spPr>
            <a:xfrm>
              <a:off x="-996875" y="3294225"/>
              <a:ext cx="90600" cy="177225"/>
            </a:xfrm>
            <a:custGeom>
              <a:avLst/>
              <a:gdLst/>
              <a:ahLst/>
              <a:cxnLst/>
              <a:rect l="l" t="t" r="r" b="b"/>
              <a:pathLst>
                <a:path w="3624" h="7089" extrusionOk="0">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8893;p81"/>
          <p:cNvGrpSpPr/>
          <p:nvPr/>
        </p:nvGrpSpPr>
        <p:grpSpPr>
          <a:xfrm>
            <a:off x="4859869" y="3822608"/>
            <a:ext cx="387681" cy="272572"/>
            <a:chOff x="3386036" y="1746339"/>
            <a:chExt cx="397907" cy="279762"/>
          </a:xfrm>
        </p:grpSpPr>
        <p:sp>
          <p:nvSpPr>
            <p:cNvPr id="33" name="Google Shape;8894;p81"/>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895;p81"/>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 Placeholder 22">
            <a:extLst>
              <a:ext uri="{FF2B5EF4-FFF2-40B4-BE49-F238E27FC236}">
                <a16:creationId xmlns:a16="http://schemas.microsoft.com/office/drawing/2014/main" id="{A0B41C33-430D-4B31-A546-F85646919475}"/>
              </a:ext>
            </a:extLst>
          </p:cNvPr>
          <p:cNvSpPr txBox="1">
            <a:spLocks/>
          </p:cNvSpPr>
          <p:nvPr/>
        </p:nvSpPr>
        <p:spPr>
          <a:xfrm>
            <a:off x="5216306" y="3824046"/>
            <a:ext cx="3445783" cy="2890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latin typeface="Franklin Gothic Book" panose="020B0503020102020204" pitchFamily="34" charset="0"/>
              </a:rPr>
              <a:t>CPDI Pakistan</a:t>
            </a:r>
          </a:p>
        </p:txBody>
      </p:sp>
      <p:grpSp>
        <p:nvGrpSpPr>
          <p:cNvPr id="36" name="Google Shape;8633;p81"/>
          <p:cNvGrpSpPr/>
          <p:nvPr/>
        </p:nvGrpSpPr>
        <p:grpSpPr>
          <a:xfrm>
            <a:off x="4805746" y="4537298"/>
            <a:ext cx="421927" cy="419371"/>
            <a:chOff x="-6689825" y="3992050"/>
            <a:chExt cx="293025" cy="291250"/>
          </a:xfrm>
        </p:grpSpPr>
        <p:sp>
          <p:nvSpPr>
            <p:cNvPr id="37" name="Google Shape;8634;p81"/>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35;p81"/>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36;p81"/>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37;p81"/>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8;p81"/>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39;p81"/>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40;p81"/>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41;p81"/>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42;p81"/>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43;p81"/>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44;p81"/>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45;p81"/>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98663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3" name="Rectangle 2"/>
          <p:cNvSpPr/>
          <p:nvPr/>
        </p:nvSpPr>
        <p:spPr>
          <a:xfrm>
            <a:off x="113017" y="297543"/>
            <a:ext cx="3421212" cy="47002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64" y="2088847"/>
            <a:ext cx="1646318" cy="1117601"/>
          </a:xfrm>
          <a:prstGeom prst="rect">
            <a:avLst/>
          </a:prstGeom>
        </p:spPr>
      </p:pic>
      <p:sp>
        <p:nvSpPr>
          <p:cNvPr id="9" name="Title 1">
            <a:extLst>
              <a:ext uri="{FF2B5EF4-FFF2-40B4-BE49-F238E27FC236}">
                <a16:creationId xmlns:a16="http://schemas.microsoft.com/office/drawing/2014/main" id="{E219307B-5355-4AEA-9A60-C3595EEB85A4}"/>
              </a:ext>
            </a:extLst>
          </p:cNvPr>
          <p:cNvSpPr>
            <a:spLocks noGrp="1"/>
          </p:cNvSpPr>
          <p:nvPr>
            <p:ph type="ctrTitle"/>
          </p:nvPr>
        </p:nvSpPr>
        <p:spPr>
          <a:xfrm>
            <a:off x="3714045" y="708917"/>
            <a:ext cx="5159023" cy="3761483"/>
          </a:xfrm>
        </p:spPr>
        <p:txBody>
          <a:bodyPr>
            <a:noAutofit/>
          </a:bodyPr>
          <a:lstStyle/>
          <a:p>
            <a:pPr algn="l">
              <a:spcBef>
                <a:spcPts val="1000"/>
              </a:spcBef>
            </a:pPr>
            <a:r>
              <a:rPr lang="en-US" sz="2000" b="1" dirty="0">
                <a:solidFill>
                  <a:srgbClr val="0081B8"/>
                </a:solidFill>
                <a:latin typeface="Franklin Gothic Book" panose="020B0503020102020204" pitchFamily="34" charset="0"/>
              </a:rPr>
              <a:t>Centre for Peace and Development Initiatives (CPDI) </a:t>
            </a:r>
            <a:r>
              <a:rPr lang="en-US" sz="2000" dirty="0">
                <a:solidFill>
                  <a:srgbClr val="0081B8"/>
                </a:solidFill>
                <a:latin typeface="Franklin Gothic Book" panose="020B0503020102020204" pitchFamily="34" charset="0"/>
              </a:rPr>
              <a:t>is a not for profit company registered under the Companies Act 1984.</a:t>
            </a:r>
            <a:br>
              <a:rPr lang="en-US" sz="2000" dirty="0">
                <a:solidFill>
                  <a:srgbClr val="0081B8"/>
                </a:solidFill>
                <a:latin typeface="Franklin Gothic Book" panose="020B0503020102020204" pitchFamily="34" charset="0"/>
              </a:rPr>
            </a:br>
            <a:br>
              <a:rPr lang="en-US" sz="2000" dirty="0">
                <a:solidFill>
                  <a:srgbClr val="0081B8"/>
                </a:solidFill>
                <a:latin typeface="Franklin Gothic Book" panose="020B0503020102020204" pitchFamily="34" charset="0"/>
              </a:rPr>
            </a:br>
            <a:r>
              <a:rPr lang="en-US" sz="2000" dirty="0">
                <a:solidFill>
                  <a:srgbClr val="0081B8"/>
                </a:solidFill>
                <a:latin typeface="Franklin Gothic Book" panose="020B0503020102020204" pitchFamily="34" charset="0"/>
              </a:rPr>
              <a:t>It has been working for right to information and transparent governance since 2005.</a:t>
            </a:r>
          </a:p>
        </p:txBody>
      </p:sp>
    </p:spTree>
    <p:extLst>
      <p:ext uri="{BB962C8B-B14F-4D97-AF65-F5344CB8AC3E}">
        <p14:creationId xmlns:p14="http://schemas.microsoft.com/office/powerpoint/2010/main" val="44225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98" y="509631"/>
            <a:ext cx="5382000" cy="457200"/>
          </a:xfrm>
        </p:spPr>
        <p:txBody>
          <a:bodyPr/>
          <a:lstStyle/>
          <a:p>
            <a:r>
              <a:rPr lang="en-US" b="1" dirty="0">
                <a:solidFill>
                  <a:schemeClr val="tx1"/>
                </a:solidFill>
                <a:latin typeface="Franklin Gothic Book" panose="020B0503020102020204" pitchFamily="34" charset="0"/>
              </a:rPr>
              <a:t>Background</a:t>
            </a:r>
          </a:p>
        </p:txBody>
      </p:sp>
      <p:sp>
        <p:nvSpPr>
          <p:cNvPr id="3" name="Text Placeholder 2"/>
          <p:cNvSpPr>
            <a:spLocks noGrp="1"/>
          </p:cNvSpPr>
          <p:nvPr>
            <p:ph type="body" idx="1"/>
          </p:nvPr>
        </p:nvSpPr>
        <p:spPr>
          <a:xfrm>
            <a:off x="393283" y="1267159"/>
            <a:ext cx="8357429" cy="2689371"/>
          </a:xfrm>
        </p:spPr>
        <p:txBody>
          <a:bodyPr/>
          <a:lstStyle/>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Official Secrets Act, 1923.</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All information was to be treated confidential, unless declared otherwise by head of the department.</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No consistent criteria for disclosure of information.</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Various Constitutions (e.g. 1956, 1962, 1973) did not acknowledge right to information as a fundamental right. </a:t>
            </a:r>
            <a:endParaRPr lang="en-GB" sz="2000" dirty="0">
              <a:solidFill>
                <a:srgbClr val="0081B8"/>
              </a:solidFill>
              <a:latin typeface="Franklin Gothic Book" panose="020B0503020102020204" pitchFamily="34" charset="0"/>
              <a:ea typeface="ＭＳ Ｐゴシック" charset="0"/>
              <a:cs typeface="ＭＳ Ｐゴシック"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372755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99" y="650534"/>
            <a:ext cx="5382000" cy="457200"/>
          </a:xfrm>
        </p:spPr>
        <p:txBody>
          <a:bodyPr/>
          <a:lstStyle/>
          <a:p>
            <a:r>
              <a:rPr lang="en-US" b="1" dirty="0">
                <a:solidFill>
                  <a:schemeClr val="tx1"/>
                </a:solidFill>
                <a:latin typeface="Franklin Gothic Book" panose="020B0503020102020204" pitchFamily="34" charset="0"/>
              </a:rPr>
              <a:t>Court Judgments (1)</a:t>
            </a:r>
          </a:p>
        </p:txBody>
      </p:sp>
      <p:sp>
        <p:nvSpPr>
          <p:cNvPr id="3" name="Text Placeholder 2"/>
          <p:cNvSpPr>
            <a:spLocks noGrp="1"/>
          </p:cNvSpPr>
          <p:nvPr>
            <p:ph type="body" idx="1"/>
          </p:nvPr>
        </p:nvSpPr>
        <p:spPr>
          <a:xfrm>
            <a:off x="752514" y="1704042"/>
            <a:ext cx="7638971" cy="2477540"/>
          </a:xfrm>
        </p:spPr>
        <p:txBody>
          <a:bodyPr/>
          <a:lstStyle/>
          <a:p>
            <a:pPr marL="0" indent="0" algn="just">
              <a:lnSpc>
                <a:spcPct val="114000"/>
              </a:lnSpc>
              <a:buNone/>
            </a:pPr>
            <a:r>
              <a:rPr lang="en-US" sz="2000" i="1" dirty="0">
                <a:solidFill>
                  <a:srgbClr val="0081B8"/>
                </a:solidFill>
                <a:latin typeface="Franklin Gothic Book" panose="020B0503020102020204" pitchFamily="34" charset="0"/>
                <a:ea typeface="ＭＳ Ｐゴシック" charset="0"/>
                <a:cs typeface="ＭＳ Ｐゴシック" charset="0"/>
              </a:rPr>
              <a:t>…the Government is the major source of information, which in a democratic setup, it is duty bound to disseminate for public awareness, to enable them to adjudge the conduct of those who are in office and the wisdom and follies of their policies.</a:t>
            </a:r>
          </a:p>
          <a:p>
            <a:pPr marL="0" indent="0" algn="r">
              <a:lnSpc>
                <a:spcPct val="114000"/>
              </a:lnSpc>
              <a:spcBef>
                <a:spcPct val="50000"/>
              </a:spcBef>
              <a:buNone/>
            </a:pPr>
            <a:r>
              <a:rPr lang="en-US" sz="2000" dirty="0">
                <a:solidFill>
                  <a:srgbClr val="0081B8"/>
                </a:solidFill>
                <a:latin typeface="Franklin Gothic Book" panose="020B0503020102020204" pitchFamily="34" charset="0"/>
                <a:ea typeface="ＭＳ Ｐゴシック" charset="0"/>
                <a:cs typeface="ＭＳ Ｐゴシック" charset="0"/>
              </a:rPr>
              <a:t>(PLD 1993 SC 746)</a:t>
            </a:r>
            <a:endParaRPr lang="en-GB" sz="2000" i="1" dirty="0">
              <a:solidFill>
                <a:srgbClr val="0081B8"/>
              </a:solidFill>
              <a:latin typeface="Franklin Gothic Book" panose="020B0503020102020204" pitchFamily="34" charset="0"/>
              <a:ea typeface="ＭＳ Ｐゴシック" charset="0"/>
              <a:cs typeface="ＭＳ Ｐゴシック"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1356805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98" y="393766"/>
            <a:ext cx="5382000" cy="457200"/>
          </a:xfrm>
        </p:spPr>
        <p:txBody>
          <a:bodyPr/>
          <a:lstStyle/>
          <a:p>
            <a:r>
              <a:rPr lang="en-US" b="1" dirty="0">
                <a:solidFill>
                  <a:schemeClr val="tx1"/>
                </a:solidFill>
                <a:latin typeface="Franklin Gothic Book" panose="020B0503020102020204" pitchFamily="34" charset="0"/>
              </a:rPr>
              <a:t>Court Judgments (2)</a:t>
            </a:r>
          </a:p>
        </p:txBody>
      </p:sp>
      <p:sp>
        <p:nvSpPr>
          <p:cNvPr id="3" name="Text Placeholder 2"/>
          <p:cNvSpPr>
            <a:spLocks noGrp="1"/>
          </p:cNvSpPr>
          <p:nvPr>
            <p:ph type="body" idx="1"/>
          </p:nvPr>
        </p:nvSpPr>
        <p:spPr>
          <a:xfrm>
            <a:off x="442683" y="1061825"/>
            <a:ext cx="8258629" cy="2720533"/>
          </a:xfrm>
        </p:spPr>
        <p:txBody>
          <a:bodyPr/>
          <a:lstStyle/>
          <a:p>
            <a:pPr marL="0" indent="0" algn="just">
              <a:lnSpc>
                <a:spcPct val="114000"/>
              </a:lnSpc>
              <a:buNone/>
            </a:pPr>
            <a:r>
              <a:rPr lang="en-US" sz="2000" i="1" dirty="0">
                <a:solidFill>
                  <a:srgbClr val="0081B8"/>
                </a:solidFill>
                <a:latin typeface="Franklin Gothic Book" panose="020B0503020102020204" pitchFamily="34" charset="0"/>
                <a:ea typeface="ＭＳ Ｐゴシック" charset="0"/>
                <a:cs typeface="ＭＳ Ｐゴシック" charset="0"/>
              </a:rPr>
              <a:t>… access to information is sine qua non of constitutional democracy. The public has a right to know everything that is done by the public functionaries. The responsibility of public functionaries to disclose their acts works both against corruption and oppression. […] Therefore, as a rule information should be disclosed and only as an exception privilege should be claimed on justifiable grounds…</a:t>
            </a:r>
          </a:p>
          <a:p>
            <a:pPr marL="0" indent="0" algn="just">
              <a:lnSpc>
                <a:spcPct val="114000"/>
              </a:lnSpc>
              <a:buNone/>
            </a:pPr>
            <a:endParaRPr lang="en-US" sz="2000" i="1" dirty="0">
              <a:solidFill>
                <a:srgbClr val="0081B8"/>
              </a:solidFill>
              <a:latin typeface="Franklin Gothic Book" panose="020B0503020102020204" pitchFamily="34" charset="0"/>
              <a:ea typeface="ＭＳ Ｐゴシック" charset="0"/>
              <a:cs typeface="ＭＳ Ｐゴシック" charset="0"/>
            </a:endParaRPr>
          </a:p>
          <a:p>
            <a:pPr marL="0" indent="0" algn="r">
              <a:lnSpc>
                <a:spcPct val="114000"/>
              </a:lnSpc>
              <a:buClr>
                <a:schemeClr val="accent2"/>
              </a:buClr>
              <a:buNone/>
            </a:pPr>
            <a:r>
              <a:rPr lang="en-US" sz="2000" dirty="0">
                <a:solidFill>
                  <a:srgbClr val="0081B8"/>
                </a:solidFill>
                <a:latin typeface="Franklin Gothic Book" panose="020B0503020102020204" pitchFamily="34" charset="0"/>
                <a:ea typeface="ＭＳ Ｐゴシック" charset="0"/>
                <a:cs typeface="ＭＳ Ｐゴシック" charset="0"/>
              </a:rPr>
              <a:t>[PLD 2008 Karachi 68]</a:t>
            </a:r>
            <a:endParaRPr lang="en-GB" sz="2000" i="1" dirty="0">
              <a:solidFill>
                <a:srgbClr val="0081B8"/>
              </a:solidFill>
              <a:latin typeface="Franklin Gothic Book" panose="020B0503020102020204" pitchFamily="34" charset="0"/>
              <a:ea typeface="ＭＳ Ｐゴシック" charset="0"/>
              <a:cs typeface="ＭＳ Ｐゴシック"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2802439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1000" y="705697"/>
            <a:ext cx="5382000" cy="457200"/>
          </a:xfrm>
        </p:spPr>
        <p:txBody>
          <a:bodyPr/>
          <a:lstStyle/>
          <a:p>
            <a:r>
              <a:rPr lang="en-US" sz="2500" b="1" dirty="0">
                <a:solidFill>
                  <a:schemeClr val="tx1"/>
                </a:solidFill>
                <a:latin typeface="+mj-lt"/>
              </a:rPr>
              <a:t>RTI and Corruption</a:t>
            </a:r>
          </a:p>
        </p:txBody>
      </p:sp>
      <p:sp>
        <p:nvSpPr>
          <p:cNvPr id="3" name="Text Placeholder 2"/>
          <p:cNvSpPr>
            <a:spLocks noGrp="1"/>
          </p:cNvSpPr>
          <p:nvPr>
            <p:ph type="body" idx="1"/>
          </p:nvPr>
        </p:nvSpPr>
        <p:spPr>
          <a:xfrm>
            <a:off x="344714" y="1532083"/>
            <a:ext cx="8454572" cy="2526208"/>
          </a:xfrm>
        </p:spPr>
        <p:txBody>
          <a:bodyPr/>
          <a:lstStyle/>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Committee on Anti-Corruption highlighted need of RTI;</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National Anti-Corruption Strategy 2002 recognized importance of RTI;</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Agreed Policy Actions under the ADB funded Access to Justice Program included legislation for RTI; </a:t>
            </a:r>
          </a:p>
          <a:p>
            <a:pPr marL="342900" indent="-342900">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ea typeface="ＭＳ Ｐゴシック" charset="0"/>
                <a:cs typeface="ＭＳ Ｐゴシック" charset="0"/>
              </a:rPr>
              <a:t>Freedom of Information Ordinance 2002.</a:t>
            </a:r>
            <a:endParaRPr lang="en-GB" sz="2000" dirty="0">
              <a:solidFill>
                <a:srgbClr val="0081B8"/>
              </a:solidFill>
              <a:latin typeface="Franklin Gothic Book" panose="020B0503020102020204" pitchFamily="34" charset="0"/>
              <a:ea typeface="ＭＳ Ｐゴシック" charset="0"/>
              <a:cs typeface="ＭＳ Ｐゴシック"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888728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1"/>
          <p:cNvSpPr txBox="1">
            <a:spLocks noGrp="1"/>
          </p:cNvSpPr>
          <p:nvPr>
            <p:ph type="title"/>
          </p:nvPr>
        </p:nvSpPr>
        <p:spPr>
          <a:xfrm>
            <a:off x="1080630" y="939862"/>
            <a:ext cx="6987405" cy="457200"/>
          </a:xfrm>
          <a:prstGeom prst="rect">
            <a:avLst/>
          </a:prstGeom>
        </p:spPr>
        <p:txBody>
          <a:bodyPr spcFirstLastPara="1" wrap="square" lIns="91425" tIns="91425" rIns="91425" bIns="91425" anchor="ctr" anchorCtr="0">
            <a:noAutofit/>
          </a:bodyPr>
          <a:lstStyle/>
          <a:p>
            <a:pPr lvl="0">
              <a:buClr>
                <a:schemeClr val="dk1"/>
              </a:buClr>
              <a:buSzPts val="1100"/>
            </a:pPr>
            <a:r>
              <a:rPr lang="en-US" b="1" dirty="0">
                <a:solidFill>
                  <a:schemeClr val="tx1"/>
                </a:solidFill>
                <a:latin typeface="Franklin Gothic Book" panose="020B0503020102020204" pitchFamily="34" charset="0"/>
              </a:rPr>
              <a:t>Right to Information as a Fundamental Right</a:t>
            </a:r>
            <a:endParaRPr b="1" dirty="0">
              <a:solidFill>
                <a:schemeClr val="tx1"/>
              </a:solidFill>
              <a:latin typeface="Franklin Gothic Book" panose="020B0503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
        <p:nvSpPr>
          <p:cNvPr id="8" name="Content Placeholder 2">
            <a:extLst>
              <a:ext uri="{FF2B5EF4-FFF2-40B4-BE49-F238E27FC236}">
                <a16:creationId xmlns:a16="http://schemas.microsoft.com/office/drawing/2014/main" id="{B4336B70-CE28-450F-A676-217D5B913883}"/>
              </a:ext>
            </a:extLst>
          </p:cNvPr>
          <p:cNvSpPr txBox="1">
            <a:spLocks/>
          </p:cNvSpPr>
          <p:nvPr/>
        </p:nvSpPr>
        <p:spPr>
          <a:xfrm>
            <a:off x="348343" y="1725832"/>
            <a:ext cx="8451981" cy="221944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rgbClr val="434343"/>
              </a:buClr>
              <a:buSzPts val="1300"/>
              <a:buFont typeface="Abel"/>
              <a:buChar char="●"/>
              <a:defRPr sz="1300" b="0" i="0" u="none" strike="noStrike" cap="none">
                <a:solidFill>
                  <a:schemeClr val="lt1"/>
                </a:solidFill>
                <a:latin typeface="Roboto"/>
                <a:ea typeface="Roboto"/>
                <a:cs typeface="Roboto"/>
                <a:sym typeface="Roboto"/>
              </a:defRPr>
            </a:lvl1pPr>
            <a:lvl2pPr marL="914400" marR="0" lvl="1"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2pPr>
            <a:lvl3pPr marL="1371600" marR="0" lvl="2" indent="-311150" algn="l" rtl="0">
              <a:lnSpc>
                <a:spcPct val="115000"/>
              </a:lnSpc>
              <a:spcBef>
                <a:spcPts val="1600"/>
              </a:spcBef>
              <a:spcAft>
                <a:spcPts val="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3pPr>
            <a:lvl4pPr marL="1828800" marR="0" lvl="3" indent="-311150" algn="l" rtl="0">
              <a:lnSpc>
                <a:spcPct val="115000"/>
              </a:lnSpc>
              <a:spcBef>
                <a:spcPts val="1600"/>
              </a:spcBef>
              <a:spcAft>
                <a:spcPts val="0"/>
              </a:spcAft>
              <a:buClr>
                <a:srgbClr val="434343"/>
              </a:buClr>
              <a:buSzPts val="1300"/>
              <a:buFont typeface="Roboto Condensed Light"/>
              <a:buAutoNum type="arabicPeriod"/>
              <a:defRPr sz="1300" b="0" i="0" u="none" strike="noStrike" cap="none">
                <a:solidFill>
                  <a:schemeClr val="lt1"/>
                </a:solidFill>
                <a:latin typeface="Roboto"/>
                <a:ea typeface="Roboto"/>
                <a:cs typeface="Roboto"/>
                <a:sym typeface="Roboto"/>
              </a:defRPr>
            </a:lvl4pPr>
            <a:lvl5pPr marL="2286000" marR="0" lvl="4"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5pPr>
            <a:lvl6pPr marL="2743200" marR="0" lvl="5" indent="-311150" algn="l" rtl="0">
              <a:lnSpc>
                <a:spcPct val="115000"/>
              </a:lnSpc>
              <a:spcBef>
                <a:spcPts val="1600"/>
              </a:spcBef>
              <a:spcAft>
                <a:spcPts val="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6pPr>
            <a:lvl7pPr marL="3200400" marR="0" lvl="6" indent="-311150" algn="l" rtl="0">
              <a:lnSpc>
                <a:spcPct val="115000"/>
              </a:lnSpc>
              <a:spcBef>
                <a:spcPts val="1600"/>
              </a:spcBef>
              <a:spcAft>
                <a:spcPts val="0"/>
              </a:spcAft>
              <a:buClr>
                <a:srgbClr val="434343"/>
              </a:buClr>
              <a:buSzPts val="1300"/>
              <a:buFont typeface="Roboto Condensed Light"/>
              <a:buAutoNum type="arabicPeriod"/>
              <a:defRPr sz="1300" b="0" i="0" u="none" strike="noStrike" cap="none">
                <a:solidFill>
                  <a:schemeClr val="lt1"/>
                </a:solidFill>
                <a:latin typeface="Roboto"/>
                <a:ea typeface="Roboto"/>
                <a:cs typeface="Roboto"/>
                <a:sym typeface="Roboto"/>
              </a:defRPr>
            </a:lvl7pPr>
            <a:lvl8pPr marL="3657600" marR="0" lvl="7"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8pPr>
            <a:lvl9pPr marL="4114800" marR="0" lvl="8" indent="-311150" algn="l" rtl="0">
              <a:lnSpc>
                <a:spcPct val="115000"/>
              </a:lnSpc>
              <a:spcBef>
                <a:spcPts val="1600"/>
              </a:spcBef>
              <a:spcAft>
                <a:spcPts val="160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9pPr>
          </a:lstStyle>
          <a:p>
            <a:pPr marL="0" indent="0">
              <a:lnSpc>
                <a:spcPct val="114000"/>
              </a:lnSpc>
              <a:buNone/>
            </a:pPr>
            <a:r>
              <a:rPr lang="en-US" sz="2000" i="1" dirty="0">
                <a:solidFill>
                  <a:srgbClr val="0081B8"/>
                </a:solidFill>
                <a:latin typeface="Franklin Gothic Book" panose="020B0503020102020204" pitchFamily="34" charset="0"/>
                <a:ea typeface="ＭＳ Ｐゴシック" charset="0"/>
                <a:cs typeface="ＭＳ Ｐゴシック" charset="0"/>
              </a:rPr>
              <a:t>19A. Right to Information. Every citizen shall have the right to have access to information in all matters of public importance subject to regulation and reasonable restrictions imposed by law.</a:t>
            </a:r>
          </a:p>
          <a:p>
            <a:pPr marL="0" indent="0" algn="r">
              <a:lnSpc>
                <a:spcPct val="114000"/>
              </a:lnSpc>
              <a:spcBef>
                <a:spcPct val="50000"/>
              </a:spcBef>
              <a:buNone/>
            </a:pPr>
            <a:r>
              <a:rPr lang="en-US" sz="2000" dirty="0">
                <a:solidFill>
                  <a:srgbClr val="0081B8"/>
                </a:solidFill>
                <a:latin typeface="Franklin Gothic Book" panose="020B0503020102020204" pitchFamily="34" charset="0"/>
                <a:ea typeface="ＭＳ Ｐゴシック" charset="0"/>
                <a:cs typeface="ＭＳ Ｐゴシック" charset="0"/>
              </a:rPr>
              <a:t>	18th Constitutional Amendment, 2010</a:t>
            </a:r>
            <a:endParaRPr lang="en-GB" sz="2000" dirty="0">
              <a:solidFill>
                <a:srgbClr val="0081B8"/>
              </a:solidFill>
              <a:latin typeface="Franklin Gothic Book" panose="020B0503020102020204" pitchFamily="34" charset="0"/>
              <a:ea typeface="ＭＳ Ｐゴシック" charset="0"/>
              <a:cs typeface="ＭＳ Ｐゴシック" charset="0"/>
            </a:endParaRPr>
          </a:p>
        </p:txBody>
      </p:sp>
    </p:spTree>
    <p:extLst>
      <p:ext uri="{BB962C8B-B14F-4D97-AF65-F5344CB8AC3E}">
        <p14:creationId xmlns:p14="http://schemas.microsoft.com/office/powerpoint/2010/main" val="3818732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1000" y="753275"/>
            <a:ext cx="5382000" cy="457200"/>
          </a:xfrm>
        </p:spPr>
        <p:txBody>
          <a:bodyPr/>
          <a:lstStyle/>
          <a:p>
            <a:r>
              <a:rPr lang="en-US" b="1" dirty="0">
                <a:solidFill>
                  <a:schemeClr val="tx1"/>
                </a:solidFill>
                <a:latin typeface="Franklin Gothic Book" panose="020B0503020102020204" pitchFamily="34" charset="0"/>
              </a:rPr>
              <a:t>Current Status of Legislation</a:t>
            </a:r>
            <a:endParaRPr lang="en-US" dirty="0">
              <a:latin typeface="Franklin Gothic Book" panose="020B0503020102020204" pitchFamily="34" charset="0"/>
            </a:endParaRPr>
          </a:p>
        </p:txBody>
      </p:sp>
      <p:sp>
        <p:nvSpPr>
          <p:cNvPr id="3" name="Text Placeholder 2"/>
          <p:cNvSpPr>
            <a:spLocks noGrp="1"/>
          </p:cNvSpPr>
          <p:nvPr>
            <p:ph type="body" idx="1"/>
          </p:nvPr>
        </p:nvSpPr>
        <p:spPr>
          <a:xfrm>
            <a:off x="243115" y="1591353"/>
            <a:ext cx="8657770" cy="2364198"/>
          </a:xfrm>
        </p:spPr>
        <p:txBody>
          <a:bodyPr/>
          <a:lstStyle/>
          <a:p>
            <a:pPr>
              <a:lnSpc>
                <a:spcPct val="114000"/>
              </a:lnSpc>
              <a:spcAft>
                <a:spcPts val="600"/>
              </a:spcAft>
            </a:pPr>
            <a:r>
              <a:rPr lang="en-US" sz="2000" dirty="0">
                <a:solidFill>
                  <a:srgbClr val="0081B8"/>
                </a:solidFill>
                <a:latin typeface="Franklin Gothic Book" panose="020B0503020102020204" pitchFamily="34" charset="0"/>
                <a:cs typeface="Arial" panose="020B0604020202020204" pitchFamily="34" charset="0"/>
              </a:rPr>
              <a:t>Right to information laws have been enacted, except in Azad Jammu &amp; Kashmir and </a:t>
            </a:r>
            <a:r>
              <a:rPr lang="en-US" sz="2000" dirty="0" err="1">
                <a:solidFill>
                  <a:srgbClr val="0081B8"/>
                </a:solidFill>
                <a:latin typeface="Franklin Gothic Book" panose="020B0503020102020204" pitchFamily="34" charset="0"/>
                <a:cs typeface="Arial" panose="020B0604020202020204" pitchFamily="34" charset="0"/>
              </a:rPr>
              <a:t>Gilgit-Baltistan</a:t>
            </a:r>
            <a:r>
              <a:rPr lang="en-US" sz="2000" dirty="0">
                <a:solidFill>
                  <a:srgbClr val="0081B8"/>
                </a:solidFill>
                <a:latin typeface="Franklin Gothic Book" panose="020B0503020102020204" pitchFamily="34" charset="0"/>
                <a:cs typeface="Arial" panose="020B0604020202020204" pitchFamily="34" charset="0"/>
              </a:rPr>
              <a:t>.</a:t>
            </a:r>
          </a:p>
          <a:p>
            <a:pPr>
              <a:lnSpc>
                <a:spcPct val="114000"/>
              </a:lnSpc>
              <a:spcAft>
                <a:spcPts val="600"/>
              </a:spcAft>
            </a:pPr>
            <a:r>
              <a:rPr lang="en-US" sz="2000" dirty="0">
                <a:solidFill>
                  <a:srgbClr val="0081B8"/>
                </a:solidFill>
                <a:latin typeface="Franklin Gothic Book" panose="020B0503020102020204" pitchFamily="34" charset="0"/>
                <a:cs typeface="Arial" panose="020B0604020202020204" pitchFamily="34" charset="0"/>
              </a:rPr>
              <a:t>Good RTI laws in the Punjab and Khyber-Pakhtunkhwa provinces.</a:t>
            </a:r>
          </a:p>
          <a:p>
            <a:pPr>
              <a:lnSpc>
                <a:spcPct val="114000"/>
              </a:lnSpc>
              <a:spcAft>
                <a:spcPts val="600"/>
              </a:spcAft>
            </a:pPr>
            <a:r>
              <a:rPr lang="en-US" sz="2000" dirty="0">
                <a:solidFill>
                  <a:srgbClr val="0081B8"/>
                </a:solidFill>
                <a:latin typeface="Franklin Gothic Book" panose="020B0503020102020204" pitchFamily="34" charset="0"/>
                <a:cs typeface="Arial" panose="020B0604020202020204" pitchFamily="34" charset="0"/>
              </a:rPr>
              <a:t>Significant improvements are needed in RTI laws at the Federal level and in Sindh/ </a:t>
            </a:r>
            <a:r>
              <a:rPr lang="en-US" sz="2000" dirty="0" err="1">
                <a:solidFill>
                  <a:srgbClr val="0081B8"/>
                </a:solidFill>
                <a:latin typeface="Franklin Gothic Book" panose="020B0503020102020204" pitchFamily="34" charset="0"/>
                <a:cs typeface="Arial" panose="020B0604020202020204" pitchFamily="34" charset="0"/>
              </a:rPr>
              <a:t>Balochistan</a:t>
            </a:r>
            <a:r>
              <a:rPr lang="en-US" sz="2000" dirty="0">
                <a:solidFill>
                  <a:srgbClr val="0081B8"/>
                </a:solidFill>
                <a:latin typeface="Franklin Gothic Book" panose="020B0503020102020204" pitchFamily="34" charset="0"/>
                <a:cs typeface="Arial" panose="020B0604020202020204" pitchFamily="34" charset="0"/>
              </a:rPr>
              <a:t> provinces.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Tree>
    <p:extLst>
      <p:ext uri="{BB962C8B-B14F-4D97-AF65-F5344CB8AC3E}">
        <p14:creationId xmlns:p14="http://schemas.microsoft.com/office/powerpoint/2010/main" val="800138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1"/>
          <p:cNvSpPr txBox="1">
            <a:spLocks noGrp="1"/>
          </p:cNvSpPr>
          <p:nvPr>
            <p:ph type="title"/>
          </p:nvPr>
        </p:nvSpPr>
        <p:spPr>
          <a:xfrm>
            <a:off x="1363747" y="867994"/>
            <a:ext cx="6421171" cy="457200"/>
          </a:xfrm>
          <a:prstGeom prst="rect">
            <a:avLst/>
          </a:prstGeom>
        </p:spPr>
        <p:txBody>
          <a:bodyPr spcFirstLastPara="1" wrap="square" lIns="91425" tIns="91425" rIns="91425" bIns="91425" anchor="ctr" anchorCtr="0">
            <a:noAutofit/>
          </a:bodyPr>
          <a:lstStyle/>
          <a:p>
            <a:pPr lvl="0">
              <a:buClr>
                <a:schemeClr val="dk1"/>
              </a:buClr>
              <a:buSzPts val="1100"/>
            </a:pPr>
            <a:r>
              <a:rPr lang="en-US" b="1" dirty="0">
                <a:solidFill>
                  <a:schemeClr val="tx1"/>
                </a:solidFill>
                <a:latin typeface="Franklin Gothic Book" panose="020B0503020102020204" pitchFamily="34" charset="0"/>
              </a:rPr>
              <a:t>Key Issues in Legislation</a:t>
            </a:r>
            <a:endParaRPr b="1" dirty="0">
              <a:solidFill>
                <a:schemeClr val="tx1"/>
              </a:solidFill>
              <a:latin typeface="Franklin Gothic Book" panose="020B05030201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4144" y="4145617"/>
            <a:ext cx="1006180" cy="683044"/>
          </a:xfrm>
          <a:prstGeom prst="rect">
            <a:avLst/>
          </a:prstGeom>
        </p:spPr>
      </p:pic>
      <p:sp>
        <p:nvSpPr>
          <p:cNvPr id="8" name="Content Placeholder 2">
            <a:extLst>
              <a:ext uri="{FF2B5EF4-FFF2-40B4-BE49-F238E27FC236}">
                <a16:creationId xmlns:a16="http://schemas.microsoft.com/office/drawing/2014/main" id="{B4336B70-CE28-450F-A676-217D5B913883}"/>
              </a:ext>
            </a:extLst>
          </p:cNvPr>
          <p:cNvSpPr txBox="1">
            <a:spLocks/>
          </p:cNvSpPr>
          <p:nvPr/>
        </p:nvSpPr>
        <p:spPr>
          <a:xfrm>
            <a:off x="348343" y="1661479"/>
            <a:ext cx="8451981" cy="260229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rgbClr val="434343"/>
              </a:buClr>
              <a:buSzPts val="1300"/>
              <a:buFont typeface="Abel"/>
              <a:buChar char="●"/>
              <a:defRPr sz="1300" b="0" i="0" u="none" strike="noStrike" cap="none">
                <a:solidFill>
                  <a:schemeClr val="lt1"/>
                </a:solidFill>
                <a:latin typeface="Roboto"/>
                <a:ea typeface="Roboto"/>
                <a:cs typeface="Roboto"/>
                <a:sym typeface="Roboto"/>
              </a:defRPr>
            </a:lvl1pPr>
            <a:lvl2pPr marL="914400" marR="0" lvl="1"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2pPr>
            <a:lvl3pPr marL="1371600" marR="0" lvl="2" indent="-311150" algn="l" rtl="0">
              <a:lnSpc>
                <a:spcPct val="115000"/>
              </a:lnSpc>
              <a:spcBef>
                <a:spcPts val="1600"/>
              </a:spcBef>
              <a:spcAft>
                <a:spcPts val="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3pPr>
            <a:lvl4pPr marL="1828800" marR="0" lvl="3" indent="-311150" algn="l" rtl="0">
              <a:lnSpc>
                <a:spcPct val="115000"/>
              </a:lnSpc>
              <a:spcBef>
                <a:spcPts val="1600"/>
              </a:spcBef>
              <a:spcAft>
                <a:spcPts val="0"/>
              </a:spcAft>
              <a:buClr>
                <a:srgbClr val="434343"/>
              </a:buClr>
              <a:buSzPts val="1300"/>
              <a:buFont typeface="Roboto Condensed Light"/>
              <a:buAutoNum type="arabicPeriod"/>
              <a:defRPr sz="1300" b="0" i="0" u="none" strike="noStrike" cap="none">
                <a:solidFill>
                  <a:schemeClr val="lt1"/>
                </a:solidFill>
                <a:latin typeface="Roboto"/>
                <a:ea typeface="Roboto"/>
                <a:cs typeface="Roboto"/>
                <a:sym typeface="Roboto"/>
              </a:defRPr>
            </a:lvl4pPr>
            <a:lvl5pPr marL="2286000" marR="0" lvl="4"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5pPr>
            <a:lvl6pPr marL="2743200" marR="0" lvl="5" indent="-311150" algn="l" rtl="0">
              <a:lnSpc>
                <a:spcPct val="115000"/>
              </a:lnSpc>
              <a:spcBef>
                <a:spcPts val="1600"/>
              </a:spcBef>
              <a:spcAft>
                <a:spcPts val="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6pPr>
            <a:lvl7pPr marL="3200400" marR="0" lvl="6" indent="-311150" algn="l" rtl="0">
              <a:lnSpc>
                <a:spcPct val="115000"/>
              </a:lnSpc>
              <a:spcBef>
                <a:spcPts val="1600"/>
              </a:spcBef>
              <a:spcAft>
                <a:spcPts val="0"/>
              </a:spcAft>
              <a:buClr>
                <a:srgbClr val="434343"/>
              </a:buClr>
              <a:buSzPts val="1300"/>
              <a:buFont typeface="Roboto Condensed Light"/>
              <a:buAutoNum type="arabicPeriod"/>
              <a:defRPr sz="1300" b="0" i="0" u="none" strike="noStrike" cap="none">
                <a:solidFill>
                  <a:schemeClr val="lt1"/>
                </a:solidFill>
                <a:latin typeface="Roboto"/>
                <a:ea typeface="Roboto"/>
                <a:cs typeface="Roboto"/>
                <a:sym typeface="Roboto"/>
              </a:defRPr>
            </a:lvl7pPr>
            <a:lvl8pPr marL="3657600" marR="0" lvl="7" indent="-311150" algn="l" rtl="0">
              <a:lnSpc>
                <a:spcPct val="115000"/>
              </a:lnSpc>
              <a:spcBef>
                <a:spcPts val="1600"/>
              </a:spcBef>
              <a:spcAft>
                <a:spcPts val="0"/>
              </a:spcAft>
              <a:buClr>
                <a:srgbClr val="434343"/>
              </a:buClr>
              <a:buSzPts val="1300"/>
              <a:buFont typeface="Roboto Condensed Light"/>
              <a:buAutoNum type="alphaLcPeriod"/>
              <a:defRPr sz="1300" b="0" i="0" u="none" strike="noStrike" cap="none">
                <a:solidFill>
                  <a:schemeClr val="lt1"/>
                </a:solidFill>
                <a:latin typeface="Roboto"/>
                <a:ea typeface="Roboto"/>
                <a:cs typeface="Roboto"/>
                <a:sym typeface="Roboto"/>
              </a:defRPr>
            </a:lvl8pPr>
            <a:lvl9pPr marL="4114800" marR="0" lvl="8" indent="-311150" algn="l" rtl="0">
              <a:lnSpc>
                <a:spcPct val="115000"/>
              </a:lnSpc>
              <a:spcBef>
                <a:spcPts val="1600"/>
              </a:spcBef>
              <a:spcAft>
                <a:spcPts val="1600"/>
              </a:spcAft>
              <a:buClr>
                <a:srgbClr val="434343"/>
              </a:buClr>
              <a:buSzPts val="1300"/>
              <a:buFont typeface="Roboto Condensed Light"/>
              <a:buAutoNum type="romanLcPeriod"/>
              <a:defRPr sz="1300" b="0" i="0" u="none" strike="noStrike" cap="none">
                <a:solidFill>
                  <a:schemeClr val="lt1"/>
                </a:solidFill>
                <a:latin typeface="Roboto"/>
                <a:ea typeface="Roboto"/>
                <a:cs typeface="Roboto"/>
                <a:sym typeface="Roboto"/>
              </a:defRPr>
            </a:lvl9pPr>
          </a:lstStyle>
          <a:p>
            <a:pPr>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cs typeface="Arial" panose="020B0604020202020204" pitchFamily="34" charset="0"/>
              </a:rPr>
              <a:t>Restrictive definitions of terms like ‘information’, ‘record’ and ‘public body’;</a:t>
            </a:r>
          </a:p>
          <a:p>
            <a:pPr>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cs typeface="Arial" panose="020B0604020202020204" pitchFamily="34" charset="0"/>
              </a:rPr>
              <a:t>Unjustified exclusions of certain types of records at the Federal level;</a:t>
            </a:r>
          </a:p>
          <a:p>
            <a:pPr>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cs typeface="Arial" panose="020B0604020202020204" pitchFamily="34" charset="0"/>
              </a:rPr>
              <a:t>Missing ‘public interest override’ provisions;</a:t>
            </a:r>
          </a:p>
          <a:p>
            <a:pPr>
              <a:lnSpc>
                <a:spcPct val="114000"/>
              </a:lnSpc>
              <a:spcAft>
                <a:spcPts val="600"/>
              </a:spcAft>
              <a:buFont typeface="Wingdings" panose="05000000000000000000" pitchFamily="2" charset="2"/>
              <a:buChar char="v"/>
            </a:pPr>
            <a:r>
              <a:rPr lang="en-US" sz="2000" dirty="0">
                <a:solidFill>
                  <a:srgbClr val="0081B8"/>
                </a:solidFill>
                <a:latin typeface="Franklin Gothic Book" panose="020B0503020102020204" pitchFamily="34" charset="0"/>
                <a:cs typeface="Arial" panose="020B0604020202020204" pitchFamily="34" charset="0"/>
              </a:rPr>
              <a:t>Flawed appointment procedure for Information Commissioners.</a:t>
            </a:r>
          </a:p>
        </p:txBody>
      </p:sp>
    </p:spTree>
    <p:extLst>
      <p:ext uri="{BB962C8B-B14F-4D97-AF65-F5344CB8AC3E}">
        <p14:creationId xmlns:p14="http://schemas.microsoft.com/office/powerpoint/2010/main" val="3478855303"/>
      </p:ext>
    </p:extLst>
  </p:cSld>
  <p:clrMapOvr>
    <a:masterClrMapping/>
  </p:clrMapOvr>
</p:sld>
</file>

<file path=ppt/theme/theme1.xml><?xml version="1.0" encoding="utf-8"?>
<a:theme xmlns:a="http://schemas.openxmlformats.org/drawingml/2006/main" name="Trall Thesis Defense by Slidesgo">
  <a:themeElements>
    <a:clrScheme name="Simple Light">
      <a:dk1>
        <a:srgbClr val="000000"/>
      </a:dk1>
      <a:lt1>
        <a:srgbClr val="FFFFFF"/>
      </a:lt1>
      <a:dk2>
        <a:srgbClr val="634939"/>
      </a:dk2>
      <a:lt2>
        <a:srgbClr val="F7F6F0"/>
      </a:lt2>
      <a:accent1>
        <a:srgbClr val="CEC4A5"/>
      </a:accent1>
      <a:accent2>
        <a:srgbClr val="A39372"/>
      </a:accent2>
      <a:accent3>
        <a:srgbClr val="634939"/>
      </a:accent3>
      <a:accent4>
        <a:srgbClr val="BB9245"/>
      </a:accent4>
      <a:accent5>
        <a:srgbClr val="DFD5BC"/>
      </a:accent5>
      <a:accent6>
        <a:srgbClr val="DFD5BC"/>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1706</TotalTime>
  <Words>515</Words>
  <Application>Microsoft Macintosh PowerPoint</Application>
  <PresentationFormat>On-screen Show (16:9)</PresentationFormat>
  <Paragraphs>53</Paragraphs>
  <Slides>12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Merriweather</vt:lpstr>
      <vt:lpstr>Roboto</vt:lpstr>
      <vt:lpstr>Roboto Condensed Light</vt:lpstr>
      <vt:lpstr>Franklin Gothic Book</vt:lpstr>
      <vt:lpstr>Abel</vt:lpstr>
      <vt:lpstr>Arial</vt:lpstr>
      <vt:lpstr>Wingdings</vt:lpstr>
      <vt:lpstr>Trall Thesis Defense by Slidesgo</vt:lpstr>
      <vt:lpstr>PowerPoint Presentation</vt:lpstr>
      <vt:lpstr>Centre for Peace and Development Initiatives (CPDI) is a not for profit company registered under the Companies Act 1984.  It has been working for right to information and transparent governance since 2005.</vt:lpstr>
      <vt:lpstr>Background</vt:lpstr>
      <vt:lpstr>Court Judgments (1)</vt:lpstr>
      <vt:lpstr>Court Judgments (2)</vt:lpstr>
      <vt:lpstr>RTI and Corruption</vt:lpstr>
      <vt:lpstr>Right to Information as a Fundamental Right</vt:lpstr>
      <vt:lpstr>Current Status of Legislation</vt:lpstr>
      <vt:lpstr>Key Issues in Legislation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Trall Thesis Defense</dc:title>
  <dc:creator>Naveed</dc:creator>
  <cp:lastModifiedBy>Microsoft Office User</cp:lastModifiedBy>
  <cp:revision>183</cp:revision>
  <dcterms:modified xsi:type="dcterms:W3CDTF">2021-10-05T12:48:51Z</dcterms:modified>
</cp:coreProperties>
</file>