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61" r:id="rId1"/>
  </p:sldMasterIdLst>
  <p:notesMasterIdLst>
    <p:notesMasterId r:id="rId19"/>
  </p:notesMasterIdLst>
  <p:sldIdLst>
    <p:sldId id="256" r:id="rId2"/>
    <p:sldId id="258" r:id="rId3"/>
    <p:sldId id="273" r:id="rId4"/>
    <p:sldId id="275" r:id="rId5"/>
    <p:sldId id="276" r:id="rId6"/>
    <p:sldId id="261" r:id="rId7"/>
    <p:sldId id="325" r:id="rId8"/>
    <p:sldId id="284" r:id="rId9"/>
    <p:sldId id="262" r:id="rId10"/>
    <p:sldId id="264" r:id="rId11"/>
    <p:sldId id="263" r:id="rId12"/>
    <p:sldId id="294" r:id="rId13"/>
    <p:sldId id="299" r:id="rId14"/>
    <p:sldId id="265" r:id="rId15"/>
    <p:sldId id="295" r:id="rId16"/>
    <p:sldId id="30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hiX9yvz/z4f8+2FJe2qj9iZ0Qt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0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7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88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b7900e41b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b7900e41be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b7900e41be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4957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b7677726e2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b7677726e2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09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09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07114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859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62708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922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36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2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3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8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3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4111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4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79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1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51273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6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63" r:id="rId2"/>
    <p:sldLayoutId id="2147484264" r:id="rId3"/>
    <p:sldLayoutId id="2147484265" r:id="rId4"/>
    <p:sldLayoutId id="2147484266" r:id="rId5"/>
    <p:sldLayoutId id="2147484267" r:id="rId6"/>
    <p:sldLayoutId id="2147484268" r:id="rId7"/>
    <p:sldLayoutId id="2147484269" r:id="rId8"/>
    <p:sldLayoutId id="2147484270" r:id="rId9"/>
    <p:sldLayoutId id="2147484271" r:id="rId10"/>
    <p:sldLayoutId id="2147484272" r:id="rId11"/>
    <p:sldLayoutId id="2147484273" r:id="rId12"/>
    <p:sldLayoutId id="2147484274" r:id="rId13"/>
    <p:sldLayoutId id="2147484275" r:id="rId14"/>
    <p:sldLayoutId id="2147484276" r:id="rId15"/>
    <p:sldLayoutId id="214748427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i-rating.org/country-data/by-indicator/4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rti-rating.org/country-data/by-indicator/24/" TargetMode="External"/><Relationship Id="rId4" Type="http://schemas.openxmlformats.org/officeDocument/2006/relationships/hyperlink" Target="https://www.rti-rating.org/country-data/by-indicator/12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"/>
          <p:cNvSpPr txBox="1">
            <a:spLocks noGrp="1"/>
          </p:cNvSpPr>
          <p:nvPr>
            <p:ph type="subTitle" idx="1"/>
          </p:nvPr>
        </p:nvSpPr>
        <p:spPr>
          <a:xfrm>
            <a:off x="946356" y="2057400"/>
            <a:ext cx="8846868" cy="2428748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algn="ctr"/>
            <a:r>
              <a:rPr lang="en-US" sz="2600" b="1" dirty="0">
                <a:solidFill>
                  <a:schemeClr val="tx1"/>
                </a:solidFill>
              </a:rPr>
              <a:t>Advocating for access to information across the European Union </a:t>
            </a:r>
            <a:r>
              <a:rPr lang="en-US" b="1" dirty="0">
                <a:solidFill>
                  <a:schemeClr val="tx1"/>
                </a:solidFill>
              </a:rPr>
              <a:t>	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Rachel Hanna, Legal Researcher and Campaigner	</a:t>
            </a:r>
          </a:p>
          <a:p>
            <a:pPr algn="ctr"/>
            <a:endParaRPr lang="en-US" dirty="0"/>
          </a:p>
        </p:txBody>
      </p:sp>
      <p:sp>
        <p:nvSpPr>
          <p:cNvPr id="153" name="Isosceles Triangle 152">
            <a:extLst>
              <a:ext uri="{FF2B5EF4-FFF2-40B4-BE49-F238E27FC236}">
                <a16:creationId xmlns:a16="http://schemas.microsoft.com/office/drawing/2014/main" id="{F6E918B1-FA59-42EF-8A8E-B0F3D1E54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8" name="Google Shape;148;p1"/>
          <p:cNvPicPr preferRelativeResize="0"/>
          <p:nvPr/>
        </p:nvPicPr>
        <p:blipFill rotWithShape="1">
          <a:blip r:embed="rId3"/>
          <a:stretch/>
        </p:blipFill>
        <p:spPr>
          <a:xfrm>
            <a:off x="3879073" y="3898014"/>
            <a:ext cx="2981433" cy="2125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b7677726e2_4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How to use the RTI rating</a:t>
            </a:r>
            <a:endParaRPr dirty="0"/>
          </a:p>
        </p:txBody>
      </p:sp>
      <p:sp>
        <p:nvSpPr>
          <p:cNvPr id="208" name="Google Shape;208;gb7677726e2_4_0"/>
          <p:cNvSpPr txBox="1">
            <a:spLocks noGrp="1"/>
          </p:cNvSpPr>
          <p:nvPr>
            <p:ph idx="1"/>
          </p:nvPr>
        </p:nvSpPr>
        <p:spPr>
          <a:xfrm>
            <a:off x="677334" y="1584961"/>
            <a:ext cx="8596668" cy="445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440"/>
              <a:buNone/>
            </a:pPr>
            <a:r>
              <a:rPr lang="en-GB" dirty="0"/>
              <a:t>You can use it to find out information on the access to information regime in each country: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lang="en-US" dirty="0">
              <a:solidFill>
                <a:schemeClr val="hlink"/>
              </a:solidFill>
              <a:hlinkClick r:id="rId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 dirty="0">
                <a:solidFill>
                  <a:schemeClr val="hlink"/>
                </a:solidFill>
                <a:hlinkClick r:id="rId3"/>
              </a:rPr>
              <a:t>Can I make a request in that country?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Indicator 4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Everyone (including non-citizens and legal entities) has the right to file requests for information.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dirty="0">
                <a:solidFill>
                  <a:schemeClr val="hlink"/>
                </a:solidFill>
                <a:hlinkClick r:id="rId4"/>
              </a:rPr>
              <a:t>Does every public body have to comply with the law?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 Indicator 12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The right of access applies to a) private bodies that perform a public function and b) private bodies that receive significant public funding.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dirty="0">
                <a:solidFill>
                  <a:schemeClr val="hlink"/>
                </a:solidFill>
                <a:hlinkClick r:id="rId5"/>
              </a:rPr>
              <a:t>Do I have to pay? </a:t>
            </a:r>
            <a:r>
              <a:rPr lang="en-US" u="sng" dirty="0">
                <a:solidFill>
                  <a:schemeClr val="hlink"/>
                </a:solidFill>
                <a:hlinkClick r:id="rId5"/>
              </a:rPr>
              <a:t>Indicator 24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It is free to file requests.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09" name="Google Shape;209;gb7677726e2_4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74531" y="5345242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Varying quality of laws </a:t>
            </a:r>
            <a:endParaRPr dirty="0"/>
          </a:p>
        </p:txBody>
      </p:sp>
      <p:pic>
        <p:nvPicPr>
          <p:cNvPr id="201" name="Google Shape;20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4531" y="5345242"/>
            <a:ext cx="1421476" cy="111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1F57C7-4AFD-C69B-A6C8-0B13EF479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49" y="1943969"/>
            <a:ext cx="6196723" cy="345486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 paper vs in practice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160589"/>
            <a:ext cx="8777794" cy="3509682"/>
          </a:xfrm>
          <a:prstGeom prst="rect">
            <a:avLst/>
          </a:prstGeom>
        </p:spPr>
      </p:pic>
      <p:pic>
        <p:nvPicPr>
          <p:cNvPr id="5" name="Google Shape;15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029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isn’t always better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66" y="2400300"/>
            <a:ext cx="9182100" cy="3705225"/>
          </a:xfrm>
          <a:prstGeom prst="rect">
            <a:avLst/>
          </a:prstGeom>
        </p:spPr>
      </p:pic>
      <p:pic>
        <p:nvPicPr>
          <p:cNvPr id="6" name="Google Shape;15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810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dirty="0"/>
              <a:t>Fit for purpose in the digital age?</a:t>
            </a:r>
            <a:br>
              <a:rPr lang="en-US" dirty="0"/>
            </a:br>
            <a:endParaRPr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43B419-F6A9-3582-AE36-81C7913E0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3980" y="2207016"/>
            <a:ext cx="5563376" cy="3696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Top tips for submitting requests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Plan ahead to save time</a:t>
            </a:r>
          </a:p>
          <a:p>
            <a:r>
              <a:rPr lang="en-GB" dirty="0"/>
              <a:t>Start out with a simple request </a:t>
            </a:r>
          </a:p>
          <a:p>
            <a:r>
              <a:rPr lang="en-GB" dirty="0"/>
              <a:t>Check the rules about fees and ask for electronic documents </a:t>
            </a:r>
          </a:p>
          <a:p>
            <a:r>
              <a:rPr lang="en-GB" dirty="0"/>
              <a:t>Show that you know your rights!</a:t>
            </a:r>
          </a:p>
          <a:p>
            <a:r>
              <a:rPr lang="en-GB" dirty="0"/>
              <a:t>Never say why you want info, but you could consider saying your role</a:t>
            </a:r>
          </a:p>
          <a:p>
            <a:r>
              <a:rPr lang="en-GB" dirty="0"/>
              <a:t>Keep a record and check the timelines</a:t>
            </a:r>
          </a:p>
          <a:p>
            <a:endParaRPr lang="en-GB" dirty="0"/>
          </a:p>
        </p:txBody>
      </p:sp>
      <p:pic>
        <p:nvPicPr>
          <p:cNvPr id="4" name="Google Shape;15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66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tips for appealing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2402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What exception has been used? Is it subject to a harm and public interest test? Have they been properly applied? </a:t>
            </a:r>
          </a:p>
          <a:p>
            <a:endParaRPr lang="en-US" dirty="0"/>
          </a:p>
          <a:p>
            <a:pPr lvl="1"/>
            <a:r>
              <a:rPr lang="en-GB" b="1" dirty="0"/>
              <a:t>Harm test: </a:t>
            </a:r>
            <a:r>
              <a:rPr lang="en-US" dirty="0"/>
              <a:t> If the body hasn’t applied this, you can argue that they have not sufficiently demonstrated that harm would be caused upon release of the requested information.</a:t>
            </a:r>
          </a:p>
          <a:p>
            <a:pPr lvl="1"/>
            <a:r>
              <a:rPr lang="en-US" b="1" dirty="0"/>
              <a:t>Public interest: </a:t>
            </a:r>
            <a:r>
              <a:rPr lang="en-US" dirty="0"/>
              <a:t>If the public body states that there is no public interest in the release of the information, you can argue why there is a public interest. </a:t>
            </a:r>
            <a:endParaRPr lang="en-GB" dirty="0"/>
          </a:p>
          <a:p>
            <a:endParaRPr lang="en-US" dirty="0"/>
          </a:p>
          <a:p>
            <a:r>
              <a:rPr lang="en-US" dirty="0"/>
              <a:t>Ask for partial access</a:t>
            </a:r>
          </a:p>
          <a:p>
            <a:r>
              <a:rPr lang="en-US" dirty="0"/>
              <a:t>RTI rating – is there an internal or external appeal process? </a:t>
            </a:r>
          </a:p>
          <a:p>
            <a:r>
              <a:rPr lang="en-GB" dirty="0"/>
              <a:t>Reference the law and your rights – and keep the draft </a:t>
            </a:r>
          </a:p>
          <a:p>
            <a:r>
              <a:rPr lang="en-GB" dirty="0"/>
              <a:t>Reach out for help!</a:t>
            </a:r>
          </a:p>
          <a:p>
            <a:pPr marL="137160" indent="0">
              <a:buNone/>
            </a:pPr>
            <a:endParaRPr lang="en-GB" dirty="0"/>
          </a:p>
        </p:txBody>
      </p:sp>
      <p:pic>
        <p:nvPicPr>
          <p:cNvPr id="4" name="Google Shape;15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4968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"/>
          <p:cNvSpPr txBox="1">
            <a:spLocks noGrp="1"/>
          </p:cNvSpPr>
          <p:nvPr>
            <p:ph type="ctrTitle"/>
          </p:nvPr>
        </p:nvSpPr>
        <p:spPr>
          <a:xfrm>
            <a:off x="1445525" y="1227776"/>
            <a:ext cx="8420700" cy="20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</a:pPr>
            <a:br>
              <a:rPr lang="en-US" sz="4000" dirty="0"/>
            </a:br>
            <a:r>
              <a:rPr lang="en-US" sz="3200" dirty="0"/>
              <a:t>Thank you!</a:t>
            </a:r>
            <a:endParaRPr sz="3200" dirty="0"/>
          </a:p>
        </p:txBody>
      </p:sp>
      <p:sp>
        <p:nvSpPr>
          <p:cNvPr id="257" name="Google Shape;257;p11"/>
          <p:cNvSpPr txBox="1">
            <a:spLocks noGrp="1"/>
          </p:cNvSpPr>
          <p:nvPr>
            <p:ph type="subTitle" idx="1"/>
          </p:nvPr>
        </p:nvSpPr>
        <p:spPr>
          <a:xfrm>
            <a:off x="1524000" y="4472246"/>
            <a:ext cx="9144000" cy="1512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68"/>
              <a:buNone/>
            </a:pPr>
            <a:endParaRPr sz="585" dirty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48"/>
              <a:buNone/>
            </a:pPr>
            <a:r>
              <a:rPr lang="en-US" sz="1560" b="1" dirty="0">
                <a:solidFill>
                  <a:schemeClr val="accent2"/>
                </a:solidFill>
              </a:rPr>
              <a:t>For more information, get in touch:</a:t>
            </a:r>
            <a:endParaRPr sz="1560" b="1" dirty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144"/>
              <a:buNone/>
            </a:pPr>
            <a:endParaRPr sz="1430"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144"/>
              <a:buNone/>
            </a:pPr>
            <a:r>
              <a:rPr lang="en-US" sz="1430" dirty="0"/>
              <a:t>Rachel Hanna: rachel@access-info.org</a:t>
            </a:r>
            <a:endParaRPr sz="1430" dirty="0"/>
          </a:p>
        </p:txBody>
      </p:sp>
      <p:pic>
        <p:nvPicPr>
          <p:cNvPr id="258" name="Google Shape;25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0096" y="5288814"/>
            <a:ext cx="1774709" cy="13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What is the right of access to information?  </a:t>
            </a:r>
          </a:p>
        </p:txBody>
      </p:sp>
      <p:sp>
        <p:nvSpPr>
          <p:cNvPr id="163" name="Google Shape;163;p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>
                <a:solidFill>
                  <a:srgbClr val="333333"/>
                </a:solidFill>
                <a:highlight>
                  <a:srgbClr val="FFFFFF"/>
                </a:highlight>
              </a:rPr>
              <a:t>The right of the individual to gain access to all information held by the public authorities (in theory)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91441" indent="0"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</p:txBody>
      </p:sp>
      <p:pic>
        <p:nvPicPr>
          <p:cNvPr id="164" name="Google Shape;16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507365-EF50-3941-BC80-ECC9FF617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519" y="3429000"/>
            <a:ext cx="4641149" cy="26296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Jurisprudence on the Right to Information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en-US" dirty="0"/>
              <a:t>Inter-American Court of Human Rights (2006)</a:t>
            </a:r>
            <a:endParaRPr lang="en-US" i="1" dirty="0"/>
          </a:p>
          <a:p>
            <a:pPr marL="342900" lvl="0" indent="-342900"/>
            <a:r>
              <a:rPr lang="en-US" dirty="0"/>
              <a:t>European Court of Human Rights (2009)</a:t>
            </a:r>
          </a:p>
          <a:p>
            <a:pPr marL="342900" lvl="0" indent="-342900"/>
            <a:r>
              <a:rPr lang="en-US" dirty="0"/>
              <a:t>UN Human Rights Committee (2011)</a:t>
            </a:r>
          </a:p>
          <a:p>
            <a:pPr marL="594360" lvl="1" indent="0">
              <a:buNone/>
            </a:pPr>
            <a:r>
              <a:rPr lang="en-US" b="1" i="1" dirty="0"/>
              <a:t>Proactive: </a:t>
            </a:r>
            <a:r>
              <a:rPr lang="en-US" i="1" dirty="0"/>
              <a:t>Governments should proactively publish information of public interest into the public domain, and that access to this information should be easy, prompt, effective and practical </a:t>
            </a:r>
            <a:endParaRPr lang="en-GB" dirty="0"/>
          </a:p>
          <a:p>
            <a:pPr marL="594360" lvl="1" indent="0">
              <a:buNone/>
            </a:pPr>
            <a:r>
              <a:rPr lang="en-US" b="1" i="1" dirty="0"/>
              <a:t>Reactive: </a:t>
            </a:r>
            <a:r>
              <a:rPr lang="en-US" i="1" dirty="0"/>
              <a:t>Governments should also enact the necessary procedures where the public can gain access to information, such as access to information laws.</a:t>
            </a:r>
            <a:endParaRPr lang="en-US" dirty="0"/>
          </a:p>
        </p:txBody>
      </p:sp>
      <p:pic>
        <p:nvPicPr>
          <p:cNvPr id="4" name="Google Shape;15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9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80" y="1197055"/>
            <a:ext cx="3813544" cy="4463889"/>
          </a:xfrm>
        </p:spPr>
        <p:txBody>
          <a:bodyPr anchor="ctr">
            <a:normAutofit/>
          </a:bodyPr>
          <a:lstStyle/>
          <a:p>
            <a:r>
              <a:rPr lang="en-US" sz="3600" dirty="0"/>
              <a:t>Council of Europe Convention on Access to Official Documents (2020)</a:t>
            </a:r>
            <a:br>
              <a:rPr lang="en-US" sz="3600" dirty="0"/>
            </a:br>
            <a:endParaRPr lang="en-GB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500" dirty="0"/>
              <a:t>First International Treaty on Access to Official Documents</a:t>
            </a:r>
            <a:endParaRPr lang="en-US" sz="1500" dirty="0"/>
          </a:p>
          <a:p>
            <a:pPr>
              <a:lnSpc>
                <a:spcPct val="90000"/>
              </a:lnSpc>
            </a:pPr>
            <a:r>
              <a:rPr lang="en-US" sz="1400" dirty="0"/>
              <a:t>Signed and ratified by </a:t>
            </a:r>
            <a:endParaRPr lang="en-GB" sz="1400" dirty="0"/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Armenia 	</a:t>
            </a: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Bosnia and Herzegovina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Estonia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Finland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Hungary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Iceland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Lithuania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Montenegro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Norway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Republic of Moldova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Sweden </a:t>
            </a:r>
            <a:endParaRPr lang="en-GB" sz="1400" dirty="0">
              <a:highlight>
                <a:srgbClr val="FFFFFF"/>
              </a:highlight>
            </a:endParaRPr>
          </a:p>
          <a:p>
            <a:pPr marL="93726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highlight>
                  <a:srgbClr val="FFFFFF"/>
                </a:highlight>
              </a:rPr>
              <a:t>Ukraine</a:t>
            </a:r>
            <a:endParaRPr lang="en-GB" sz="1400" dirty="0">
              <a:highlight>
                <a:srgbClr val="FFFFFF"/>
              </a:highlight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Google Shape;157;p2">
            <a:extLst>
              <a:ext uri="{FF2B5EF4-FFF2-40B4-BE49-F238E27FC236}">
                <a16:creationId xmlns:a16="http://schemas.microsoft.com/office/drawing/2014/main" id="{E8CAF6A6-916E-FE8D-BF89-A06E2149C3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41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Remember your right can be limited! </a:t>
            </a:r>
            <a:endParaRPr dirty="0"/>
          </a:p>
        </p:txBody>
      </p:sp>
      <p:sp>
        <p:nvSpPr>
          <p:cNvPr id="177" name="Google Shape;177;p5"/>
          <p:cNvSpPr txBox="1">
            <a:spLocks noGrp="1"/>
          </p:cNvSpPr>
          <p:nvPr>
            <p:ph idx="1"/>
          </p:nvPr>
        </p:nvSpPr>
        <p:spPr>
          <a:xfrm>
            <a:off x="677334" y="1664208"/>
            <a:ext cx="8923866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32"/>
              <a:buNone/>
            </a:pPr>
            <a:r>
              <a:rPr lang="en-US" sz="1600" b="1" dirty="0"/>
              <a:t>Internationally accepted exceptions: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32"/>
              <a:buNone/>
            </a:pPr>
            <a:r>
              <a:rPr lang="en-US" sz="1600" i="1" dirty="0"/>
              <a:t> </a:t>
            </a:r>
            <a:endParaRPr lang="en-GB" sz="1600" i="1" dirty="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32"/>
              <a:buNone/>
            </a:pPr>
            <a:r>
              <a:rPr lang="en-GB" sz="1600" i="1" dirty="0"/>
              <a:t>Council of Europe Convention on Access to Official Documents</a:t>
            </a:r>
            <a:endParaRPr sz="1600" i="1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national security, </a:t>
            </a:r>
            <a:r>
              <a:rPr lang="en-US" sz="1500" dirty="0" err="1"/>
              <a:t>defence</a:t>
            </a:r>
            <a:r>
              <a:rPr lang="en-US" sz="1500" dirty="0"/>
              <a:t> and international relations;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public safety;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the prevention, investigation and prosecution of criminal activities;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disciplinary investigations;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inspection, control and supervision by public authorities;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privacy and other legitimate private interests;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commercial and other economic interests;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the economic, monetary and exchange rate policies of the State;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the equality of parties in court proceedings and the effective administration of justice;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environment; or</a:t>
            </a:r>
            <a:endParaRPr sz="1500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Char char="►"/>
            </a:pPr>
            <a:r>
              <a:rPr lang="en-US" sz="1500" dirty="0"/>
              <a:t>the deliberations within or between public authorities concerning the examination of a matter.</a:t>
            </a:r>
            <a:endParaRPr sz="1500" dirty="0"/>
          </a:p>
          <a:p>
            <a:pPr marL="342900" lvl="0" indent="-265176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224"/>
              <a:buNone/>
            </a:pPr>
            <a:endParaRPr sz="1530" dirty="0"/>
          </a:p>
        </p:txBody>
      </p:sp>
      <p:pic>
        <p:nvPicPr>
          <p:cNvPr id="178" name="Google Shape;17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4531" y="5345242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3000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b7900e41be_0_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Harm and Public Interest Test</a:t>
            </a:r>
            <a:endParaRPr dirty="0"/>
          </a:p>
        </p:txBody>
      </p:sp>
      <p:sp>
        <p:nvSpPr>
          <p:cNvPr id="185" name="Google Shape;185;gb7900e41be_0_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50" dirty="0">
              <a:solidFill>
                <a:schemeClr val="dk1"/>
              </a:solidFill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buSzPts val="1440"/>
            </a:pPr>
            <a:r>
              <a:rPr lang="en-US" sz="1650" b="1" dirty="0">
                <a:solidFill>
                  <a:schemeClr val="dk1"/>
                </a:solidFill>
              </a:rPr>
              <a:t>Harm test</a:t>
            </a:r>
            <a:r>
              <a:rPr lang="en-US" sz="1650" dirty="0">
                <a:solidFill>
                  <a:schemeClr val="dk1"/>
                </a:solidFill>
              </a:rPr>
              <a:t>: the public authority must show that releasing this information would cause </a:t>
            </a:r>
            <a:r>
              <a:rPr lang="en-US" sz="1650" b="1" dirty="0">
                <a:solidFill>
                  <a:schemeClr val="dk1"/>
                </a:solidFill>
              </a:rPr>
              <a:t>real and non-hypothetical harm to a protected interest</a:t>
            </a:r>
            <a:r>
              <a:rPr lang="en-US" sz="1650" dirty="0">
                <a:solidFill>
                  <a:schemeClr val="dk1"/>
                </a:solidFill>
              </a:rPr>
              <a:t>.</a:t>
            </a:r>
            <a:endParaRPr sz="1650" dirty="0">
              <a:solidFill>
                <a:schemeClr val="dk1"/>
              </a:solidFill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buSzPts val="1440"/>
            </a:pPr>
            <a:r>
              <a:rPr lang="en-US" sz="1650" b="1" dirty="0">
                <a:solidFill>
                  <a:schemeClr val="dk1"/>
                </a:solidFill>
              </a:rPr>
              <a:t>Public interest test</a:t>
            </a:r>
            <a:r>
              <a:rPr lang="en-US" sz="1650" dirty="0">
                <a:solidFill>
                  <a:schemeClr val="dk1"/>
                </a:solidFill>
              </a:rPr>
              <a:t>: the public authority must </a:t>
            </a:r>
            <a:r>
              <a:rPr lang="en-US" sz="1650" b="1" dirty="0">
                <a:solidFill>
                  <a:schemeClr val="dk1"/>
                </a:solidFill>
              </a:rPr>
              <a:t>balance</a:t>
            </a:r>
            <a:r>
              <a:rPr lang="en-US" sz="1650" dirty="0">
                <a:solidFill>
                  <a:schemeClr val="dk1"/>
                </a:solidFill>
              </a:rPr>
              <a:t> the </a:t>
            </a:r>
            <a:r>
              <a:rPr lang="en-US" sz="1650" b="1" dirty="0">
                <a:solidFill>
                  <a:schemeClr val="dk1"/>
                </a:solidFill>
              </a:rPr>
              <a:t>harm</a:t>
            </a:r>
            <a:r>
              <a:rPr lang="en-US" sz="1650" dirty="0">
                <a:solidFill>
                  <a:schemeClr val="dk1"/>
                </a:solidFill>
              </a:rPr>
              <a:t> that disclosure would cause against the </a:t>
            </a:r>
            <a:r>
              <a:rPr lang="en-US" sz="1650" b="1" dirty="0">
                <a:solidFill>
                  <a:schemeClr val="dk1"/>
                </a:solidFill>
              </a:rPr>
              <a:t>public interest </a:t>
            </a:r>
            <a:r>
              <a:rPr lang="en-US" sz="1650" dirty="0">
                <a:solidFill>
                  <a:schemeClr val="dk1"/>
                </a:solidFill>
              </a:rPr>
              <a:t>served by disclosure of the information.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40"/>
              <a:buChar char="►"/>
            </a:pPr>
            <a:endParaRPr lang="en-US" sz="1650" b="1" dirty="0"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40"/>
              <a:buChar char="►"/>
            </a:pPr>
            <a:endParaRPr sz="165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6" name="Google Shape;186;gb7900e41be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4531" y="5345242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906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Essential elements of the right according to international standards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Right of everyone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All information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All public bodies 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Limited exceptions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Free (copying costs only)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Rapid provision of information 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/>
              <a:t>Independent oversight bodies</a:t>
            </a:r>
          </a:p>
          <a:p>
            <a:pPr marL="993775" indent="-536575">
              <a:buClr>
                <a:srgbClr val="C00000"/>
              </a:buClr>
              <a:buFont typeface="Wingdings" pitchFamily="2" charset="2"/>
              <a:buChar char="ü"/>
            </a:pP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047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Exceptions at the EU level - Regulation 1049/2001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042" y="1584120"/>
            <a:ext cx="3076575" cy="39338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61688" y="2359152"/>
            <a:ext cx="1508760" cy="2103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361688" y="4322064"/>
            <a:ext cx="1508760" cy="2103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436825" y="5212799"/>
            <a:ext cx="1877568" cy="222504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062366" y="4273331"/>
            <a:ext cx="177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Harm test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09585" y="5212799"/>
            <a:ext cx="16979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Public interest test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0094" y="2310419"/>
            <a:ext cx="177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Harm test</a:t>
            </a:r>
          </a:p>
        </p:txBody>
      </p:sp>
      <p:pic>
        <p:nvPicPr>
          <p:cNvPr id="13" name="Google Shape;15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131" y="5293103"/>
            <a:ext cx="1421476" cy="111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30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RTI Rating: Global access to information laws</a:t>
            </a:r>
            <a:endParaRPr dirty="0"/>
          </a:p>
        </p:txBody>
      </p:sp>
      <p:pic>
        <p:nvPicPr>
          <p:cNvPr id="192" name="Google Shape;192;p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25601" y="1930400"/>
            <a:ext cx="6090140" cy="373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74531" y="5345242"/>
            <a:ext cx="1421476" cy="111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8244" y="5848659"/>
            <a:ext cx="3181924" cy="808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10361</TotalTime>
  <Words>719</Words>
  <Application>Microsoft Office PowerPoint</Application>
  <PresentationFormat>Widescreen</PresentationFormat>
  <Paragraphs>102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What is the right of access to information?  </vt:lpstr>
      <vt:lpstr>Jurisprudence on the Right to Information</vt:lpstr>
      <vt:lpstr>Council of Europe Convention on Access to Official Documents (2020) </vt:lpstr>
      <vt:lpstr>Remember your right can be limited! </vt:lpstr>
      <vt:lpstr>Harm and Public Interest Test</vt:lpstr>
      <vt:lpstr>Essential elements of the right according to international standards </vt:lpstr>
      <vt:lpstr>Exceptions at the EU level - Regulation 1049/2001  </vt:lpstr>
      <vt:lpstr>RTI Rating: Global access to information laws</vt:lpstr>
      <vt:lpstr>How to use the RTI rating</vt:lpstr>
      <vt:lpstr>Varying quality of laws </vt:lpstr>
      <vt:lpstr>On paper vs in practice  </vt:lpstr>
      <vt:lpstr>New isn’t always better </vt:lpstr>
      <vt:lpstr>Fit for purpose in the digital age? </vt:lpstr>
      <vt:lpstr>Top tips for submitting requests </vt:lpstr>
      <vt:lpstr>Top tips for appealing</vt:lpstr>
      <vt:lpstr>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Marta Morcuende</dc:creator>
  <cp:lastModifiedBy>Rachel Hanna</cp:lastModifiedBy>
  <cp:revision>104</cp:revision>
  <dcterms:created xsi:type="dcterms:W3CDTF">2020-11-11T10:33:54Z</dcterms:created>
  <dcterms:modified xsi:type="dcterms:W3CDTF">2022-06-30T09:10:27Z</dcterms:modified>
</cp:coreProperties>
</file>