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sldIdLst>
    <p:sldId id="257" r:id="rId2"/>
    <p:sldId id="328" r:id="rId3"/>
    <p:sldId id="321" r:id="rId4"/>
    <p:sldId id="324" r:id="rId5"/>
    <p:sldId id="325" r:id="rId6"/>
    <p:sldId id="326" r:id="rId7"/>
    <p:sldId id="311" r:id="rId8"/>
    <p:sldId id="313" r:id="rId9"/>
    <p:sldId id="312" r:id="rId10"/>
    <p:sldId id="308" r:id="rId11"/>
    <p:sldId id="322" r:id="rId12"/>
    <p:sldId id="317" r:id="rId13"/>
    <p:sldId id="323" r:id="rId14"/>
    <p:sldId id="334" r:id="rId15"/>
    <p:sldId id="330" r:id="rId16"/>
    <p:sldId id="331" r:id="rId17"/>
    <p:sldId id="319" r:id="rId18"/>
    <p:sldId id="318" r:id="rId19"/>
    <p:sldId id="26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BE2"/>
    <a:srgbClr val="035C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15" autoAdjust="0"/>
    <p:restoredTop sz="93428" autoAdjust="0"/>
  </p:normalViewPr>
  <p:slideViewPr>
    <p:cSldViewPr>
      <p:cViewPr>
        <p:scale>
          <a:sx n="33" d="100"/>
          <a:sy n="33" d="100"/>
        </p:scale>
        <p:origin x="-2232" y="-858"/>
      </p:cViewPr>
      <p:guideLst>
        <p:guide orient="horz" pos="2160"/>
        <p:guide pos="2880"/>
      </p:guideLst>
    </p:cSldViewPr>
  </p:slideViewPr>
  <p:outlineViewPr>
    <p:cViewPr>
      <p:scale>
        <a:sx n="33" d="100"/>
        <a:sy n="33" d="100"/>
      </p:scale>
      <p:origin x="42" y="567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sz="2400"/>
              <a:t>Location of incorporation </a:t>
            </a:r>
          </a:p>
          <a:p>
            <a:pPr>
              <a:defRPr sz="2400"/>
            </a:pPr>
            <a:r>
              <a:rPr lang="en-US" sz="2400"/>
              <a:t>(percentage out of all company held properties under POCU investigation)</a:t>
            </a:r>
          </a:p>
        </c:rich>
      </c:tx>
      <c:layout/>
      <c:overlay val="0"/>
    </c:title>
    <c:autoTitleDeleted val="0"/>
    <c:plotArea>
      <c:layout/>
      <c:pieChart>
        <c:varyColors val="1"/>
        <c:ser>
          <c:idx val="0"/>
          <c:order val="0"/>
          <c:tx>
            <c:strRef>
              <c:f>Sheet1!$B$1</c:f>
              <c:strCache>
                <c:ptCount val="1"/>
                <c:pt idx="0">
                  <c:v>Location by incorporation, percentage out of all company held properties under POCU investigation</c:v>
                </c:pt>
              </c:strCache>
            </c:strRef>
          </c:tx>
          <c:dLbls>
            <c:dLbl>
              <c:idx val="3"/>
              <c:layout>
                <c:manualLayout>
                  <c:x val="5.5625305457507469E-2"/>
                  <c:y val="-3.1488190944389886E-6"/>
                </c:manualLayout>
              </c:layout>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Sheet1!$A$2:$A$6</c:f>
              <c:strCache>
                <c:ptCount val="5"/>
                <c:pt idx="0">
                  <c:v>Jersey</c:v>
                </c:pt>
                <c:pt idx="1">
                  <c:v>Isle of Man</c:v>
                </c:pt>
                <c:pt idx="2">
                  <c:v>BVI</c:v>
                </c:pt>
                <c:pt idx="3">
                  <c:v>Gibraltar</c:v>
                </c:pt>
                <c:pt idx="4">
                  <c:v>Other or not stated</c:v>
                </c:pt>
              </c:strCache>
            </c:strRef>
          </c:cat>
          <c:val>
            <c:numRef>
              <c:f>Sheet1!$B$2:$B$6</c:f>
              <c:numCache>
                <c:formatCode>0%</c:formatCode>
                <c:ptCount val="5"/>
                <c:pt idx="0">
                  <c:v>0.49</c:v>
                </c:pt>
                <c:pt idx="1">
                  <c:v>0.15</c:v>
                </c:pt>
                <c:pt idx="2">
                  <c:v>0.1</c:v>
                </c:pt>
                <c:pt idx="3">
                  <c:v>0.05</c:v>
                </c:pt>
                <c:pt idx="4">
                  <c:v>0.22</c:v>
                </c:pt>
              </c:numCache>
            </c:numRef>
          </c:val>
        </c:ser>
        <c:dLbls>
          <c:showLegendKey val="0"/>
          <c:showVal val="1"/>
          <c:showCatName val="0"/>
          <c:showSerName val="0"/>
          <c:showPercent val="0"/>
          <c:showBubbleSize val="0"/>
          <c:showLeaderLines val="1"/>
        </c:dLbls>
        <c:firstSliceAng val="0"/>
      </c:pieChart>
    </c:plotArea>
    <c:legend>
      <c:legendPos val="r"/>
      <c:layout>
        <c:manualLayout>
          <c:xMode val="edge"/>
          <c:yMode val="edge"/>
          <c:x val="0.67968776936662212"/>
          <c:y val="0.26592971167989571"/>
          <c:w val="0.30724782974305537"/>
          <c:h val="0.6477935696703514"/>
        </c:manualLayout>
      </c:layout>
      <c:overlay val="0"/>
      <c:txPr>
        <a:bodyPr/>
        <a:lstStyle/>
        <a:p>
          <a:pPr>
            <a:defRPr sz="1600"/>
          </a:pPr>
          <a:endParaRPr lang="en-US"/>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D8E572-D361-4600-941B-E33ED68EF4F7}" type="datetimeFigureOut">
              <a:rPr lang="en-GB" smtClean="0"/>
              <a:t>28/05/2015</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1FE728-76D7-4F25-93B9-35615F3BB82B}" type="slidenum">
              <a:rPr lang="en-GB" smtClean="0"/>
              <a:t>‹#›</a:t>
            </a:fld>
            <a:endParaRPr lang="en-GB" dirty="0"/>
          </a:p>
        </p:txBody>
      </p:sp>
    </p:spTree>
    <p:extLst>
      <p:ext uri="{BB962C8B-B14F-4D97-AF65-F5344CB8AC3E}">
        <p14:creationId xmlns:p14="http://schemas.microsoft.com/office/powerpoint/2010/main" val="2111246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3</a:t>
            </a:r>
            <a:r>
              <a:rPr lang="en-GB" baseline="0" dirty="0" smtClean="0"/>
              <a:t> – Although the margin of error is very large, even the most conservative estimates indicate the massive scale of the problem.</a:t>
            </a:r>
          </a:p>
          <a:p>
            <a:endParaRPr lang="en-GB" baseline="0" dirty="0" smtClean="0"/>
          </a:p>
          <a:p>
            <a:r>
              <a:rPr lang="en-GB" baseline="0" dirty="0" smtClean="0"/>
              <a:t>4 -  These are jurisdictions where the legal system creates a deliberate veil of secrecy that obscure the identity of those arranging corporate structures and establishing companies, usually for the benefit and use of people or companies that are not resident in that country. The use of these secret and anonymous companies disguises the identity and source of funds of the owners of those companies, and constitutes a serious obstacle to investigating money laundering.</a:t>
            </a:r>
            <a:endParaRPr lang="en-GB" dirty="0"/>
          </a:p>
        </p:txBody>
      </p:sp>
      <p:sp>
        <p:nvSpPr>
          <p:cNvPr id="4" name="Slide Number Placeholder 3"/>
          <p:cNvSpPr>
            <a:spLocks noGrp="1"/>
          </p:cNvSpPr>
          <p:nvPr>
            <p:ph type="sldNum" sz="quarter" idx="10"/>
          </p:nvPr>
        </p:nvSpPr>
        <p:spPr/>
        <p:txBody>
          <a:bodyPr/>
          <a:lstStyle/>
          <a:p>
            <a:fld id="{211FE728-76D7-4F25-93B9-35615F3BB82B}" type="slidenum">
              <a:rPr lang="en-GB" smtClean="0"/>
              <a:t>2</a:t>
            </a:fld>
            <a:endParaRPr lang="en-GB" dirty="0"/>
          </a:p>
        </p:txBody>
      </p:sp>
    </p:spTree>
    <p:extLst>
      <p:ext uri="{BB962C8B-B14F-4D97-AF65-F5344CB8AC3E}">
        <p14:creationId xmlns:p14="http://schemas.microsoft.com/office/powerpoint/2010/main" val="2501481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2 - </a:t>
            </a:r>
            <a:r>
              <a:rPr lang="en-GB" sz="1200" b="0" i="0" u="none" strike="noStrike" kern="1200" baseline="0" dirty="0" smtClean="0">
                <a:solidFill>
                  <a:schemeClr val="tx1"/>
                </a:solidFill>
                <a:latin typeface="+mn-lt"/>
                <a:ea typeface="+mn-ea"/>
                <a:cs typeface="+mn-cs"/>
              </a:rPr>
              <a:t>A Guardian investigation revealed an estimated £350m worth of vacant properties on a single prestigious London street in Hampstead. The empty buildings include a row of 10 mansions worth £73m, which have stood largely unused since they were bought between 1989 and 1993. Most of the properties are registered to companies in the British Virgin Islands, </a:t>
            </a:r>
            <a:r>
              <a:rPr lang="en-GB" sz="1200" b="0" i="0" u="none" strike="noStrike" kern="1200" baseline="0" dirty="0" err="1" smtClean="0">
                <a:solidFill>
                  <a:schemeClr val="tx1"/>
                </a:solidFill>
                <a:latin typeface="+mn-lt"/>
                <a:ea typeface="+mn-ea"/>
                <a:cs typeface="+mn-cs"/>
              </a:rPr>
              <a:t>Curaçao</a:t>
            </a:r>
            <a:r>
              <a:rPr lang="en-GB" sz="1200" b="0" i="0" u="none" strike="noStrike" kern="1200" baseline="0" dirty="0" smtClean="0">
                <a:solidFill>
                  <a:schemeClr val="tx1"/>
                </a:solidFill>
                <a:latin typeface="+mn-lt"/>
                <a:ea typeface="+mn-ea"/>
                <a:cs typeface="+mn-cs"/>
              </a:rPr>
              <a:t>, the Bahamas, Panama and the Channel Islands, allowing international owners to remain anonymous.</a:t>
            </a:r>
            <a:endParaRPr lang="en-GB" dirty="0"/>
          </a:p>
        </p:txBody>
      </p:sp>
      <p:sp>
        <p:nvSpPr>
          <p:cNvPr id="4" name="Slide Number Placeholder 3"/>
          <p:cNvSpPr>
            <a:spLocks noGrp="1"/>
          </p:cNvSpPr>
          <p:nvPr>
            <p:ph type="sldNum" sz="quarter" idx="10"/>
          </p:nvPr>
        </p:nvSpPr>
        <p:spPr/>
        <p:txBody>
          <a:bodyPr/>
          <a:lstStyle/>
          <a:p>
            <a:fld id="{211FE728-76D7-4F25-93B9-35615F3BB82B}" type="slidenum">
              <a:rPr lang="en-GB" smtClean="0"/>
              <a:t>11</a:t>
            </a:fld>
            <a:endParaRPr lang="en-GB" dirty="0"/>
          </a:p>
        </p:txBody>
      </p:sp>
    </p:spTree>
    <p:extLst>
      <p:ext uri="{BB962C8B-B14F-4D97-AF65-F5344CB8AC3E}">
        <p14:creationId xmlns:p14="http://schemas.microsoft.com/office/powerpoint/2010/main" val="1061404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10% of the properties in the city of Westminster, 7.2% in Kensington &amp; Chelsea and 4.5% in City of London are owned by a company registered in an offshore secrecy jurisdiction</a:t>
            </a:r>
            <a:endParaRPr lang="en-GB" dirty="0"/>
          </a:p>
        </p:txBody>
      </p:sp>
      <p:sp>
        <p:nvSpPr>
          <p:cNvPr id="4" name="Slide Number Placeholder 3"/>
          <p:cNvSpPr>
            <a:spLocks noGrp="1"/>
          </p:cNvSpPr>
          <p:nvPr>
            <p:ph type="sldNum" sz="quarter" idx="10"/>
          </p:nvPr>
        </p:nvSpPr>
        <p:spPr/>
        <p:txBody>
          <a:bodyPr/>
          <a:lstStyle/>
          <a:p>
            <a:fld id="{211FE728-76D7-4F25-93B9-35615F3BB82B}" type="slidenum">
              <a:rPr lang="en-GB" smtClean="0"/>
              <a:t>12</a:t>
            </a:fld>
            <a:endParaRPr lang="en-GB" dirty="0"/>
          </a:p>
        </p:txBody>
      </p:sp>
    </p:spTree>
    <p:extLst>
      <p:ext uri="{BB962C8B-B14F-4D97-AF65-F5344CB8AC3E}">
        <p14:creationId xmlns:p14="http://schemas.microsoft.com/office/powerpoint/2010/main" val="427652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2 - </a:t>
            </a:r>
            <a:r>
              <a:rPr lang="en-GB" sz="1200" b="0" i="0" u="none" strike="noStrike" kern="1200" baseline="0" dirty="0" smtClean="0">
                <a:solidFill>
                  <a:schemeClr val="tx1"/>
                </a:solidFill>
                <a:latin typeface="+mn-lt"/>
                <a:ea typeface="+mn-ea"/>
                <a:cs typeface="+mn-cs"/>
              </a:rPr>
              <a:t>A Guardian investigation revealed an estimated £350m worth of vacant properties on a single prestigious London street in Hampstead. The empty buildings include a row of 10 mansions worth £73m, which have stood largely unused since they were bought between 1989 and 1993. Most of the properties are registered to companies in the British Virgin Islands, </a:t>
            </a:r>
            <a:r>
              <a:rPr lang="en-GB" sz="1200" b="0" i="0" u="none" strike="noStrike" kern="1200" baseline="0" dirty="0" err="1" smtClean="0">
                <a:solidFill>
                  <a:schemeClr val="tx1"/>
                </a:solidFill>
                <a:latin typeface="+mn-lt"/>
                <a:ea typeface="+mn-ea"/>
                <a:cs typeface="+mn-cs"/>
              </a:rPr>
              <a:t>Curaçao</a:t>
            </a:r>
            <a:r>
              <a:rPr lang="en-GB" sz="1200" b="0" i="0" u="none" strike="noStrike" kern="1200" baseline="0" dirty="0" smtClean="0">
                <a:solidFill>
                  <a:schemeClr val="tx1"/>
                </a:solidFill>
                <a:latin typeface="+mn-lt"/>
                <a:ea typeface="+mn-ea"/>
                <a:cs typeface="+mn-cs"/>
              </a:rPr>
              <a:t>, the Bahamas, Panama and the Channel Islands, allowing international owners to remain anonymous.</a:t>
            </a:r>
            <a:endParaRPr lang="en-GB" dirty="0"/>
          </a:p>
        </p:txBody>
      </p:sp>
      <p:sp>
        <p:nvSpPr>
          <p:cNvPr id="4" name="Slide Number Placeholder 3"/>
          <p:cNvSpPr>
            <a:spLocks noGrp="1"/>
          </p:cNvSpPr>
          <p:nvPr>
            <p:ph type="sldNum" sz="quarter" idx="10"/>
          </p:nvPr>
        </p:nvSpPr>
        <p:spPr/>
        <p:txBody>
          <a:bodyPr/>
          <a:lstStyle/>
          <a:p>
            <a:fld id="{211FE728-76D7-4F25-93B9-35615F3BB82B}" type="slidenum">
              <a:rPr lang="en-GB" smtClean="0"/>
              <a:t>13</a:t>
            </a:fld>
            <a:endParaRPr lang="en-GB" dirty="0"/>
          </a:p>
        </p:txBody>
      </p:sp>
    </p:spTree>
    <p:extLst>
      <p:ext uri="{BB962C8B-B14F-4D97-AF65-F5344CB8AC3E}">
        <p14:creationId xmlns:p14="http://schemas.microsoft.com/office/powerpoint/2010/main" val="1061404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2 - </a:t>
            </a:r>
            <a:r>
              <a:rPr lang="en-GB" sz="1200" b="0" i="0" u="none" strike="noStrike" kern="1200" baseline="0" dirty="0" smtClean="0">
                <a:solidFill>
                  <a:schemeClr val="tx1"/>
                </a:solidFill>
                <a:latin typeface="+mn-lt"/>
                <a:ea typeface="+mn-ea"/>
                <a:cs typeface="+mn-cs"/>
              </a:rPr>
              <a:t>A Guardian investigation revealed an estimated £350m worth of vacant properties on a single prestigious London street in Hampstead. The empty buildings include a row of 10 mansions worth £73m, which have stood largely unused since they were bought between 1989 and 1993. Most of the properties are registered to companies in the British Virgin Islands, </a:t>
            </a:r>
            <a:r>
              <a:rPr lang="en-GB" sz="1200" b="0" i="0" u="none" strike="noStrike" kern="1200" baseline="0" dirty="0" err="1" smtClean="0">
                <a:solidFill>
                  <a:schemeClr val="tx1"/>
                </a:solidFill>
                <a:latin typeface="+mn-lt"/>
                <a:ea typeface="+mn-ea"/>
                <a:cs typeface="+mn-cs"/>
              </a:rPr>
              <a:t>Curaçao</a:t>
            </a:r>
            <a:r>
              <a:rPr lang="en-GB" sz="1200" b="0" i="0" u="none" strike="noStrike" kern="1200" baseline="0" dirty="0" smtClean="0">
                <a:solidFill>
                  <a:schemeClr val="tx1"/>
                </a:solidFill>
                <a:latin typeface="+mn-lt"/>
                <a:ea typeface="+mn-ea"/>
                <a:cs typeface="+mn-cs"/>
              </a:rPr>
              <a:t>, the Bahamas, Panama and the Channel Islands, allowing international owners to remain anonymous.</a:t>
            </a:r>
            <a:endParaRPr lang="en-GB" dirty="0"/>
          </a:p>
        </p:txBody>
      </p:sp>
      <p:sp>
        <p:nvSpPr>
          <p:cNvPr id="4" name="Slide Number Placeholder 3"/>
          <p:cNvSpPr>
            <a:spLocks noGrp="1"/>
          </p:cNvSpPr>
          <p:nvPr>
            <p:ph type="sldNum" sz="quarter" idx="10"/>
          </p:nvPr>
        </p:nvSpPr>
        <p:spPr/>
        <p:txBody>
          <a:bodyPr/>
          <a:lstStyle/>
          <a:p>
            <a:fld id="{211FE728-76D7-4F25-93B9-35615F3BB82B}" type="slidenum">
              <a:rPr lang="en-GB" smtClean="0"/>
              <a:t>14</a:t>
            </a:fld>
            <a:endParaRPr lang="en-GB" dirty="0"/>
          </a:p>
        </p:txBody>
      </p:sp>
    </p:spTree>
    <p:extLst>
      <p:ext uri="{BB962C8B-B14F-4D97-AF65-F5344CB8AC3E}">
        <p14:creationId xmlns:p14="http://schemas.microsoft.com/office/powerpoint/2010/main" val="1061404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3</a:t>
            </a:r>
            <a:r>
              <a:rPr lang="en-GB" baseline="0" dirty="0" smtClean="0"/>
              <a:t> – Although the margin of error is very large, even the most conservative estimates indicate the massive scale of the problem.</a:t>
            </a:r>
          </a:p>
          <a:p>
            <a:endParaRPr lang="en-GB" baseline="0" dirty="0" smtClean="0"/>
          </a:p>
          <a:p>
            <a:r>
              <a:rPr lang="en-GB" baseline="0" dirty="0" smtClean="0"/>
              <a:t>4 -  These are jurisdictions where the legal system creates a deliberate veil of secrecy that obscure the identity of those arranging corporate structures and establishing companies, usually for the benefit and use of people or companies that are not resident in that country. The use of these secret and anonymous companies disguises the identity and source of funds of the owners of those companies, and constitutes a serious obstacle to investigating money laundering.</a:t>
            </a:r>
            <a:endParaRPr lang="en-GB" dirty="0"/>
          </a:p>
        </p:txBody>
      </p:sp>
      <p:sp>
        <p:nvSpPr>
          <p:cNvPr id="4" name="Slide Number Placeholder 3"/>
          <p:cNvSpPr>
            <a:spLocks noGrp="1"/>
          </p:cNvSpPr>
          <p:nvPr>
            <p:ph type="sldNum" sz="quarter" idx="10"/>
          </p:nvPr>
        </p:nvSpPr>
        <p:spPr/>
        <p:txBody>
          <a:bodyPr/>
          <a:lstStyle/>
          <a:p>
            <a:fld id="{211FE728-76D7-4F25-93B9-35615F3BB82B}" type="slidenum">
              <a:rPr lang="en-GB" smtClean="0"/>
              <a:t>15</a:t>
            </a:fld>
            <a:endParaRPr lang="en-GB" dirty="0"/>
          </a:p>
        </p:txBody>
      </p:sp>
    </p:spTree>
    <p:extLst>
      <p:ext uri="{BB962C8B-B14F-4D97-AF65-F5344CB8AC3E}">
        <p14:creationId xmlns:p14="http://schemas.microsoft.com/office/powerpoint/2010/main" val="2501481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3</a:t>
            </a:r>
            <a:r>
              <a:rPr lang="en-GB" baseline="0" dirty="0" smtClean="0"/>
              <a:t> – Although the margin of error is very large, even the most conservative estimates indicate the massive scale of the problem.</a:t>
            </a:r>
          </a:p>
          <a:p>
            <a:endParaRPr lang="en-GB" baseline="0" dirty="0" smtClean="0"/>
          </a:p>
          <a:p>
            <a:r>
              <a:rPr lang="en-GB" baseline="0" dirty="0" smtClean="0"/>
              <a:t>4 -  These are jurisdictions where the legal system creates a deliberate veil of secrecy that obscure the identity of those arranging corporate structures and establishing companies, usually for the benefit and use of people or companies that are not resident in that country. The use of these secret and anonymous companies disguises the identity and source of funds of the owners of those companies, and constitutes a serious obstacle to investigating money laundering.</a:t>
            </a:r>
            <a:endParaRPr lang="en-GB" dirty="0"/>
          </a:p>
        </p:txBody>
      </p:sp>
      <p:sp>
        <p:nvSpPr>
          <p:cNvPr id="4" name="Slide Number Placeholder 3"/>
          <p:cNvSpPr>
            <a:spLocks noGrp="1"/>
          </p:cNvSpPr>
          <p:nvPr>
            <p:ph type="sldNum" sz="quarter" idx="10"/>
          </p:nvPr>
        </p:nvSpPr>
        <p:spPr/>
        <p:txBody>
          <a:bodyPr/>
          <a:lstStyle/>
          <a:p>
            <a:fld id="{211FE728-76D7-4F25-93B9-35615F3BB82B}" type="slidenum">
              <a:rPr lang="en-GB" smtClean="0"/>
              <a:t>16</a:t>
            </a:fld>
            <a:endParaRPr lang="en-GB" dirty="0"/>
          </a:p>
        </p:txBody>
      </p:sp>
    </p:spTree>
    <p:extLst>
      <p:ext uri="{BB962C8B-B14F-4D97-AF65-F5344CB8AC3E}">
        <p14:creationId xmlns:p14="http://schemas.microsoft.com/office/powerpoint/2010/main" val="25014819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211FE728-76D7-4F25-93B9-35615F3BB82B}" type="slidenum">
              <a:rPr lang="en-GB" smtClean="0"/>
              <a:t>17</a:t>
            </a:fld>
            <a:endParaRPr lang="en-GB" dirty="0"/>
          </a:p>
        </p:txBody>
      </p:sp>
    </p:spTree>
    <p:extLst>
      <p:ext uri="{BB962C8B-B14F-4D97-AF65-F5344CB8AC3E}">
        <p14:creationId xmlns:p14="http://schemas.microsoft.com/office/powerpoint/2010/main" val="4710968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In</a:t>
            </a:r>
            <a:r>
              <a:rPr lang="en-GB" baseline="0" dirty="0" smtClean="0"/>
              <a:t> addition, we have </a:t>
            </a:r>
            <a:r>
              <a:rPr lang="en-GB" b="1" baseline="0" dirty="0" smtClean="0"/>
              <a:t>3</a:t>
            </a:r>
            <a:r>
              <a:rPr lang="en-GB" baseline="0" dirty="0" smtClean="0"/>
              <a:t> further recommendations for the </a:t>
            </a:r>
            <a:r>
              <a:rPr lang="en-GB" b="1" baseline="0" dirty="0" smtClean="0"/>
              <a:t>UK government</a:t>
            </a:r>
            <a:r>
              <a:rPr lang="en-GB" baseline="0" dirty="0" smtClean="0"/>
              <a:t>, </a:t>
            </a:r>
            <a:r>
              <a:rPr lang="en-GB" b="1" baseline="0" dirty="0" smtClean="0"/>
              <a:t>4 </a:t>
            </a:r>
            <a:r>
              <a:rPr lang="en-GB" baseline="0" dirty="0" smtClean="0"/>
              <a:t>recommendations for </a:t>
            </a:r>
            <a:r>
              <a:rPr lang="en-GB" b="1" baseline="0" dirty="0" smtClean="0"/>
              <a:t>HMRC </a:t>
            </a:r>
            <a:r>
              <a:rPr lang="en-GB" baseline="0" dirty="0" smtClean="0"/>
              <a:t>and </a:t>
            </a:r>
            <a:r>
              <a:rPr lang="en-GB" b="1" baseline="0" dirty="0" smtClean="0"/>
              <a:t>2</a:t>
            </a:r>
            <a:r>
              <a:rPr lang="en-GB" baseline="0" dirty="0" smtClean="0"/>
              <a:t> recommendations for the </a:t>
            </a:r>
            <a:r>
              <a:rPr lang="en-GB" b="1" baseline="0" dirty="0" smtClean="0"/>
              <a:t>Land Registry</a:t>
            </a:r>
            <a:r>
              <a:rPr lang="en-GB" baseline="0" dirty="0" smtClean="0"/>
              <a:t>.</a:t>
            </a:r>
            <a:endParaRPr lang="en-GB" dirty="0" smtClean="0"/>
          </a:p>
        </p:txBody>
      </p:sp>
      <p:sp>
        <p:nvSpPr>
          <p:cNvPr id="4" name="Slide Number Placeholder 3"/>
          <p:cNvSpPr>
            <a:spLocks noGrp="1"/>
          </p:cNvSpPr>
          <p:nvPr>
            <p:ph type="sldNum" sz="quarter" idx="10"/>
          </p:nvPr>
        </p:nvSpPr>
        <p:spPr/>
        <p:txBody>
          <a:bodyPr/>
          <a:lstStyle/>
          <a:p>
            <a:fld id="{211FE728-76D7-4F25-93B9-35615F3BB82B}" type="slidenum">
              <a:rPr lang="en-GB" smtClean="0"/>
              <a:t>18</a:t>
            </a:fld>
            <a:endParaRPr lang="en-GB" dirty="0"/>
          </a:p>
        </p:txBody>
      </p:sp>
    </p:spTree>
    <p:extLst>
      <p:ext uri="{BB962C8B-B14F-4D97-AF65-F5344CB8AC3E}">
        <p14:creationId xmlns:p14="http://schemas.microsoft.com/office/powerpoint/2010/main" val="471096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3</a:t>
            </a:r>
            <a:r>
              <a:rPr lang="en-GB" baseline="0" dirty="0" smtClean="0"/>
              <a:t> – Although the margin of error is very large, even the most conservative estimates indicate the massive scale of the problem.</a:t>
            </a:r>
          </a:p>
          <a:p>
            <a:endParaRPr lang="en-GB" baseline="0" dirty="0" smtClean="0"/>
          </a:p>
          <a:p>
            <a:r>
              <a:rPr lang="en-GB" baseline="0" dirty="0" smtClean="0"/>
              <a:t>4 -  These are jurisdictions where the legal system creates a deliberate veil of secrecy that obscure the identity of those arranging corporate structures and establishing companies, usually for the benefit and use of people or companies that are not resident in that country. The use of these secret and anonymous companies disguises the identity and source of funds of the owners of those companies, and constitutes a serious obstacle to investigating money laundering.</a:t>
            </a:r>
            <a:endParaRPr lang="en-GB" dirty="0"/>
          </a:p>
        </p:txBody>
      </p:sp>
      <p:sp>
        <p:nvSpPr>
          <p:cNvPr id="4" name="Slide Number Placeholder 3"/>
          <p:cNvSpPr>
            <a:spLocks noGrp="1"/>
          </p:cNvSpPr>
          <p:nvPr>
            <p:ph type="sldNum" sz="quarter" idx="10"/>
          </p:nvPr>
        </p:nvSpPr>
        <p:spPr/>
        <p:txBody>
          <a:bodyPr/>
          <a:lstStyle/>
          <a:p>
            <a:fld id="{211FE728-76D7-4F25-93B9-35615F3BB82B}" type="slidenum">
              <a:rPr lang="en-GB" smtClean="0"/>
              <a:t>3</a:t>
            </a:fld>
            <a:endParaRPr lang="en-GB" dirty="0"/>
          </a:p>
        </p:txBody>
      </p:sp>
    </p:spTree>
    <p:extLst>
      <p:ext uri="{BB962C8B-B14F-4D97-AF65-F5344CB8AC3E}">
        <p14:creationId xmlns:p14="http://schemas.microsoft.com/office/powerpoint/2010/main" val="2501481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3</a:t>
            </a:r>
            <a:r>
              <a:rPr lang="en-GB" baseline="0" dirty="0" smtClean="0"/>
              <a:t> – Although the margin of error is very large, even the most conservative estimates indicate the massive scale of the problem.</a:t>
            </a:r>
          </a:p>
          <a:p>
            <a:endParaRPr lang="en-GB" baseline="0" dirty="0" smtClean="0"/>
          </a:p>
          <a:p>
            <a:r>
              <a:rPr lang="en-GB" baseline="0" dirty="0" smtClean="0"/>
              <a:t>4 -  These are jurisdictions where the legal system creates a deliberate veil of secrecy that obscure the identity of those arranging corporate structures and establishing companies, usually for the benefit and use of people or companies that are not resident in that country. The use of these secret and anonymous companies disguises the identity and source of funds of the owners of those companies, and constitutes a serious obstacle to investigating money laundering.</a:t>
            </a:r>
            <a:endParaRPr lang="en-GB" dirty="0"/>
          </a:p>
        </p:txBody>
      </p:sp>
      <p:sp>
        <p:nvSpPr>
          <p:cNvPr id="4" name="Slide Number Placeholder 3"/>
          <p:cNvSpPr>
            <a:spLocks noGrp="1"/>
          </p:cNvSpPr>
          <p:nvPr>
            <p:ph type="sldNum" sz="quarter" idx="10"/>
          </p:nvPr>
        </p:nvSpPr>
        <p:spPr/>
        <p:txBody>
          <a:bodyPr/>
          <a:lstStyle/>
          <a:p>
            <a:fld id="{211FE728-76D7-4F25-93B9-35615F3BB82B}" type="slidenum">
              <a:rPr lang="en-GB" smtClean="0"/>
              <a:t>4</a:t>
            </a:fld>
            <a:endParaRPr lang="en-GB" dirty="0"/>
          </a:p>
        </p:txBody>
      </p:sp>
    </p:spTree>
    <p:extLst>
      <p:ext uri="{BB962C8B-B14F-4D97-AF65-F5344CB8AC3E}">
        <p14:creationId xmlns:p14="http://schemas.microsoft.com/office/powerpoint/2010/main" val="2501481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3</a:t>
            </a:r>
            <a:r>
              <a:rPr lang="en-GB" baseline="0" dirty="0" smtClean="0"/>
              <a:t> – Although the margin of error is very large, even the most conservative estimates indicate the massive scale of the problem.</a:t>
            </a:r>
          </a:p>
          <a:p>
            <a:endParaRPr lang="en-GB" baseline="0" dirty="0" smtClean="0"/>
          </a:p>
          <a:p>
            <a:r>
              <a:rPr lang="en-GB" baseline="0" dirty="0" smtClean="0"/>
              <a:t>4 -  These are jurisdictions where the legal system creates a deliberate veil of secrecy that obscure the identity of those arranging corporate structures and establishing companies, usually for the benefit and use of people or companies that are not resident in that country. The use of these secret and anonymous companies disguises the identity and source of funds of the owners of those companies, and constitutes a serious obstacle to investigating money laundering.</a:t>
            </a:r>
            <a:endParaRPr lang="en-GB" dirty="0"/>
          </a:p>
        </p:txBody>
      </p:sp>
      <p:sp>
        <p:nvSpPr>
          <p:cNvPr id="4" name="Slide Number Placeholder 3"/>
          <p:cNvSpPr>
            <a:spLocks noGrp="1"/>
          </p:cNvSpPr>
          <p:nvPr>
            <p:ph type="sldNum" sz="quarter" idx="10"/>
          </p:nvPr>
        </p:nvSpPr>
        <p:spPr/>
        <p:txBody>
          <a:bodyPr/>
          <a:lstStyle/>
          <a:p>
            <a:fld id="{211FE728-76D7-4F25-93B9-35615F3BB82B}" type="slidenum">
              <a:rPr lang="en-GB" smtClean="0"/>
              <a:t>5</a:t>
            </a:fld>
            <a:endParaRPr lang="en-GB" dirty="0"/>
          </a:p>
        </p:txBody>
      </p:sp>
    </p:spTree>
    <p:extLst>
      <p:ext uri="{BB962C8B-B14F-4D97-AF65-F5344CB8AC3E}">
        <p14:creationId xmlns:p14="http://schemas.microsoft.com/office/powerpoint/2010/main" val="2501481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3</a:t>
            </a:r>
            <a:r>
              <a:rPr lang="en-GB" baseline="0" dirty="0" smtClean="0"/>
              <a:t> – Although the margin of error is very large, even the most conservative estimates indicate the massive scale of the problem.</a:t>
            </a:r>
          </a:p>
          <a:p>
            <a:endParaRPr lang="en-GB" baseline="0" dirty="0" smtClean="0"/>
          </a:p>
          <a:p>
            <a:r>
              <a:rPr lang="en-GB" baseline="0" dirty="0" smtClean="0"/>
              <a:t>4 -  These are jurisdictions where the legal system creates a deliberate veil of secrecy that obscure the identity of those arranging corporate structures and establishing companies, usually for the benefit and use of people or companies that are not resident in that country. The use of these secret and anonymous companies disguises the identity and source of funds of the owners of those companies, and constitutes a serious obstacle to investigating money laundering.</a:t>
            </a:r>
            <a:endParaRPr lang="en-GB" dirty="0"/>
          </a:p>
        </p:txBody>
      </p:sp>
      <p:sp>
        <p:nvSpPr>
          <p:cNvPr id="4" name="Slide Number Placeholder 3"/>
          <p:cNvSpPr>
            <a:spLocks noGrp="1"/>
          </p:cNvSpPr>
          <p:nvPr>
            <p:ph type="sldNum" sz="quarter" idx="10"/>
          </p:nvPr>
        </p:nvSpPr>
        <p:spPr/>
        <p:txBody>
          <a:bodyPr/>
          <a:lstStyle/>
          <a:p>
            <a:fld id="{211FE728-76D7-4F25-93B9-35615F3BB82B}" type="slidenum">
              <a:rPr lang="en-GB" smtClean="0"/>
              <a:t>6</a:t>
            </a:fld>
            <a:endParaRPr lang="en-GB" dirty="0"/>
          </a:p>
        </p:txBody>
      </p:sp>
    </p:spTree>
    <p:extLst>
      <p:ext uri="{BB962C8B-B14F-4D97-AF65-F5344CB8AC3E}">
        <p14:creationId xmlns:p14="http://schemas.microsoft.com/office/powerpoint/2010/main" val="2501481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200" dirty="0" smtClean="0"/>
              <a:t>The UK’s combination of political stability, light-touch regulations and privileged connections with well-known secrecy jurisdictions in the British Overseas Territories and Crown Dependencies</a:t>
            </a:r>
          </a:p>
          <a:p>
            <a:pPr algn="just"/>
            <a:r>
              <a:rPr lang="en-GB" sz="1200" dirty="0" smtClean="0"/>
              <a:t>There are over 1,400 financial services firms in the UK – the majority of which are foreign-owned – and over 250 foreign banks, which is more than any other country in the world.</a:t>
            </a:r>
          </a:p>
          <a:p>
            <a:pPr algn="just"/>
            <a:r>
              <a:rPr lang="en-GB" sz="1200" dirty="0" smtClean="0"/>
              <a:t>The FSA estimated that every year between £23bn and £57bn was being laundered within and through the UK, which corresponds respectively to 1.4% and 3.6% of the national real GDP for that year.</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1 - </a:t>
            </a:r>
            <a:r>
              <a:rPr lang="en-GB" sz="1200" dirty="0" smtClean="0">
                <a:solidFill>
                  <a:srgbClr val="00ABE2"/>
                </a:solidFill>
              </a:rPr>
              <a:t>The UK is one of a small number of global financial centres that play a key role in processing substantial levels of corrupt capital. The UK represents an alluring location for individuals to hide the proceeds of their corrupt activities for many of the same reasons that the UK is attractive for legitimate business</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228600" indent="-228600">
              <a:buAutoNum type="arabicParenR"/>
            </a:pPr>
            <a:endParaRPr lang="en-GB"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11FE728-76D7-4F25-93B9-35615F3BB82B}" type="slidenum">
              <a:rPr lang="en-GB" smtClean="0"/>
              <a:t>7</a:t>
            </a:fld>
            <a:endParaRPr lang="en-GB" dirty="0"/>
          </a:p>
        </p:txBody>
      </p:sp>
    </p:spTree>
    <p:extLst>
      <p:ext uri="{BB962C8B-B14F-4D97-AF65-F5344CB8AC3E}">
        <p14:creationId xmlns:p14="http://schemas.microsoft.com/office/powerpoint/2010/main" val="3629214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1 - </a:t>
            </a:r>
            <a:r>
              <a:rPr lang="en-GB" sz="1200" b="0" i="0" u="none" strike="noStrike" kern="1200" baseline="0" dirty="0" smtClean="0">
                <a:solidFill>
                  <a:schemeClr val="tx1"/>
                </a:solidFill>
                <a:latin typeface="+mn-lt"/>
                <a:ea typeface="+mn-ea"/>
                <a:cs typeface="+mn-cs"/>
              </a:rPr>
              <a:t>Buying such properties allows the corrupt to launder considerable amounts of stolen money with a single purchase. Large amounts of money can be ‘parked’ in a high-end property and then re-invested somewhere else with very little risk of capital loss. A property can also produce further income by letting it or even used to conveniently launder even more money by signing bogus lease contracts with fake tenants.</a:t>
            </a:r>
          </a:p>
          <a:p>
            <a:r>
              <a:rPr lang="en-GB" sz="1200" b="0" i="0" u="none" strike="noStrike" kern="1200" baseline="0" dirty="0" smtClean="0">
                <a:solidFill>
                  <a:schemeClr val="tx1"/>
                </a:solidFill>
                <a:latin typeface="+mn-lt"/>
                <a:ea typeface="+mn-ea"/>
                <a:cs typeface="+mn-cs"/>
              </a:rPr>
              <a:t>2 - A</a:t>
            </a:r>
            <a:r>
              <a:rPr lang="en-GB" sz="1200" dirty="0" smtClean="0">
                <a:solidFill>
                  <a:srgbClr val="00ABE2"/>
                </a:solidFill>
              </a:rPr>
              <a:t>head of Germany’s £16.2bn as the second largest.</a:t>
            </a:r>
            <a:endParaRPr lang="en-GB" sz="1200" b="0" i="0" u="none" strike="noStrike" kern="1200" baseline="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11FE728-76D7-4F25-93B9-35615F3BB82B}" type="slidenum">
              <a:rPr lang="en-GB" smtClean="0"/>
              <a:t>8</a:t>
            </a:fld>
            <a:endParaRPr lang="en-GB" dirty="0"/>
          </a:p>
        </p:txBody>
      </p:sp>
    </p:spTree>
    <p:extLst>
      <p:ext uri="{BB962C8B-B14F-4D97-AF65-F5344CB8AC3E}">
        <p14:creationId xmlns:p14="http://schemas.microsoft.com/office/powerpoint/2010/main" val="1203348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2 - </a:t>
            </a:r>
            <a:r>
              <a:rPr lang="en-GB" sz="1200" b="0" i="0" u="none" strike="noStrike" kern="1200" baseline="0" dirty="0" smtClean="0">
                <a:solidFill>
                  <a:schemeClr val="tx1"/>
                </a:solidFill>
                <a:latin typeface="+mn-lt"/>
                <a:ea typeface="+mn-ea"/>
                <a:cs typeface="+mn-cs"/>
              </a:rPr>
              <a:t>A Guardian investigation revealed an estimated £350m worth of vacant properties on a single prestigious London street in Hampstead. The empty buildings include a row of 10 mansions worth £73m, which have stood largely unused since they were bought between 1989 and 1993. Most of the properties are registered to companies in the British Virgin Islands, </a:t>
            </a:r>
            <a:r>
              <a:rPr lang="en-GB" sz="1200" b="0" i="0" u="none" strike="noStrike" kern="1200" baseline="0" dirty="0" err="1" smtClean="0">
                <a:solidFill>
                  <a:schemeClr val="tx1"/>
                </a:solidFill>
                <a:latin typeface="+mn-lt"/>
                <a:ea typeface="+mn-ea"/>
                <a:cs typeface="+mn-cs"/>
              </a:rPr>
              <a:t>Curaçao</a:t>
            </a:r>
            <a:r>
              <a:rPr lang="en-GB" sz="1200" b="0" i="0" u="none" strike="noStrike" kern="1200" baseline="0" dirty="0" smtClean="0">
                <a:solidFill>
                  <a:schemeClr val="tx1"/>
                </a:solidFill>
                <a:latin typeface="+mn-lt"/>
                <a:ea typeface="+mn-ea"/>
                <a:cs typeface="+mn-cs"/>
              </a:rPr>
              <a:t>, the Bahamas, Panama and the Channel Islands, allowing international owners to remain anonymous.</a:t>
            </a:r>
            <a:endParaRPr lang="en-GB" dirty="0"/>
          </a:p>
        </p:txBody>
      </p:sp>
      <p:sp>
        <p:nvSpPr>
          <p:cNvPr id="4" name="Slide Number Placeholder 3"/>
          <p:cNvSpPr>
            <a:spLocks noGrp="1"/>
          </p:cNvSpPr>
          <p:nvPr>
            <p:ph type="sldNum" sz="quarter" idx="10"/>
          </p:nvPr>
        </p:nvSpPr>
        <p:spPr/>
        <p:txBody>
          <a:bodyPr/>
          <a:lstStyle/>
          <a:p>
            <a:fld id="{211FE728-76D7-4F25-93B9-35615F3BB82B}" type="slidenum">
              <a:rPr lang="en-GB" smtClean="0"/>
              <a:t>9</a:t>
            </a:fld>
            <a:endParaRPr lang="en-GB" dirty="0"/>
          </a:p>
        </p:txBody>
      </p:sp>
    </p:spTree>
    <p:extLst>
      <p:ext uri="{BB962C8B-B14F-4D97-AF65-F5344CB8AC3E}">
        <p14:creationId xmlns:p14="http://schemas.microsoft.com/office/powerpoint/2010/main" val="1061404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2</a:t>
            </a:r>
            <a:r>
              <a:rPr lang="en-GB" baseline="0" dirty="0" smtClean="0"/>
              <a:t> - </a:t>
            </a:r>
            <a:r>
              <a:rPr lang="en-GB" sz="1200" kern="1200" dirty="0" smtClean="0">
                <a:solidFill>
                  <a:schemeClr val="tx1"/>
                </a:solidFill>
                <a:effectLst/>
                <a:latin typeface="+mn-lt"/>
                <a:ea typeface="+mn-ea"/>
                <a:cs typeface="+mn-cs"/>
              </a:rPr>
              <a:t>The average price of a property under the POCU investigation is £1.5m. The minimum is £130,000, the maximum is £9m and the median is £910,000. Whilst 48% of properties investigated were valued at over £1m.</a:t>
            </a:r>
          </a:p>
          <a:p>
            <a:pPr marL="171450" indent="-171450">
              <a:buFontTx/>
              <a:buChar char="-"/>
            </a:pPr>
            <a:r>
              <a:rPr lang="en-GB" dirty="0" smtClean="0"/>
              <a:t>This data confirms for the first time that companies incorporated in the Crown Dependencies and British Overseas Territories, which are independent legal jurisdictions and are the international responsibility of the UK, are the preferred option for concealment for those under criminal investigation for grand corruption in the UK</a:t>
            </a:r>
          </a:p>
          <a:p>
            <a:pPr marL="171450" indent="-171450">
              <a:buFontTx/>
              <a:buChar char="-"/>
            </a:pPr>
            <a:r>
              <a:rPr lang="en-GB" dirty="0" smtClean="0"/>
              <a:t> Our findings complement the 2011 analysis from the UN Office on Drugs and Crime and the World Bank</a:t>
            </a:r>
            <a:r>
              <a:rPr lang="en-GB" baseline="0" dirty="0" smtClean="0"/>
              <a:t> </a:t>
            </a:r>
            <a:r>
              <a:rPr lang="en-GB" dirty="0" smtClean="0"/>
              <a:t>Stolen Asset Recovery (</a:t>
            </a:r>
            <a:r>
              <a:rPr lang="en-GB" dirty="0" err="1" smtClean="0"/>
              <a:t>StAR</a:t>
            </a:r>
            <a:r>
              <a:rPr lang="en-GB" dirty="0" smtClean="0"/>
              <a:t>) initiative, which examined over 150 grand corruption cases and found that out</a:t>
            </a:r>
            <a:r>
              <a:rPr lang="en-GB" baseline="0" dirty="0" smtClean="0"/>
              <a:t> </a:t>
            </a:r>
            <a:r>
              <a:rPr lang="en-GB" dirty="0" smtClean="0"/>
              <a:t>of the corporate vehicles involved in money laundering associated with the cases, the following territories had</a:t>
            </a:r>
            <a:r>
              <a:rPr lang="en-GB" baseline="0" dirty="0" smtClean="0"/>
              <a:t> </a:t>
            </a:r>
            <a:r>
              <a:rPr lang="en-GB" dirty="0" smtClean="0"/>
              <a:t>hosted the secret corporate vehicles: British Virgin Islands (91); United Kingdom (24); Cayman Islands (15);</a:t>
            </a:r>
            <a:r>
              <a:rPr lang="en-GB" baseline="0" dirty="0" smtClean="0"/>
              <a:t> </a:t>
            </a:r>
            <a:r>
              <a:rPr lang="en-GB" dirty="0" smtClean="0"/>
              <a:t>Bermuda (12); Jersey (12); Isle of Man (7)</a:t>
            </a:r>
            <a:endParaRPr lang="en-GB" dirty="0"/>
          </a:p>
        </p:txBody>
      </p:sp>
      <p:sp>
        <p:nvSpPr>
          <p:cNvPr id="4" name="Slide Number Placeholder 3"/>
          <p:cNvSpPr>
            <a:spLocks noGrp="1"/>
          </p:cNvSpPr>
          <p:nvPr>
            <p:ph type="sldNum" sz="quarter" idx="10"/>
          </p:nvPr>
        </p:nvSpPr>
        <p:spPr/>
        <p:txBody>
          <a:bodyPr/>
          <a:lstStyle/>
          <a:p>
            <a:fld id="{211FE728-76D7-4F25-93B9-35615F3BB82B}" type="slidenum">
              <a:rPr lang="en-GB" smtClean="0"/>
              <a:t>10</a:t>
            </a:fld>
            <a:endParaRPr lang="en-GB" dirty="0"/>
          </a:p>
        </p:txBody>
      </p:sp>
    </p:spTree>
    <p:extLst>
      <p:ext uri="{BB962C8B-B14F-4D97-AF65-F5344CB8AC3E}">
        <p14:creationId xmlns:p14="http://schemas.microsoft.com/office/powerpoint/2010/main" val="3729019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4592B26-975C-4954-B0E6-55EF0521758E}" type="datetime1">
              <a:rPr lang="en-GB" smtClean="0"/>
              <a:t>28/05/2015</a:t>
            </a:fld>
            <a:endParaRPr lang="en-GB" dirty="0"/>
          </a:p>
        </p:txBody>
      </p:sp>
      <p:sp>
        <p:nvSpPr>
          <p:cNvPr id="5" name="Footer Placeholder 4"/>
          <p:cNvSpPr>
            <a:spLocks noGrp="1"/>
          </p:cNvSpPr>
          <p:nvPr>
            <p:ph type="ftr" sz="quarter" idx="11"/>
          </p:nvPr>
        </p:nvSpPr>
        <p:spPr/>
        <p:txBody>
          <a:bodyPr/>
          <a:lstStyle/>
          <a:p>
            <a:r>
              <a:rPr lang="en-GB" dirty="0" smtClean="0"/>
              <a:t>transparency.org.uk</a:t>
            </a:r>
            <a:endParaRPr lang="en-GB" dirty="0"/>
          </a:p>
        </p:txBody>
      </p:sp>
      <p:sp>
        <p:nvSpPr>
          <p:cNvPr id="6" name="Slide Number Placeholder 5"/>
          <p:cNvSpPr>
            <a:spLocks noGrp="1"/>
          </p:cNvSpPr>
          <p:nvPr>
            <p:ph type="sldNum" sz="quarter" idx="12"/>
          </p:nvPr>
        </p:nvSpPr>
        <p:spPr/>
        <p:txBody>
          <a:bodyPr/>
          <a:lstStyle/>
          <a:p>
            <a:fld id="{01631183-DF14-4040-9461-4DA5AB048F50}" type="slidenum">
              <a:rPr lang="en-GB" smtClean="0"/>
              <a:t>‹#›</a:t>
            </a:fld>
            <a:endParaRPr lang="en-GB" dirty="0"/>
          </a:p>
        </p:txBody>
      </p:sp>
    </p:spTree>
    <p:extLst>
      <p:ext uri="{BB962C8B-B14F-4D97-AF65-F5344CB8AC3E}">
        <p14:creationId xmlns:p14="http://schemas.microsoft.com/office/powerpoint/2010/main" val="1453807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2FF7670-6E13-4E42-A825-4AFDC3FE19C1}" type="datetime1">
              <a:rPr lang="en-GB" smtClean="0"/>
              <a:t>28/05/2015</a:t>
            </a:fld>
            <a:endParaRPr lang="en-GB" dirty="0"/>
          </a:p>
        </p:txBody>
      </p:sp>
      <p:sp>
        <p:nvSpPr>
          <p:cNvPr id="5" name="Footer Placeholder 4"/>
          <p:cNvSpPr>
            <a:spLocks noGrp="1"/>
          </p:cNvSpPr>
          <p:nvPr>
            <p:ph type="ftr" sz="quarter" idx="11"/>
          </p:nvPr>
        </p:nvSpPr>
        <p:spPr/>
        <p:txBody>
          <a:bodyPr/>
          <a:lstStyle/>
          <a:p>
            <a:r>
              <a:rPr lang="en-GB" dirty="0" smtClean="0"/>
              <a:t>transparency.org.uk</a:t>
            </a:r>
            <a:endParaRPr lang="en-GB" dirty="0"/>
          </a:p>
        </p:txBody>
      </p:sp>
      <p:sp>
        <p:nvSpPr>
          <p:cNvPr id="6" name="Slide Number Placeholder 5"/>
          <p:cNvSpPr>
            <a:spLocks noGrp="1"/>
          </p:cNvSpPr>
          <p:nvPr>
            <p:ph type="sldNum" sz="quarter" idx="12"/>
          </p:nvPr>
        </p:nvSpPr>
        <p:spPr/>
        <p:txBody>
          <a:bodyPr/>
          <a:lstStyle/>
          <a:p>
            <a:fld id="{01631183-DF14-4040-9461-4DA5AB048F50}" type="slidenum">
              <a:rPr lang="en-GB" smtClean="0"/>
              <a:t>‹#›</a:t>
            </a:fld>
            <a:endParaRPr lang="en-GB" dirty="0"/>
          </a:p>
        </p:txBody>
      </p:sp>
    </p:spTree>
    <p:extLst>
      <p:ext uri="{BB962C8B-B14F-4D97-AF65-F5344CB8AC3E}">
        <p14:creationId xmlns:p14="http://schemas.microsoft.com/office/powerpoint/2010/main" val="4111344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6020456-3EC0-42F3-AE37-BA93E852D51C}" type="datetime1">
              <a:rPr lang="en-GB" smtClean="0"/>
              <a:t>28/05/2015</a:t>
            </a:fld>
            <a:endParaRPr lang="en-GB" dirty="0"/>
          </a:p>
        </p:txBody>
      </p:sp>
      <p:sp>
        <p:nvSpPr>
          <p:cNvPr id="5" name="Footer Placeholder 4"/>
          <p:cNvSpPr>
            <a:spLocks noGrp="1"/>
          </p:cNvSpPr>
          <p:nvPr>
            <p:ph type="ftr" sz="quarter" idx="11"/>
          </p:nvPr>
        </p:nvSpPr>
        <p:spPr/>
        <p:txBody>
          <a:bodyPr/>
          <a:lstStyle/>
          <a:p>
            <a:r>
              <a:rPr lang="en-GB" dirty="0" smtClean="0"/>
              <a:t>transparency.org.uk</a:t>
            </a:r>
            <a:endParaRPr lang="en-GB" dirty="0"/>
          </a:p>
        </p:txBody>
      </p:sp>
      <p:sp>
        <p:nvSpPr>
          <p:cNvPr id="6" name="Slide Number Placeholder 5"/>
          <p:cNvSpPr>
            <a:spLocks noGrp="1"/>
          </p:cNvSpPr>
          <p:nvPr>
            <p:ph type="sldNum" sz="quarter" idx="12"/>
          </p:nvPr>
        </p:nvSpPr>
        <p:spPr/>
        <p:txBody>
          <a:bodyPr/>
          <a:lstStyle/>
          <a:p>
            <a:fld id="{01631183-DF14-4040-9461-4DA5AB048F50}" type="slidenum">
              <a:rPr lang="en-GB" smtClean="0"/>
              <a:t>‹#›</a:t>
            </a:fld>
            <a:endParaRPr lang="en-GB" dirty="0"/>
          </a:p>
        </p:txBody>
      </p:sp>
    </p:spTree>
    <p:extLst>
      <p:ext uri="{BB962C8B-B14F-4D97-AF65-F5344CB8AC3E}">
        <p14:creationId xmlns:p14="http://schemas.microsoft.com/office/powerpoint/2010/main" val="307073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5" name="Picture 8" descr="ti-A3logo.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040438" y="547688"/>
            <a:ext cx="2493962"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a:off x="685800" y="4724400"/>
            <a:ext cx="7620000" cy="1588"/>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685800" y="5637213"/>
            <a:ext cx="7620000" cy="1587"/>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685800" y="2705101"/>
            <a:ext cx="7543800" cy="1955800"/>
          </a:xfrm>
        </p:spPr>
        <p:txBody>
          <a:bodyPr lIns="0" tIns="0" rIns="0" bIns="0" anchor="t">
            <a:noAutofit/>
            <a:scene3d>
              <a:camera prst="orthographicFront">
                <a:rot lat="0" lon="0" rev="0"/>
              </a:camera>
              <a:lightRig rig="threePt" dir="t"/>
            </a:scene3d>
          </a:bodyPr>
          <a:lstStyle>
            <a:lvl1pPr algn="l">
              <a:lnSpc>
                <a:spcPts val="4800"/>
              </a:lnSpc>
              <a:defRPr sz="4800" b="0" i="0" cap="all">
                <a:ln>
                  <a:solidFill>
                    <a:schemeClr val="bg1">
                      <a:alpha val="0"/>
                    </a:schemeClr>
                  </a:solidFill>
                </a:ln>
                <a:solidFill>
                  <a:schemeClr val="bg1"/>
                </a:solidFill>
                <a:latin typeface="Arial Narrow Bold"/>
                <a:cs typeface="Arial Narrow Bold"/>
              </a:defRPr>
            </a:lvl1pPr>
          </a:lstStyle>
          <a:p>
            <a:r>
              <a:rPr lang="x-none" smtClean="0"/>
              <a:t>Click to edit Master title style</a:t>
            </a:r>
            <a:endParaRPr lang="en-US" dirty="0"/>
          </a:p>
        </p:txBody>
      </p:sp>
      <p:sp>
        <p:nvSpPr>
          <p:cNvPr id="3" name="Subtitle 2"/>
          <p:cNvSpPr>
            <a:spLocks noGrp="1"/>
          </p:cNvSpPr>
          <p:nvPr>
            <p:ph type="subTitle" idx="1"/>
          </p:nvPr>
        </p:nvSpPr>
        <p:spPr>
          <a:xfrm>
            <a:off x="685800" y="4839642"/>
            <a:ext cx="7543800" cy="646758"/>
          </a:xfrm>
        </p:spPr>
        <p:txBody>
          <a:bodyPr lIns="0" tIns="0" rIns="0" bIns="0">
            <a:spAutoFit/>
          </a:bodyPr>
          <a:lstStyle>
            <a:lvl1pPr marL="0" indent="0" algn="l">
              <a:lnSpc>
                <a:spcPts val="2500"/>
              </a:lnSpc>
              <a:spcBef>
                <a:spcPts val="0"/>
              </a:spcBef>
              <a:buNone/>
              <a:defRPr sz="2300" b="0" i="0" cap="all">
                <a:solidFill>
                  <a:schemeClr val="bg1"/>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lang="en-US" dirty="0"/>
          </a:p>
        </p:txBody>
      </p:sp>
      <p:sp>
        <p:nvSpPr>
          <p:cNvPr id="6" name="Text Placeholder 5"/>
          <p:cNvSpPr>
            <a:spLocks noGrp="1"/>
          </p:cNvSpPr>
          <p:nvPr>
            <p:ph type="body" sz="quarter" idx="10"/>
          </p:nvPr>
        </p:nvSpPr>
        <p:spPr>
          <a:xfrm>
            <a:off x="685800" y="5791200"/>
            <a:ext cx="7543800" cy="533400"/>
          </a:xfrm>
        </p:spPr>
        <p:txBody>
          <a:bodyPr lIns="0" tIns="0" rIns="0" bIns="0">
            <a:noAutofit/>
          </a:bodyPr>
          <a:lstStyle>
            <a:lvl1pPr marL="0" indent="0">
              <a:lnSpc>
                <a:spcPts val="1600"/>
              </a:lnSpc>
              <a:spcBef>
                <a:spcPts val="0"/>
              </a:spcBef>
              <a:buNone/>
              <a:defRPr sz="1500" b="0" i="0">
                <a:solidFill>
                  <a:schemeClr val="bg1"/>
                </a:solidFill>
                <a:latin typeface="Arial Narrow"/>
                <a:cs typeface="Arial Narrow"/>
              </a:defRPr>
            </a:lvl1pPr>
            <a:lvl2pPr>
              <a:defRPr sz="1800" b="0" i="0">
                <a:solidFill>
                  <a:schemeClr val="bg1"/>
                </a:solidFill>
                <a:latin typeface="Arial Narrow"/>
                <a:cs typeface="Arial Narrow"/>
              </a:defRPr>
            </a:lvl2pPr>
            <a:lvl3pPr>
              <a:defRPr sz="1800" b="0" i="0">
                <a:solidFill>
                  <a:schemeClr val="bg1"/>
                </a:solidFill>
                <a:latin typeface="Arial Narrow"/>
                <a:cs typeface="Arial Narrow"/>
              </a:defRPr>
            </a:lvl3pPr>
            <a:lvl4pPr>
              <a:defRPr sz="1800" b="0" i="0">
                <a:solidFill>
                  <a:schemeClr val="bg1"/>
                </a:solidFill>
                <a:latin typeface="Arial Narrow"/>
                <a:cs typeface="Arial Narrow"/>
              </a:defRPr>
            </a:lvl4pPr>
            <a:lvl5pPr>
              <a:defRPr sz="1800" b="0" i="0">
                <a:solidFill>
                  <a:schemeClr val="bg1"/>
                </a:solidFill>
                <a:latin typeface="Arial Narrow"/>
                <a:cs typeface="Arial Narrow"/>
              </a:defRPr>
            </a:lvl5pPr>
          </a:lstStyle>
          <a:p>
            <a:pPr lvl="0"/>
            <a:r>
              <a:rPr lang="x-none" smtClean="0"/>
              <a:t>Click to edit Master text styles</a:t>
            </a:r>
          </a:p>
          <a:p>
            <a:pPr lvl="1"/>
            <a:r>
              <a:rPr lang="x-none" smtClean="0"/>
              <a:t>Second level</a:t>
            </a:r>
          </a:p>
        </p:txBody>
      </p:sp>
    </p:spTree>
    <p:extLst>
      <p:ext uri="{BB962C8B-B14F-4D97-AF65-F5344CB8AC3E}">
        <p14:creationId xmlns:p14="http://schemas.microsoft.com/office/powerpoint/2010/main" val="3616616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28E7E7-DCCE-4DF0-A769-D4C4E3E04569}" type="datetime1">
              <a:rPr lang="en-GB" smtClean="0"/>
              <a:t>28/05/2015</a:t>
            </a:fld>
            <a:endParaRPr lang="en-GB" dirty="0"/>
          </a:p>
        </p:txBody>
      </p:sp>
      <p:sp>
        <p:nvSpPr>
          <p:cNvPr id="5" name="Footer Placeholder 4"/>
          <p:cNvSpPr>
            <a:spLocks noGrp="1"/>
          </p:cNvSpPr>
          <p:nvPr>
            <p:ph type="ftr" sz="quarter" idx="11"/>
          </p:nvPr>
        </p:nvSpPr>
        <p:spPr/>
        <p:txBody>
          <a:bodyPr/>
          <a:lstStyle/>
          <a:p>
            <a:r>
              <a:rPr lang="en-GB" dirty="0" smtClean="0"/>
              <a:t>transparency.org.uk</a:t>
            </a:r>
            <a:endParaRPr lang="en-GB" dirty="0"/>
          </a:p>
        </p:txBody>
      </p:sp>
      <p:sp>
        <p:nvSpPr>
          <p:cNvPr id="6" name="Slide Number Placeholder 5"/>
          <p:cNvSpPr>
            <a:spLocks noGrp="1"/>
          </p:cNvSpPr>
          <p:nvPr>
            <p:ph type="sldNum" sz="quarter" idx="12"/>
          </p:nvPr>
        </p:nvSpPr>
        <p:spPr/>
        <p:txBody>
          <a:bodyPr/>
          <a:lstStyle/>
          <a:p>
            <a:fld id="{01631183-DF14-4040-9461-4DA5AB048F50}" type="slidenum">
              <a:rPr lang="en-GB" smtClean="0"/>
              <a:t>‹#›</a:t>
            </a:fld>
            <a:endParaRPr lang="en-GB" dirty="0"/>
          </a:p>
        </p:txBody>
      </p:sp>
    </p:spTree>
    <p:extLst>
      <p:ext uri="{BB962C8B-B14F-4D97-AF65-F5344CB8AC3E}">
        <p14:creationId xmlns:p14="http://schemas.microsoft.com/office/powerpoint/2010/main" val="2086104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F2BC89-56E2-43CF-84A0-BBC3C6468FC2}" type="datetime1">
              <a:rPr lang="en-GB" smtClean="0"/>
              <a:t>28/05/2015</a:t>
            </a:fld>
            <a:endParaRPr lang="en-GB" dirty="0"/>
          </a:p>
        </p:txBody>
      </p:sp>
      <p:sp>
        <p:nvSpPr>
          <p:cNvPr id="5" name="Footer Placeholder 4"/>
          <p:cNvSpPr>
            <a:spLocks noGrp="1"/>
          </p:cNvSpPr>
          <p:nvPr>
            <p:ph type="ftr" sz="quarter" idx="11"/>
          </p:nvPr>
        </p:nvSpPr>
        <p:spPr/>
        <p:txBody>
          <a:bodyPr/>
          <a:lstStyle/>
          <a:p>
            <a:r>
              <a:rPr lang="en-GB" dirty="0" smtClean="0"/>
              <a:t>transparency.org.uk</a:t>
            </a:r>
            <a:endParaRPr lang="en-GB" dirty="0"/>
          </a:p>
        </p:txBody>
      </p:sp>
      <p:sp>
        <p:nvSpPr>
          <p:cNvPr id="6" name="Slide Number Placeholder 5"/>
          <p:cNvSpPr>
            <a:spLocks noGrp="1"/>
          </p:cNvSpPr>
          <p:nvPr>
            <p:ph type="sldNum" sz="quarter" idx="12"/>
          </p:nvPr>
        </p:nvSpPr>
        <p:spPr/>
        <p:txBody>
          <a:bodyPr/>
          <a:lstStyle/>
          <a:p>
            <a:fld id="{01631183-DF14-4040-9461-4DA5AB048F50}" type="slidenum">
              <a:rPr lang="en-GB" smtClean="0"/>
              <a:t>‹#›</a:t>
            </a:fld>
            <a:endParaRPr lang="en-GB" dirty="0"/>
          </a:p>
        </p:txBody>
      </p:sp>
    </p:spTree>
    <p:extLst>
      <p:ext uri="{BB962C8B-B14F-4D97-AF65-F5344CB8AC3E}">
        <p14:creationId xmlns:p14="http://schemas.microsoft.com/office/powerpoint/2010/main" val="319093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E1E0683-C6FF-4A97-8D22-ADA8454AE19F}" type="datetime1">
              <a:rPr lang="en-GB" smtClean="0"/>
              <a:t>28/05/2015</a:t>
            </a:fld>
            <a:endParaRPr lang="en-GB" dirty="0"/>
          </a:p>
        </p:txBody>
      </p:sp>
      <p:sp>
        <p:nvSpPr>
          <p:cNvPr id="6" name="Footer Placeholder 5"/>
          <p:cNvSpPr>
            <a:spLocks noGrp="1"/>
          </p:cNvSpPr>
          <p:nvPr>
            <p:ph type="ftr" sz="quarter" idx="11"/>
          </p:nvPr>
        </p:nvSpPr>
        <p:spPr/>
        <p:txBody>
          <a:bodyPr/>
          <a:lstStyle/>
          <a:p>
            <a:r>
              <a:rPr lang="en-GB" dirty="0" smtClean="0"/>
              <a:t>transparency.org.uk</a:t>
            </a:r>
            <a:endParaRPr lang="en-GB" dirty="0"/>
          </a:p>
        </p:txBody>
      </p:sp>
      <p:sp>
        <p:nvSpPr>
          <p:cNvPr id="7" name="Slide Number Placeholder 6"/>
          <p:cNvSpPr>
            <a:spLocks noGrp="1"/>
          </p:cNvSpPr>
          <p:nvPr>
            <p:ph type="sldNum" sz="quarter" idx="12"/>
          </p:nvPr>
        </p:nvSpPr>
        <p:spPr/>
        <p:txBody>
          <a:bodyPr/>
          <a:lstStyle/>
          <a:p>
            <a:fld id="{01631183-DF14-4040-9461-4DA5AB048F50}" type="slidenum">
              <a:rPr lang="en-GB" smtClean="0"/>
              <a:t>‹#›</a:t>
            </a:fld>
            <a:endParaRPr lang="en-GB" dirty="0"/>
          </a:p>
        </p:txBody>
      </p:sp>
    </p:spTree>
    <p:extLst>
      <p:ext uri="{BB962C8B-B14F-4D97-AF65-F5344CB8AC3E}">
        <p14:creationId xmlns:p14="http://schemas.microsoft.com/office/powerpoint/2010/main" val="2738009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3691711-7D97-4D39-AA53-0833CAEAC0B2}" type="datetime1">
              <a:rPr lang="en-GB" smtClean="0"/>
              <a:t>28/05/2015</a:t>
            </a:fld>
            <a:endParaRPr lang="en-GB" dirty="0"/>
          </a:p>
        </p:txBody>
      </p:sp>
      <p:sp>
        <p:nvSpPr>
          <p:cNvPr id="8" name="Footer Placeholder 7"/>
          <p:cNvSpPr>
            <a:spLocks noGrp="1"/>
          </p:cNvSpPr>
          <p:nvPr>
            <p:ph type="ftr" sz="quarter" idx="11"/>
          </p:nvPr>
        </p:nvSpPr>
        <p:spPr/>
        <p:txBody>
          <a:bodyPr/>
          <a:lstStyle/>
          <a:p>
            <a:r>
              <a:rPr lang="en-GB" dirty="0" smtClean="0"/>
              <a:t>transparency.org.uk</a:t>
            </a:r>
            <a:endParaRPr lang="en-GB" dirty="0"/>
          </a:p>
        </p:txBody>
      </p:sp>
      <p:sp>
        <p:nvSpPr>
          <p:cNvPr id="9" name="Slide Number Placeholder 8"/>
          <p:cNvSpPr>
            <a:spLocks noGrp="1"/>
          </p:cNvSpPr>
          <p:nvPr>
            <p:ph type="sldNum" sz="quarter" idx="12"/>
          </p:nvPr>
        </p:nvSpPr>
        <p:spPr/>
        <p:txBody>
          <a:bodyPr/>
          <a:lstStyle/>
          <a:p>
            <a:fld id="{01631183-DF14-4040-9461-4DA5AB048F50}" type="slidenum">
              <a:rPr lang="en-GB" smtClean="0"/>
              <a:t>‹#›</a:t>
            </a:fld>
            <a:endParaRPr lang="en-GB" dirty="0"/>
          </a:p>
        </p:txBody>
      </p:sp>
    </p:spTree>
    <p:extLst>
      <p:ext uri="{BB962C8B-B14F-4D97-AF65-F5344CB8AC3E}">
        <p14:creationId xmlns:p14="http://schemas.microsoft.com/office/powerpoint/2010/main" val="427711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686B117-0020-468D-99A2-56E380E798FC}" type="datetime1">
              <a:rPr lang="en-GB" smtClean="0"/>
              <a:t>28/05/2015</a:t>
            </a:fld>
            <a:endParaRPr lang="en-GB" dirty="0"/>
          </a:p>
        </p:txBody>
      </p:sp>
      <p:sp>
        <p:nvSpPr>
          <p:cNvPr id="4" name="Footer Placeholder 3"/>
          <p:cNvSpPr>
            <a:spLocks noGrp="1"/>
          </p:cNvSpPr>
          <p:nvPr>
            <p:ph type="ftr" sz="quarter" idx="11"/>
          </p:nvPr>
        </p:nvSpPr>
        <p:spPr/>
        <p:txBody>
          <a:bodyPr/>
          <a:lstStyle/>
          <a:p>
            <a:r>
              <a:rPr lang="en-GB" dirty="0" smtClean="0"/>
              <a:t>transparency.org.uk</a:t>
            </a:r>
            <a:endParaRPr lang="en-GB" dirty="0"/>
          </a:p>
        </p:txBody>
      </p:sp>
      <p:sp>
        <p:nvSpPr>
          <p:cNvPr id="5" name="Slide Number Placeholder 4"/>
          <p:cNvSpPr>
            <a:spLocks noGrp="1"/>
          </p:cNvSpPr>
          <p:nvPr>
            <p:ph type="sldNum" sz="quarter" idx="12"/>
          </p:nvPr>
        </p:nvSpPr>
        <p:spPr/>
        <p:txBody>
          <a:bodyPr/>
          <a:lstStyle/>
          <a:p>
            <a:fld id="{01631183-DF14-4040-9461-4DA5AB048F50}" type="slidenum">
              <a:rPr lang="en-GB" smtClean="0"/>
              <a:t>‹#›</a:t>
            </a:fld>
            <a:endParaRPr lang="en-GB" dirty="0"/>
          </a:p>
        </p:txBody>
      </p:sp>
    </p:spTree>
    <p:extLst>
      <p:ext uri="{BB962C8B-B14F-4D97-AF65-F5344CB8AC3E}">
        <p14:creationId xmlns:p14="http://schemas.microsoft.com/office/powerpoint/2010/main" val="767102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47693C-4F0B-40E0-9509-D5ADEA45F300}" type="datetime1">
              <a:rPr lang="en-GB" smtClean="0"/>
              <a:t>28/05/2015</a:t>
            </a:fld>
            <a:endParaRPr lang="en-GB" dirty="0"/>
          </a:p>
        </p:txBody>
      </p:sp>
      <p:sp>
        <p:nvSpPr>
          <p:cNvPr id="3" name="Footer Placeholder 2"/>
          <p:cNvSpPr>
            <a:spLocks noGrp="1"/>
          </p:cNvSpPr>
          <p:nvPr>
            <p:ph type="ftr" sz="quarter" idx="11"/>
          </p:nvPr>
        </p:nvSpPr>
        <p:spPr/>
        <p:txBody>
          <a:bodyPr/>
          <a:lstStyle/>
          <a:p>
            <a:r>
              <a:rPr lang="en-GB" dirty="0" smtClean="0"/>
              <a:t>transparency.org.uk</a:t>
            </a:r>
            <a:endParaRPr lang="en-GB" dirty="0"/>
          </a:p>
        </p:txBody>
      </p:sp>
      <p:sp>
        <p:nvSpPr>
          <p:cNvPr id="4" name="Slide Number Placeholder 3"/>
          <p:cNvSpPr>
            <a:spLocks noGrp="1"/>
          </p:cNvSpPr>
          <p:nvPr>
            <p:ph type="sldNum" sz="quarter" idx="12"/>
          </p:nvPr>
        </p:nvSpPr>
        <p:spPr/>
        <p:txBody>
          <a:bodyPr/>
          <a:lstStyle/>
          <a:p>
            <a:fld id="{01631183-DF14-4040-9461-4DA5AB048F50}" type="slidenum">
              <a:rPr lang="en-GB" smtClean="0"/>
              <a:t>‹#›</a:t>
            </a:fld>
            <a:endParaRPr lang="en-GB" dirty="0"/>
          </a:p>
        </p:txBody>
      </p:sp>
    </p:spTree>
    <p:extLst>
      <p:ext uri="{BB962C8B-B14F-4D97-AF65-F5344CB8AC3E}">
        <p14:creationId xmlns:p14="http://schemas.microsoft.com/office/powerpoint/2010/main" val="3953166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7B6729-D83F-4AD8-984A-E2DD13C7EA92}" type="datetime1">
              <a:rPr lang="en-GB" smtClean="0"/>
              <a:t>28/05/2015</a:t>
            </a:fld>
            <a:endParaRPr lang="en-GB" dirty="0"/>
          </a:p>
        </p:txBody>
      </p:sp>
      <p:sp>
        <p:nvSpPr>
          <p:cNvPr id="6" name="Footer Placeholder 5"/>
          <p:cNvSpPr>
            <a:spLocks noGrp="1"/>
          </p:cNvSpPr>
          <p:nvPr>
            <p:ph type="ftr" sz="quarter" idx="11"/>
          </p:nvPr>
        </p:nvSpPr>
        <p:spPr/>
        <p:txBody>
          <a:bodyPr/>
          <a:lstStyle/>
          <a:p>
            <a:r>
              <a:rPr lang="en-GB" dirty="0" smtClean="0"/>
              <a:t>transparency.org.uk</a:t>
            </a:r>
            <a:endParaRPr lang="en-GB" dirty="0"/>
          </a:p>
        </p:txBody>
      </p:sp>
      <p:sp>
        <p:nvSpPr>
          <p:cNvPr id="7" name="Slide Number Placeholder 6"/>
          <p:cNvSpPr>
            <a:spLocks noGrp="1"/>
          </p:cNvSpPr>
          <p:nvPr>
            <p:ph type="sldNum" sz="quarter" idx="12"/>
          </p:nvPr>
        </p:nvSpPr>
        <p:spPr/>
        <p:txBody>
          <a:bodyPr/>
          <a:lstStyle/>
          <a:p>
            <a:fld id="{01631183-DF14-4040-9461-4DA5AB048F50}" type="slidenum">
              <a:rPr lang="en-GB" smtClean="0"/>
              <a:t>‹#›</a:t>
            </a:fld>
            <a:endParaRPr lang="en-GB" dirty="0"/>
          </a:p>
        </p:txBody>
      </p:sp>
    </p:spTree>
    <p:extLst>
      <p:ext uri="{BB962C8B-B14F-4D97-AF65-F5344CB8AC3E}">
        <p14:creationId xmlns:p14="http://schemas.microsoft.com/office/powerpoint/2010/main" val="3493299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050AB3-6531-423A-9A82-AC584FCA85ED}" type="datetime1">
              <a:rPr lang="en-GB" smtClean="0"/>
              <a:t>28/05/2015</a:t>
            </a:fld>
            <a:endParaRPr lang="en-GB" dirty="0"/>
          </a:p>
        </p:txBody>
      </p:sp>
      <p:sp>
        <p:nvSpPr>
          <p:cNvPr id="6" name="Footer Placeholder 5"/>
          <p:cNvSpPr>
            <a:spLocks noGrp="1"/>
          </p:cNvSpPr>
          <p:nvPr>
            <p:ph type="ftr" sz="quarter" idx="11"/>
          </p:nvPr>
        </p:nvSpPr>
        <p:spPr/>
        <p:txBody>
          <a:bodyPr/>
          <a:lstStyle/>
          <a:p>
            <a:r>
              <a:rPr lang="en-GB" dirty="0" smtClean="0"/>
              <a:t>transparency.org.uk</a:t>
            </a:r>
            <a:endParaRPr lang="en-GB" dirty="0"/>
          </a:p>
        </p:txBody>
      </p:sp>
      <p:sp>
        <p:nvSpPr>
          <p:cNvPr id="7" name="Slide Number Placeholder 6"/>
          <p:cNvSpPr>
            <a:spLocks noGrp="1"/>
          </p:cNvSpPr>
          <p:nvPr>
            <p:ph type="sldNum" sz="quarter" idx="12"/>
          </p:nvPr>
        </p:nvSpPr>
        <p:spPr/>
        <p:txBody>
          <a:bodyPr/>
          <a:lstStyle/>
          <a:p>
            <a:fld id="{01631183-DF14-4040-9461-4DA5AB048F50}" type="slidenum">
              <a:rPr lang="en-GB" smtClean="0"/>
              <a:t>‹#›</a:t>
            </a:fld>
            <a:endParaRPr lang="en-GB" dirty="0"/>
          </a:p>
        </p:txBody>
      </p:sp>
    </p:spTree>
    <p:extLst>
      <p:ext uri="{BB962C8B-B14F-4D97-AF65-F5344CB8AC3E}">
        <p14:creationId xmlns:p14="http://schemas.microsoft.com/office/powerpoint/2010/main" val="1314730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BA29CD-B972-4A82-A0F0-C055B4BC7C71}" type="datetime1">
              <a:rPr lang="en-GB" smtClean="0"/>
              <a:t>28/05/2015</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smtClean="0"/>
              <a:t>transparency.org.uk</a:t>
            </a: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31183-DF14-4040-9461-4DA5AB048F50}" type="slidenum">
              <a:rPr lang="en-GB" smtClean="0"/>
              <a:t>‹#›</a:t>
            </a:fld>
            <a:endParaRPr lang="en-GB" dirty="0"/>
          </a:p>
        </p:txBody>
      </p:sp>
    </p:spTree>
    <p:extLst>
      <p:ext uri="{BB962C8B-B14F-4D97-AF65-F5344CB8AC3E}">
        <p14:creationId xmlns:p14="http://schemas.microsoft.com/office/powerpoint/2010/main" val="639076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ukunmaskthecorrupt.or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850" y="333375"/>
            <a:ext cx="8496300" cy="6264275"/>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 name="TextBox 2"/>
          <p:cNvSpPr txBox="1"/>
          <p:nvPr/>
        </p:nvSpPr>
        <p:spPr>
          <a:xfrm>
            <a:off x="359125" y="5186809"/>
            <a:ext cx="8640638" cy="1261884"/>
          </a:xfrm>
          <a:prstGeom prst="rect">
            <a:avLst/>
          </a:prstGeom>
          <a:noFill/>
        </p:spPr>
        <p:txBody>
          <a:bodyPr wrap="square" rtlCol="0">
            <a:spAutoFit/>
          </a:bodyPr>
          <a:lstStyle/>
          <a:p>
            <a:r>
              <a:rPr lang="en-GB" dirty="0" smtClean="0">
                <a:solidFill>
                  <a:schemeClr val="bg1"/>
                </a:solidFill>
              </a:rPr>
              <a:t>	HOW </a:t>
            </a:r>
            <a:r>
              <a:rPr lang="en-GB" dirty="0">
                <a:solidFill>
                  <a:schemeClr val="bg1"/>
                </a:solidFill>
              </a:rPr>
              <a:t>THE SECRET OWNERSHIP OF PROPERTY IN</a:t>
            </a:r>
          </a:p>
          <a:p>
            <a:r>
              <a:rPr lang="en-GB" dirty="0" smtClean="0">
                <a:solidFill>
                  <a:schemeClr val="bg1"/>
                </a:solidFill>
              </a:rPr>
              <a:t>	LONDON </a:t>
            </a:r>
            <a:r>
              <a:rPr lang="en-GB" dirty="0">
                <a:solidFill>
                  <a:schemeClr val="bg1"/>
                </a:solidFill>
              </a:rPr>
              <a:t>AND THE REST OF THE UK FACILITATES</a:t>
            </a:r>
          </a:p>
          <a:p>
            <a:r>
              <a:rPr lang="en-GB" dirty="0" smtClean="0">
                <a:solidFill>
                  <a:schemeClr val="bg1"/>
                </a:solidFill>
              </a:rPr>
              <a:t>	GLOBAL CORRUPTION</a:t>
            </a:r>
          </a:p>
          <a:p>
            <a:endParaRPr lang="en-GB" sz="400" dirty="0">
              <a:solidFill>
                <a:schemeClr val="bg1"/>
              </a:solidFill>
            </a:endParaRPr>
          </a:p>
          <a:p>
            <a:r>
              <a:rPr lang="en-GB" dirty="0" smtClean="0">
                <a:solidFill>
                  <a:schemeClr val="bg1"/>
                </a:solidFill>
              </a:rPr>
              <a:t>	</a:t>
            </a:r>
            <a:r>
              <a:rPr lang="en-GB" b="1" dirty="0" smtClean="0">
                <a:solidFill>
                  <a:schemeClr val="bg1"/>
                </a:solidFill>
              </a:rPr>
              <a:t>Nick Maxwell </a:t>
            </a:r>
            <a:r>
              <a:rPr lang="en-GB" dirty="0" smtClean="0">
                <a:solidFill>
                  <a:schemeClr val="bg1"/>
                </a:solidFill>
              </a:rPr>
              <a:t>(Head of Research TI-UK</a:t>
            </a:r>
            <a:r>
              <a:rPr lang="en-GB" dirty="0" smtClean="0">
                <a:solidFill>
                  <a:schemeClr val="bg1"/>
                </a:solidFill>
              </a:rPr>
              <a:t>)</a:t>
            </a:r>
            <a:endParaRPr lang="en-GB" dirty="0" smtClean="0">
              <a:solidFill>
                <a:schemeClr val="bg1"/>
              </a:solidFill>
            </a:endParaRPr>
          </a:p>
        </p:txBody>
      </p:sp>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367266" y="513091"/>
            <a:ext cx="5915430" cy="43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359125" y="4129888"/>
            <a:ext cx="7543800" cy="1955800"/>
          </a:xfrm>
          <a:extLst>
            <a:ext uri="{FAA26D3D-D897-4be2-8F04-BA451C77F1D7}"/>
          </a:extLst>
        </p:spPr>
        <p:txBody>
          <a:bodyPr rtlCol="0">
            <a:normAutofit/>
          </a:bodyPr>
          <a:lstStyle/>
          <a:p>
            <a:pPr eaLnBrk="1" fontAlgn="auto" hangingPunct="1">
              <a:spcAft>
                <a:spcPts val="0"/>
              </a:spcAft>
              <a:defRPr/>
            </a:pPr>
            <a:r>
              <a:rPr lang="en-US" sz="3200" b="1" dirty="0" smtClean="0">
                <a:solidFill>
                  <a:srgbClr val="00ABE2"/>
                </a:solidFill>
                <a:latin typeface="+mj-lt"/>
              </a:rPr>
              <a:t/>
            </a:r>
            <a:br>
              <a:rPr lang="en-US" sz="3200" b="1" dirty="0" smtClean="0">
                <a:solidFill>
                  <a:srgbClr val="00ABE2"/>
                </a:solidFill>
                <a:latin typeface="+mj-lt"/>
              </a:rPr>
            </a:br>
            <a:r>
              <a:rPr lang="en-US" sz="3200" b="1" dirty="0" smtClean="0">
                <a:solidFill>
                  <a:srgbClr val="00ABE2"/>
                </a:solidFill>
                <a:latin typeface="+mj-lt"/>
              </a:rPr>
              <a:t>	 </a:t>
            </a:r>
            <a:r>
              <a:rPr lang="en-US" sz="3200" b="1" dirty="0" smtClean="0">
                <a:latin typeface="+mj-lt"/>
              </a:rPr>
              <a:t>Corrupt Capital</a:t>
            </a:r>
            <a:endParaRPr lang="en-US" sz="3200" b="1" dirty="0">
              <a:latin typeface="+mj-lt"/>
            </a:endParaRPr>
          </a:p>
        </p:txBody>
      </p:sp>
    </p:spTree>
    <p:extLst>
      <p:ext uri="{BB962C8B-B14F-4D97-AF65-F5344CB8AC3E}">
        <p14:creationId xmlns:p14="http://schemas.microsoft.com/office/powerpoint/2010/main" val="34391239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11560" y="338410"/>
            <a:ext cx="8229600" cy="1143000"/>
          </a:xfrm>
          <a:solidFill>
            <a:srgbClr val="00ABE2"/>
          </a:solidFill>
        </p:spPr>
        <p:txBody>
          <a:bodyPr>
            <a:noAutofit/>
          </a:bodyPr>
          <a:lstStyle/>
          <a:p>
            <a:pPr algn="l"/>
            <a:r>
              <a:rPr lang="en-GB" sz="3500" dirty="0" smtClean="0">
                <a:solidFill>
                  <a:schemeClr val="bg1"/>
                </a:solidFill>
              </a:rPr>
              <a:t>UK property in criminal cases of grand corruption</a:t>
            </a:r>
            <a:endParaRPr lang="en-GB" sz="3500" dirty="0">
              <a:solidFill>
                <a:schemeClr val="bg1"/>
              </a:solidFill>
            </a:endParaRPr>
          </a:p>
        </p:txBody>
      </p:sp>
      <p:sp>
        <p:nvSpPr>
          <p:cNvPr id="4" name="Footer Placeholder 3"/>
          <p:cNvSpPr>
            <a:spLocks noGrp="1"/>
          </p:cNvSpPr>
          <p:nvPr>
            <p:ph type="ftr" sz="quarter" idx="11"/>
          </p:nvPr>
        </p:nvSpPr>
        <p:spPr/>
        <p:txBody>
          <a:bodyPr/>
          <a:lstStyle/>
          <a:p>
            <a:r>
              <a:rPr lang="en-GB" dirty="0" smtClean="0"/>
              <a:t>transparency.org.uk</a:t>
            </a:r>
            <a:endParaRPr lang="en-GB" dirty="0"/>
          </a:p>
        </p:txBody>
      </p:sp>
      <p:pic>
        <p:nvPicPr>
          <p:cNvPr id="13"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740352" y="332656"/>
            <a:ext cx="123825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Chart 8"/>
          <p:cNvGraphicFramePr/>
          <p:nvPr>
            <p:extLst>
              <p:ext uri="{D42A27DB-BD31-4B8C-83A1-F6EECF244321}">
                <p14:modId xmlns:p14="http://schemas.microsoft.com/office/powerpoint/2010/main" val="1796561755"/>
              </p:ext>
            </p:extLst>
          </p:nvPr>
        </p:nvGraphicFramePr>
        <p:xfrm>
          <a:off x="251520" y="1723306"/>
          <a:ext cx="8352928" cy="460636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120647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11144" cy="1143000"/>
          </a:xfrm>
          <a:solidFill>
            <a:srgbClr val="00ABE2"/>
          </a:solidFill>
        </p:spPr>
        <p:txBody>
          <a:bodyPr>
            <a:normAutofit fontScale="90000"/>
          </a:bodyPr>
          <a:lstStyle/>
          <a:p>
            <a:r>
              <a:rPr lang="en-GB" sz="3500" dirty="0" smtClean="0">
                <a:solidFill>
                  <a:schemeClr val="bg1"/>
                </a:solidFill>
              </a:rPr>
              <a:t>The scale of offshore holdings of UK property	</a:t>
            </a:r>
            <a:endParaRPr lang="en-GB" sz="3500" dirty="0">
              <a:solidFill>
                <a:schemeClr val="bg1"/>
              </a:solidFill>
            </a:endParaRPr>
          </a:p>
        </p:txBody>
      </p:sp>
      <p:sp>
        <p:nvSpPr>
          <p:cNvPr id="3" name="Content Placeholder 2"/>
          <p:cNvSpPr>
            <a:spLocks noGrp="1"/>
          </p:cNvSpPr>
          <p:nvPr>
            <p:ph idx="1"/>
          </p:nvPr>
        </p:nvSpPr>
        <p:spPr>
          <a:xfrm>
            <a:off x="467544" y="1484784"/>
            <a:ext cx="8229600" cy="4525963"/>
          </a:xfrm>
        </p:spPr>
        <p:txBody>
          <a:bodyPr>
            <a:noAutofit/>
          </a:bodyPr>
          <a:lstStyle/>
          <a:p>
            <a:pPr lvl="0"/>
            <a:r>
              <a:rPr lang="en-GB" sz="2800" b="1" dirty="0" smtClean="0"/>
              <a:t>36,342 </a:t>
            </a:r>
            <a:r>
              <a:rPr lang="en-GB" sz="2800" dirty="0"/>
              <a:t>London properties totalling 2.25 </a:t>
            </a:r>
            <a:r>
              <a:rPr lang="en-GB" sz="2800" dirty="0" err="1"/>
              <a:t>sq</a:t>
            </a:r>
            <a:r>
              <a:rPr lang="en-GB" sz="2800" dirty="0"/>
              <a:t> miles </a:t>
            </a:r>
            <a:r>
              <a:rPr lang="en-GB" sz="2800" b="1" dirty="0"/>
              <a:t>are held by offshore haven companies</a:t>
            </a:r>
            <a:r>
              <a:rPr lang="en-GB" sz="2800" dirty="0"/>
              <a:t>. Of these, 38% in the British Virgin Islands, 16% in Jersey, 9.5% in Isle of Man, and 9% in </a:t>
            </a:r>
            <a:r>
              <a:rPr lang="en-GB" sz="2800" dirty="0" smtClean="0"/>
              <a:t>Guernsey</a:t>
            </a:r>
          </a:p>
          <a:p>
            <a:pPr lvl="0"/>
            <a:endParaRPr lang="en-GB" sz="2800" dirty="0"/>
          </a:p>
          <a:p>
            <a:pPr lvl="0"/>
            <a:r>
              <a:rPr lang="en-US" sz="2800" b="1" dirty="0"/>
              <a:t>Almost</a:t>
            </a:r>
            <a:r>
              <a:rPr lang="en-US" sz="2800" dirty="0"/>
              <a:t> </a:t>
            </a:r>
            <a:r>
              <a:rPr lang="en-US" sz="2800" b="1" dirty="0"/>
              <a:t>one in ten properties in the City of Westminster </a:t>
            </a:r>
            <a:r>
              <a:rPr lang="en-US" sz="2800" dirty="0"/>
              <a:t>(9.3 per cent), 7.3 per cent of properties in Kensington &amp; Chelsea and 4.5 per cent in the City of London are owned by a company registered in an offshore secrecy jurisdiction. </a:t>
            </a:r>
            <a:endParaRPr lang="en-US" sz="2800" dirty="0" smtClean="0"/>
          </a:p>
          <a:p>
            <a:pPr lvl="0"/>
            <a:endParaRPr lang="en-GB" sz="2800" dirty="0">
              <a:solidFill>
                <a:srgbClr val="00ABE2"/>
              </a:solidFill>
            </a:endParaRPr>
          </a:p>
        </p:txBody>
      </p:sp>
      <p:sp>
        <p:nvSpPr>
          <p:cNvPr id="4" name="Footer Placeholder 3"/>
          <p:cNvSpPr>
            <a:spLocks noGrp="1"/>
          </p:cNvSpPr>
          <p:nvPr>
            <p:ph type="ftr" sz="quarter" idx="11"/>
          </p:nvPr>
        </p:nvSpPr>
        <p:spPr/>
        <p:txBody>
          <a:bodyPr/>
          <a:lstStyle/>
          <a:p>
            <a:r>
              <a:rPr lang="en-GB" dirty="0" smtClean="0"/>
              <a:t>transparency.org.uk</a:t>
            </a:r>
            <a:endParaRPr lang="en-GB" dirty="0"/>
          </a:p>
        </p:txBody>
      </p:sp>
      <p:pic>
        <p:nvPicPr>
          <p:cNvPr id="5"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740352" y="188640"/>
            <a:ext cx="123825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88186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ABE2"/>
          </a:solidFill>
        </p:spPr>
        <p:txBody>
          <a:bodyPr>
            <a:noAutofit/>
          </a:bodyPr>
          <a:lstStyle/>
          <a:p>
            <a:pPr algn="l"/>
            <a:r>
              <a:rPr lang="en-GB" sz="3500" dirty="0" smtClean="0">
                <a:solidFill>
                  <a:schemeClr val="bg1"/>
                </a:solidFill>
              </a:rPr>
              <a:t>Offshore corporate holdings of property</a:t>
            </a:r>
            <a:br>
              <a:rPr lang="en-GB" sz="3500" dirty="0" smtClean="0">
                <a:solidFill>
                  <a:schemeClr val="bg1"/>
                </a:solidFill>
              </a:rPr>
            </a:br>
            <a:r>
              <a:rPr lang="en-GB" sz="3500" dirty="0" smtClean="0">
                <a:solidFill>
                  <a:schemeClr val="bg1"/>
                </a:solidFill>
              </a:rPr>
              <a:t> in the UK</a:t>
            </a:r>
            <a:endParaRPr lang="en-GB" sz="3500" dirty="0">
              <a:solidFill>
                <a:schemeClr val="bg1"/>
              </a:solidFill>
            </a:endParaRPr>
          </a:p>
        </p:txBody>
      </p:sp>
      <p:sp>
        <p:nvSpPr>
          <p:cNvPr id="4" name="Footer Placeholder 3"/>
          <p:cNvSpPr>
            <a:spLocks noGrp="1"/>
          </p:cNvSpPr>
          <p:nvPr>
            <p:ph type="ftr" sz="quarter" idx="11"/>
          </p:nvPr>
        </p:nvSpPr>
        <p:spPr/>
        <p:txBody>
          <a:bodyPr/>
          <a:lstStyle/>
          <a:p>
            <a:r>
              <a:rPr lang="en-GB" dirty="0" smtClean="0"/>
              <a:t>transparency.org.uk</a:t>
            </a:r>
            <a:endParaRPr lang="en-GB" dirty="0"/>
          </a:p>
        </p:txBody>
      </p:sp>
      <p:pic>
        <p:nvPicPr>
          <p:cNvPr id="9" name="Picture 8"/>
          <p:cNvPicPr/>
          <p:nvPr/>
        </p:nvPicPr>
        <p:blipFill>
          <a:blip r:embed="rId3">
            <a:extLst>
              <a:ext uri="{28A0092B-C50C-407E-A947-70E740481C1C}">
                <a14:useLocalDpi xmlns:a14="http://schemas.microsoft.com/office/drawing/2010/main"/>
              </a:ext>
            </a:extLst>
          </a:blip>
          <a:srcRect/>
          <a:stretch>
            <a:fillRect/>
          </a:stretch>
        </p:blipFill>
        <p:spPr bwMode="auto">
          <a:xfrm>
            <a:off x="7740352" y="270522"/>
            <a:ext cx="1238250" cy="1390650"/>
          </a:xfrm>
          <a:prstGeom prst="rect">
            <a:avLst/>
          </a:prstGeom>
          <a:noFill/>
          <a:ln>
            <a:noFill/>
          </a:ln>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67544" y="1844824"/>
            <a:ext cx="7630050" cy="4127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41132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ABE2"/>
          </a:solidFill>
        </p:spPr>
        <p:txBody>
          <a:bodyPr>
            <a:normAutofit/>
          </a:bodyPr>
          <a:lstStyle/>
          <a:p>
            <a:r>
              <a:rPr lang="en-GB" sz="3500" dirty="0" smtClean="0">
                <a:solidFill>
                  <a:schemeClr val="bg1"/>
                </a:solidFill>
              </a:rPr>
              <a:t>How big is the problem?</a:t>
            </a:r>
            <a:endParaRPr lang="en-GB" sz="3500" dirty="0">
              <a:solidFill>
                <a:schemeClr val="bg1"/>
              </a:solidFill>
            </a:endParaRPr>
          </a:p>
        </p:txBody>
      </p:sp>
      <p:sp>
        <p:nvSpPr>
          <p:cNvPr id="3" name="Content Placeholder 2"/>
          <p:cNvSpPr>
            <a:spLocks noGrp="1"/>
          </p:cNvSpPr>
          <p:nvPr>
            <p:ph idx="1"/>
          </p:nvPr>
        </p:nvSpPr>
        <p:spPr>
          <a:xfrm>
            <a:off x="467544" y="1484784"/>
            <a:ext cx="8229600" cy="4525963"/>
          </a:xfrm>
        </p:spPr>
        <p:txBody>
          <a:bodyPr>
            <a:noAutofit/>
          </a:bodyPr>
          <a:lstStyle/>
          <a:p>
            <a:pPr lvl="0"/>
            <a:r>
              <a:rPr lang="en-US" sz="2400" dirty="0" smtClean="0"/>
              <a:t>Estimates that </a:t>
            </a:r>
            <a:r>
              <a:rPr lang="en-US" sz="2400" b="1" dirty="0" smtClean="0"/>
              <a:t>£122bn of property </a:t>
            </a:r>
            <a:r>
              <a:rPr lang="en-US" sz="2400" dirty="0" smtClean="0"/>
              <a:t>is held by companies incorporated in British Offshore Territories and Crown Dependencies</a:t>
            </a:r>
          </a:p>
          <a:p>
            <a:r>
              <a:rPr lang="en-GB" sz="2400" b="1" dirty="0" smtClean="0"/>
              <a:t>£100 </a:t>
            </a:r>
            <a:r>
              <a:rPr lang="en-GB" sz="2400" b="1" dirty="0"/>
              <a:t>million </a:t>
            </a:r>
            <a:r>
              <a:rPr lang="en-GB" sz="2400" dirty="0" smtClean="0"/>
              <a:t>was </a:t>
            </a:r>
            <a:r>
              <a:rPr lang="en-GB" sz="2400" dirty="0"/>
              <a:t>raised in the </a:t>
            </a:r>
            <a:r>
              <a:rPr lang="en-GB" sz="2400" dirty="0" smtClean="0"/>
              <a:t>enveloped property levy in its first </a:t>
            </a:r>
            <a:r>
              <a:rPr lang="en-GB" sz="2400" dirty="0"/>
              <a:t>year, almost five times more than forecast by the government. Homeowners paying the tax of as much as 143,750 pounds a year can keep their identities hidden through trusts and overseas shell companies.</a:t>
            </a:r>
          </a:p>
          <a:p>
            <a:pPr lvl="0"/>
            <a:r>
              <a:rPr lang="en-US" sz="2400" dirty="0" smtClean="0"/>
              <a:t>According </a:t>
            </a:r>
            <a:r>
              <a:rPr lang="en-US" sz="2400" dirty="0"/>
              <a:t>to the latest figures, which cover October 2013 to September 2014</a:t>
            </a:r>
            <a:r>
              <a:rPr lang="en-US" sz="2400" b="1" dirty="0"/>
              <a:t>, estate agents contributed to only 0.05% of all Suspicious Activity Reports (SARs) submitted.</a:t>
            </a:r>
            <a:r>
              <a:rPr lang="en-US" sz="2400" dirty="0"/>
              <a:t> This figure does not match the risks posed by money launderers to the UK property market </a:t>
            </a:r>
            <a:endParaRPr lang="en-GB" sz="2400" dirty="0"/>
          </a:p>
          <a:p>
            <a:pPr lvl="0"/>
            <a:endParaRPr lang="en-GB" sz="2100" dirty="0">
              <a:solidFill>
                <a:srgbClr val="00ABE2"/>
              </a:solidFill>
            </a:endParaRPr>
          </a:p>
        </p:txBody>
      </p:sp>
      <p:sp>
        <p:nvSpPr>
          <p:cNvPr id="4" name="Footer Placeholder 3"/>
          <p:cNvSpPr>
            <a:spLocks noGrp="1"/>
          </p:cNvSpPr>
          <p:nvPr>
            <p:ph type="ftr" sz="quarter" idx="11"/>
          </p:nvPr>
        </p:nvSpPr>
        <p:spPr/>
        <p:txBody>
          <a:bodyPr/>
          <a:lstStyle/>
          <a:p>
            <a:r>
              <a:rPr lang="en-GB" dirty="0" smtClean="0"/>
              <a:t>transparency.org.uk</a:t>
            </a:r>
            <a:endParaRPr lang="en-GB" dirty="0"/>
          </a:p>
        </p:txBody>
      </p:sp>
      <p:pic>
        <p:nvPicPr>
          <p:cNvPr id="5"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740352" y="188640"/>
            <a:ext cx="123825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63233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ABE2"/>
          </a:solidFill>
        </p:spPr>
        <p:txBody>
          <a:bodyPr>
            <a:normAutofit/>
          </a:bodyPr>
          <a:lstStyle/>
          <a:p>
            <a:r>
              <a:rPr lang="en-GB" sz="3500" dirty="0" smtClean="0">
                <a:solidFill>
                  <a:schemeClr val="bg1"/>
                </a:solidFill>
              </a:rPr>
              <a:t>SAR 2013/14</a:t>
            </a:r>
            <a:endParaRPr lang="en-GB" sz="3500" dirty="0">
              <a:solidFill>
                <a:schemeClr val="bg1"/>
              </a:solidFill>
            </a:endParaRPr>
          </a:p>
        </p:txBody>
      </p:sp>
      <p:sp>
        <p:nvSpPr>
          <p:cNvPr id="4" name="Footer Placeholder 3"/>
          <p:cNvSpPr>
            <a:spLocks noGrp="1"/>
          </p:cNvSpPr>
          <p:nvPr>
            <p:ph type="ftr" sz="quarter" idx="11"/>
          </p:nvPr>
        </p:nvSpPr>
        <p:spPr/>
        <p:txBody>
          <a:bodyPr/>
          <a:lstStyle/>
          <a:p>
            <a:r>
              <a:rPr lang="en-GB" dirty="0" smtClean="0"/>
              <a:t>transparency.org.uk</a:t>
            </a:r>
            <a:endParaRPr lang="en-GB" dirty="0"/>
          </a:p>
        </p:txBody>
      </p:sp>
      <p:pic>
        <p:nvPicPr>
          <p:cNvPr id="5"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740352" y="188640"/>
            <a:ext cx="123825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755576" y="1844824"/>
            <a:ext cx="8601075" cy="4087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94870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solidFill>
            <a:srgbClr val="00ABE2"/>
          </a:solidFill>
        </p:spPr>
        <p:txBody>
          <a:bodyPr>
            <a:normAutofit/>
          </a:bodyPr>
          <a:lstStyle/>
          <a:p>
            <a:r>
              <a:rPr lang="en-GB" sz="3500" dirty="0" smtClean="0">
                <a:solidFill>
                  <a:schemeClr val="bg1"/>
                </a:solidFill>
              </a:rPr>
              <a:t>Due diligence requirements</a:t>
            </a:r>
            <a:endParaRPr lang="en-GB" sz="3500" dirty="0">
              <a:solidFill>
                <a:schemeClr val="bg1"/>
              </a:solidFill>
            </a:endParaRPr>
          </a:p>
        </p:txBody>
      </p:sp>
      <p:pic>
        <p:nvPicPr>
          <p:cNvPr id="7"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740352" y="260648"/>
            <a:ext cx="123825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600200"/>
            <a:ext cx="8229600" cy="4997151"/>
          </a:xfrm>
        </p:spPr>
        <p:txBody>
          <a:bodyPr>
            <a:normAutofit fontScale="85000" lnSpcReduction="20000"/>
          </a:bodyPr>
          <a:lstStyle/>
          <a:p>
            <a:r>
              <a:rPr lang="en-GB" sz="3400" dirty="0"/>
              <a:t>assess the risk of the business being used by criminals to launder </a:t>
            </a:r>
            <a:r>
              <a:rPr lang="en-GB" sz="3400" dirty="0" smtClean="0"/>
              <a:t>money</a:t>
            </a:r>
          </a:p>
          <a:p>
            <a:endParaRPr lang="en-GB" sz="3400" dirty="0"/>
          </a:p>
          <a:p>
            <a:r>
              <a:rPr lang="en-GB" sz="3400" b="1" dirty="0" smtClean="0"/>
              <a:t>check </a:t>
            </a:r>
            <a:r>
              <a:rPr lang="en-GB" sz="3400" b="1" dirty="0"/>
              <a:t>the identity of </a:t>
            </a:r>
            <a:r>
              <a:rPr lang="en-GB" sz="3400" b="1" dirty="0" smtClean="0"/>
              <a:t>customers and check </a:t>
            </a:r>
            <a:r>
              <a:rPr lang="en-GB" sz="3400" b="1" dirty="0"/>
              <a:t>the identity of relevant ‘beneficial owners’ </a:t>
            </a:r>
            <a:r>
              <a:rPr lang="en-GB" sz="3400" dirty="0"/>
              <a:t>of corporate bodies and </a:t>
            </a:r>
            <a:r>
              <a:rPr lang="en-GB" sz="3400" dirty="0" smtClean="0"/>
              <a:t>partnerships</a:t>
            </a:r>
          </a:p>
          <a:p>
            <a:endParaRPr lang="en-GB" dirty="0"/>
          </a:p>
          <a:p>
            <a:pPr lvl="1"/>
            <a:r>
              <a:rPr lang="en-GB" sz="2200" dirty="0" smtClean="0"/>
              <a:t>monitor </a:t>
            </a:r>
            <a:r>
              <a:rPr lang="en-GB" sz="2200" dirty="0"/>
              <a:t>customers’ business activities and report anything suspicious to the National Crime Agency</a:t>
            </a:r>
          </a:p>
          <a:p>
            <a:pPr lvl="1"/>
            <a:r>
              <a:rPr lang="en-GB" sz="2200" dirty="0" smtClean="0"/>
              <a:t>make </a:t>
            </a:r>
            <a:r>
              <a:rPr lang="en-GB" sz="2200" dirty="0"/>
              <a:t>sure the necessary management control systems are in place</a:t>
            </a:r>
          </a:p>
          <a:p>
            <a:pPr lvl="1"/>
            <a:r>
              <a:rPr lang="en-GB" sz="2200" dirty="0" smtClean="0"/>
              <a:t>keep </a:t>
            </a:r>
            <a:r>
              <a:rPr lang="en-GB" sz="2200" dirty="0"/>
              <a:t>all documents that relate to financial transactions, the identity of customers, risk assessment </a:t>
            </a:r>
            <a:r>
              <a:rPr lang="en-GB" sz="2200" dirty="0" smtClean="0"/>
              <a:t>and management </a:t>
            </a:r>
            <a:r>
              <a:rPr lang="en-GB" sz="2200" dirty="0"/>
              <a:t>procedures and </a:t>
            </a:r>
            <a:r>
              <a:rPr lang="en-GB" sz="2200" dirty="0" smtClean="0"/>
              <a:t>processes</a:t>
            </a:r>
          </a:p>
          <a:p>
            <a:pPr lvl="1"/>
            <a:r>
              <a:rPr lang="en-GB" sz="2200" dirty="0" smtClean="0"/>
              <a:t>make </a:t>
            </a:r>
            <a:r>
              <a:rPr lang="en-GB" sz="2200" dirty="0"/>
              <a:t>sure that employees are aware of the regulations and have had the necessary </a:t>
            </a:r>
            <a:r>
              <a:rPr lang="en-GB" sz="2200" dirty="0" smtClean="0"/>
              <a:t>training</a:t>
            </a:r>
            <a:endParaRPr lang="en-GB" sz="2200" dirty="0"/>
          </a:p>
        </p:txBody>
      </p:sp>
    </p:spTree>
    <p:extLst>
      <p:ext uri="{BB962C8B-B14F-4D97-AF65-F5344CB8AC3E}">
        <p14:creationId xmlns:p14="http://schemas.microsoft.com/office/powerpoint/2010/main" val="41536435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7139136" cy="1143000"/>
          </a:xfrm>
          <a:solidFill>
            <a:srgbClr val="00ABE2"/>
          </a:solidFill>
        </p:spPr>
        <p:txBody>
          <a:bodyPr>
            <a:normAutofit/>
          </a:bodyPr>
          <a:lstStyle/>
          <a:p>
            <a:r>
              <a:rPr lang="en-GB" sz="3500" dirty="0" smtClean="0">
                <a:solidFill>
                  <a:schemeClr val="bg1"/>
                </a:solidFill>
              </a:rPr>
              <a:t>But offshore secrecy prevents this</a:t>
            </a:r>
            <a:endParaRPr lang="en-GB" sz="3500" dirty="0">
              <a:solidFill>
                <a:schemeClr val="bg1"/>
              </a:solidFill>
            </a:endParaRPr>
          </a:p>
        </p:txBody>
      </p:sp>
      <p:pic>
        <p:nvPicPr>
          <p:cNvPr id="7"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740352" y="260648"/>
            <a:ext cx="123825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600200"/>
            <a:ext cx="8229600" cy="4925144"/>
          </a:xfrm>
        </p:spPr>
        <p:txBody>
          <a:bodyPr>
            <a:normAutofit fontScale="70000" lnSpcReduction="20000"/>
          </a:bodyPr>
          <a:lstStyle/>
          <a:p>
            <a:r>
              <a:rPr lang="en-GB" dirty="0"/>
              <a:t>Peter Bolton King, global residential director at </a:t>
            </a:r>
            <a:r>
              <a:rPr lang="en-GB" dirty="0" smtClean="0"/>
              <a:t>the Royal </a:t>
            </a:r>
            <a:r>
              <a:rPr lang="en-GB" dirty="0"/>
              <a:t>Institute of Chartered Surveyors</a:t>
            </a:r>
            <a:r>
              <a:rPr lang="en-GB" dirty="0" smtClean="0"/>
              <a:t>:</a:t>
            </a:r>
          </a:p>
          <a:p>
            <a:endParaRPr lang="en-GB" dirty="0"/>
          </a:p>
          <a:p>
            <a:pPr marL="0" indent="0">
              <a:buNone/>
            </a:pPr>
            <a:r>
              <a:rPr lang="en-GB" dirty="0" smtClean="0"/>
              <a:t>	“</a:t>
            </a:r>
            <a:r>
              <a:rPr lang="en-GB" dirty="0"/>
              <a:t>When you have a company hidden offshore, it </a:t>
            </a:r>
            <a:r>
              <a:rPr lang="en-GB" dirty="0" smtClean="0"/>
              <a:t>is …	almost 	impossible </a:t>
            </a:r>
            <a:r>
              <a:rPr lang="en-GB" dirty="0"/>
              <a:t>for your average estate </a:t>
            </a:r>
            <a:r>
              <a:rPr lang="en-GB" dirty="0" smtClean="0"/>
              <a:t>agent to </a:t>
            </a:r>
            <a:r>
              <a:rPr lang="en-GB" dirty="0"/>
              <a:t>find </a:t>
            </a:r>
            <a:r>
              <a:rPr lang="en-GB" dirty="0" smtClean="0"/>
              <a:t>	out 	what </a:t>
            </a:r>
            <a:r>
              <a:rPr lang="en-GB" dirty="0"/>
              <a:t>on </a:t>
            </a:r>
            <a:r>
              <a:rPr lang="en-GB" dirty="0" smtClean="0"/>
              <a:t>earth </a:t>
            </a:r>
            <a:r>
              <a:rPr lang="en-GB" dirty="0"/>
              <a:t>is going </a:t>
            </a:r>
            <a:r>
              <a:rPr lang="en-GB" dirty="0" smtClean="0"/>
              <a:t>on.</a:t>
            </a:r>
          </a:p>
          <a:p>
            <a:pPr marL="0" indent="0">
              <a:buNone/>
            </a:pPr>
            <a:endParaRPr lang="en-GB" dirty="0" smtClean="0"/>
          </a:p>
          <a:p>
            <a:r>
              <a:rPr lang="en-GB" dirty="0"/>
              <a:t>Mark Hayward, Managing Director of the National Association of Estate </a:t>
            </a:r>
            <a:r>
              <a:rPr lang="en-GB" dirty="0" smtClean="0"/>
              <a:t>Agents:</a:t>
            </a:r>
            <a:endParaRPr lang="en-GB" dirty="0"/>
          </a:p>
          <a:p>
            <a:pPr marL="0" indent="0">
              <a:buNone/>
            </a:pPr>
            <a:r>
              <a:rPr lang="en-GB" dirty="0" smtClean="0"/>
              <a:t>	</a:t>
            </a:r>
          </a:p>
          <a:p>
            <a:pPr marL="0" indent="0">
              <a:buNone/>
            </a:pPr>
            <a:r>
              <a:rPr lang="en-GB" dirty="0"/>
              <a:t>	</a:t>
            </a:r>
            <a:r>
              <a:rPr lang="en-GB" dirty="0" smtClean="0"/>
              <a:t>“</a:t>
            </a:r>
            <a:r>
              <a:rPr lang="en-GB" dirty="0"/>
              <a:t>Proof of funds is often the main focus for estate </a:t>
            </a:r>
            <a:r>
              <a:rPr lang="en-GB" dirty="0" smtClean="0"/>
              <a:t>	agency checks, beyond </a:t>
            </a:r>
            <a:r>
              <a:rPr lang="en-GB" dirty="0"/>
              <a:t>that there is typically </a:t>
            </a:r>
            <a:r>
              <a:rPr lang="en-GB" dirty="0" smtClean="0"/>
              <a:t>limited 	interest </a:t>
            </a:r>
            <a:r>
              <a:rPr lang="en-GB" dirty="0"/>
              <a:t>in or awareness of the need to carry out due </a:t>
            </a:r>
            <a:r>
              <a:rPr lang="en-GB" dirty="0" smtClean="0"/>
              <a:t>	diligence</a:t>
            </a:r>
            <a:r>
              <a:rPr lang="en-GB" dirty="0"/>
              <a:t>. If checks are carried out and </a:t>
            </a:r>
            <a:r>
              <a:rPr lang="en-GB" dirty="0" smtClean="0"/>
              <a:t>they identify </a:t>
            </a:r>
            <a:r>
              <a:rPr lang="en-GB" dirty="0"/>
              <a:t>a </a:t>
            </a:r>
            <a:r>
              <a:rPr lang="en-GB" dirty="0" smtClean="0"/>
              <a:t>	company </a:t>
            </a:r>
            <a:r>
              <a:rPr lang="en-GB" dirty="0"/>
              <a:t>holding the property, the due diligence will  </a:t>
            </a:r>
            <a:r>
              <a:rPr lang="en-GB" dirty="0" smtClean="0"/>
              <a:t>very 	likely </a:t>
            </a:r>
            <a:r>
              <a:rPr lang="en-GB" dirty="0"/>
              <a:t>stop </a:t>
            </a:r>
            <a:r>
              <a:rPr lang="en-GB" dirty="0" smtClean="0"/>
              <a:t>there.</a:t>
            </a:r>
            <a:endParaRPr lang="en-GB" dirty="0"/>
          </a:p>
        </p:txBody>
      </p:sp>
    </p:spTree>
    <p:extLst>
      <p:ext uri="{BB962C8B-B14F-4D97-AF65-F5344CB8AC3E}">
        <p14:creationId xmlns:p14="http://schemas.microsoft.com/office/powerpoint/2010/main" val="35716529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11144" cy="1143000"/>
          </a:xfrm>
          <a:solidFill>
            <a:srgbClr val="00ABE2"/>
          </a:solidFill>
        </p:spPr>
        <p:txBody>
          <a:bodyPr>
            <a:noAutofit/>
          </a:bodyPr>
          <a:lstStyle/>
          <a:p>
            <a:pPr algn="l"/>
            <a:r>
              <a:rPr lang="en-GB" sz="3500" dirty="0" smtClean="0">
                <a:solidFill>
                  <a:schemeClr val="bg1"/>
                </a:solidFill>
              </a:rPr>
              <a:t>Other vulnerabilities and regulatory gaps in UK property AML</a:t>
            </a:r>
            <a:endParaRPr lang="en-GB" sz="3500" dirty="0">
              <a:solidFill>
                <a:schemeClr val="bg1"/>
              </a:solidFill>
            </a:endParaRPr>
          </a:p>
        </p:txBody>
      </p:sp>
      <p:sp>
        <p:nvSpPr>
          <p:cNvPr id="3" name="Content Placeholder 2"/>
          <p:cNvSpPr>
            <a:spLocks noGrp="1"/>
          </p:cNvSpPr>
          <p:nvPr>
            <p:ph idx="1"/>
          </p:nvPr>
        </p:nvSpPr>
        <p:spPr/>
        <p:txBody>
          <a:bodyPr>
            <a:normAutofit/>
          </a:bodyPr>
          <a:lstStyle/>
          <a:p>
            <a:pPr algn="just"/>
            <a:r>
              <a:rPr lang="en-GB" sz="2400" dirty="0"/>
              <a:t>Weaknesses also include that anti-money laundering regulations for estate agents only require due diligence on the seller, not the </a:t>
            </a:r>
            <a:r>
              <a:rPr lang="en-GB" sz="2400" dirty="0" smtClean="0"/>
              <a:t>purchaser </a:t>
            </a:r>
            <a:endParaRPr lang="en-GB" sz="2400" dirty="0"/>
          </a:p>
          <a:p>
            <a:pPr algn="just"/>
            <a:r>
              <a:rPr lang="en-GB" sz="2400" dirty="0"/>
              <a:t>the regime relies on lawyers to cover any estate agency risks, which ignores the risk of complicit </a:t>
            </a:r>
            <a:r>
              <a:rPr lang="en-GB" sz="2400" dirty="0" smtClean="0"/>
              <a:t>lawyers</a:t>
            </a:r>
            <a:endParaRPr lang="en-GB" sz="2400" dirty="0"/>
          </a:p>
          <a:p>
            <a:pPr algn="just"/>
            <a:r>
              <a:rPr lang="en-GB" sz="2400" dirty="0"/>
              <a:t>the lack of recorded sale price by the Land </a:t>
            </a:r>
            <a:r>
              <a:rPr lang="en-GB" sz="2400" dirty="0" smtClean="0"/>
              <a:t>Registry </a:t>
            </a:r>
            <a:endParaRPr lang="en-GB" sz="2400" dirty="0"/>
          </a:p>
          <a:p>
            <a:pPr algn="just"/>
            <a:r>
              <a:rPr lang="en-GB" sz="2400" dirty="0"/>
              <a:t>the historic lack of regulatory sanctions for AML breaches in the </a:t>
            </a:r>
            <a:r>
              <a:rPr lang="en-GB" sz="2400" dirty="0" smtClean="0"/>
              <a:t>sector</a:t>
            </a:r>
            <a:endParaRPr lang="en-GB" sz="2400" dirty="0"/>
          </a:p>
          <a:p>
            <a:pPr algn="just"/>
            <a:r>
              <a:rPr lang="en-GB" sz="2400" dirty="0"/>
              <a:t>low levels of awareness of AML responsibilities within the </a:t>
            </a:r>
            <a:r>
              <a:rPr lang="en-GB" sz="2400" dirty="0" smtClean="0"/>
              <a:t>sector</a:t>
            </a:r>
          </a:p>
          <a:p>
            <a:pPr algn="just"/>
            <a:r>
              <a:rPr lang="en-GB" sz="2400" dirty="0" smtClean="0"/>
              <a:t>Pooled accounts</a:t>
            </a:r>
            <a:endParaRPr lang="en-GB" sz="2400" dirty="0"/>
          </a:p>
        </p:txBody>
      </p:sp>
      <p:sp>
        <p:nvSpPr>
          <p:cNvPr id="4" name="Footer Placeholder 3"/>
          <p:cNvSpPr>
            <a:spLocks noGrp="1"/>
          </p:cNvSpPr>
          <p:nvPr>
            <p:ph type="ftr" sz="quarter" idx="11"/>
          </p:nvPr>
        </p:nvSpPr>
        <p:spPr/>
        <p:txBody>
          <a:bodyPr/>
          <a:lstStyle/>
          <a:p>
            <a:r>
              <a:rPr lang="en-GB" dirty="0" smtClean="0"/>
              <a:t>transparency.org.uk</a:t>
            </a:r>
            <a:endParaRPr lang="en-GB" dirty="0"/>
          </a:p>
        </p:txBody>
      </p:sp>
      <p:pic>
        <p:nvPicPr>
          <p:cNvPr id="5" name="Picture 4"/>
          <p:cNvPicPr/>
          <p:nvPr/>
        </p:nvPicPr>
        <p:blipFill>
          <a:blip r:embed="rId3">
            <a:extLst>
              <a:ext uri="{28A0092B-C50C-407E-A947-70E740481C1C}">
                <a14:useLocalDpi xmlns:a14="http://schemas.microsoft.com/office/drawing/2010/main"/>
              </a:ext>
            </a:extLst>
          </a:blip>
          <a:srcRect/>
          <a:stretch>
            <a:fillRect/>
          </a:stretch>
        </p:blipFill>
        <p:spPr bwMode="auto">
          <a:xfrm>
            <a:off x="7893027" y="260648"/>
            <a:ext cx="1238250" cy="1390650"/>
          </a:xfrm>
          <a:prstGeom prst="rect">
            <a:avLst/>
          </a:prstGeom>
          <a:noFill/>
          <a:ln>
            <a:noFill/>
          </a:ln>
          <a:extLst/>
        </p:spPr>
      </p:pic>
    </p:spTree>
    <p:extLst>
      <p:ext uri="{BB962C8B-B14F-4D97-AF65-F5344CB8AC3E}">
        <p14:creationId xmlns:p14="http://schemas.microsoft.com/office/powerpoint/2010/main" val="5631720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ABE2"/>
          </a:solidFill>
        </p:spPr>
        <p:txBody>
          <a:bodyPr/>
          <a:lstStyle/>
          <a:p>
            <a:r>
              <a:rPr lang="en-GB" dirty="0" smtClean="0">
                <a:solidFill>
                  <a:schemeClr val="bg1"/>
                </a:solidFill>
              </a:rPr>
              <a:t>Recommendations</a:t>
            </a:r>
            <a:endParaRPr lang="en-GB" dirty="0">
              <a:solidFill>
                <a:schemeClr val="bg1"/>
              </a:solidFill>
            </a:endParaRPr>
          </a:p>
        </p:txBody>
      </p:sp>
      <p:sp>
        <p:nvSpPr>
          <p:cNvPr id="3" name="Content Placeholder 2"/>
          <p:cNvSpPr>
            <a:spLocks noGrp="1"/>
          </p:cNvSpPr>
          <p:nvPr>
            <p:ph idx="1"/>
          </p:nvPr>
        </p:nvSpPr>
        <p:spPr/>
        <p:txBody>
          <a:bodyPr>
            <a:normAutofit/>
          </a:bodyPr>
          <a:lstStyle/>
          <a:p>
            <a:pPr algn="just"/>
            <a:r>
              <a:rPr lang="en-GB" sz="2400" dirty="0"/>
              <a:t>We make 10 recommendations in this report. The key recommendation is: </a:t>
            </a:r>
            <a:endParaRPr lang="en-GB" sz="2400" dirty="0" smtClean="0"/>
          </a:p>
          <a:p>
            <a:pPr algn="just"/>
            <a:endParaRPr lang="en-GB" sz="2400" dirty="0"/>
          </a:p>
          <a:p>
            <a:pPr marL="0" indent="0" algn="just">
              <a:buNone/>
            </a:pPr>
            <a:r>
              <a:rPr lang="en-GB" sz="2800" dirty="0"/>
              <a:t>Transparency should be established over who owns the companies that own so much property in the UK. TI-UK believes that any foreign company intending to hold a property title in the UK should be held to the same standards of transparency required of UK-registered companies. </a:t>
            </a:r>
          </a:p>
          <a:p>
            <a:pPr marL="0" indent="0" algn="just">
              <a:buNone/>
            </a:pPr>
            <a:endParaRPr lang="en-GB" sz="2200" dirty="0">
              <a:solidFill>
                <a:srgbClr val="00ABE2"/>
              </a:solidFill>
            </a:endParaRPr>
          </a:p>
          <a:p>
            <a:endParaRPr lang="en-GB" sz="2400" dirty="0">
              <a:solidFill>
                <a:srgbClr val="00ABE2"/>
              </a:solidFill>
            </a:endParaRPr>
          </a:p>
          <a:p>
            <a:pPr marL="0" indent="0" algn="just">
              <a:buNone/>
            </a:pPr>
            <a:endParaRPr lang="en-GB" sz="2200" dirty="0">
              <a:solidFill>
                <a:srgbClr val="00ABE2"/>
              </a:solidFill>
            </a:endParaRPr>
          </a:p>
          <a:p>
            <a:endParaRPr lang="en-GB" sz="2200" dirty="0">
              <a:solidFill>
                <a:srgbClr val="00ABE2"/>
              </a:solidFill>
            </a:endParaRPr>
          </a:p>
        </p:txBody>
      </p:sp>
      <p:sp>
        <p:nvSpPr>
          <p:cNvPr id="4" name="Footer Placeholder 3"/>
          <p:cNvSpPr>
            <a:spLocks noGrp="1"/>
          </p:cNvSpPr>
          <p:nvPr>
            <p:ph type="ftr" sz="quarter" idx="11"/>
          </p:nvPr>
        </p:nvSpPr>
        <p:spPr/>
        <p:txBody>
          <a:bodyPr/>
          <a:lstStyle/>
          <a:p>
            <a:r>
              <a:rPr lang="en-GB" dirty="0" smtClean="0"/>
              <a:t>transparency.org.uk</a:t>
            </a:r>
            <a:endParaRPr lang="en-GB" dirty="0"/>
          </a:p>
        </p:txBody>
      </p:sp>
      <p:pic>
        <p:nvPicPr>
          <p:cNvPr id="5" name="Picture 4"/>
          <p:cNvPicPr/>
          <p:nvPr/>
        </p:nvPicPr>
        <p:blipFill>
          <a:blip r:embed="rId3">
            <a:extLst>
              <a:ext uri="{28A0092B-C50C-407E-A947-70E740481C1C}">
                <a14:useLocalDpi xmlns:a14="http://schemas.microsoft.com/office/drawing/2010/main"/>
              </a:ext>
            </a:extLst>
          </a:blip>
          <a:srcRect/>
          <a:stretch>
            <a:fillRect/>
          </a:stretch>
        </p:blipFill>
        <p:spPr bwMode="auto">
          <a:xfrm>
            <a:off x="7893027" y="260648"/>
            <a:ext cx="1238250" cy="1390650"/>
          </a:xfrm>
          <a:prstGeom prst="rect">
            <a:avLst/>
          </a:prstGeom>
          <a:noFill/>
          <a:ln>
            <a:noFill/>
          </a:ln>
          <a:extLst/>
        </p:spPr>
      </p:pic>
    </p:spTree>
    <p:extLst>
      <p:ext uri="{BB962C8B-B14F-4D97-AF65-F5344CB8AC3E}">
        <p14:creationId xmlns:p14="http://schemas.microsoft.com/office/powerpoint/2010/main" val="4984177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Box 1"/>
          <p:cNvSpPr txBox="1">
            <a:spLocks noChangeArrowheads="1"/>
          </p:cNvSpPr>
          <p:nvPr/>
        </p:nvSpPr>
        <p:spPr bwMode="auto">
          <a:xfrm>
            <a:off x="1433509" y="1651298"/>
            <a:ext cx="619244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GB" altLang="en-US" sz="2400" dirty="0" smtClean="0">
                <a:solidFill>
                  <a:srgbClr val="00ABE2"/>
                </a:solidFill>
                <a:latin typeface="+mj-lt"/>
              </a:rPr>
              <a:t>Nick </a:t>
            </a:r>
            <a:r>
              <a:rPr lang="en-GB" altLang="en-US" sz="2400" dirty="0">
                <a:solidFill>
                  <a:srgbClr val="00ABE2"/>
                </a:solidFill>
                <a:latin typeface="+mj-lt"/>
              </a:rPr>
              <a:t>M</a:t>
            </a:r>
            <a:r>
              <a:rPr lang="en-GB" altLang="en-US" sz="2400" dirty="0" smtClean="0">
                <a:solidFill>
                  <a:srgbClr val="00ABE2"/>
                </a:solidFill>
                <a:latin typeface="+mj-lt"/>
              </a:rPr>
              <a:t>axwell</a:t>
            </a:r>
            <a:endParaRPr lang="en-GB" altLang="en-US" sz="2400" dirty="0">
              <a:solidFill>
                <a:srgbClr val="00ABE2"/>
              </a:solidFill>
              <a:latin typeface="+mj-lt"/>
            </a:endParaRPr>
          </a:p>
          <a:p>
            <a:pPr algn="ctr" eaLnBrk="1" hangingPunct="1">
              <a:spcBef>
                <a:spcPct val="0"/>
              </a:spcBef>
              <a:buFontTx/>
              <a:buNone/>
            </a:pPr>
            <a:endParaRPr lang="en-GB" altLang="en-US" sz="2400" dirty="0">
              <a:solidFill>
                <a:srgbClr val="00ABE2"/>
              </a:solidFill>
              <a:latin typeface="+mj-lt"/>
            </a:endParaRPr>
          </a:p>
          <a:p>
            <a:pPr algn="ctr" eaLnBrk="1" hangingPunct="1">
              <a:spcBef>
                <a:spcPct val="0"/>
              </a:spcBef>
              <a:buFontTx/>
              <a:buNone/>
            </a:pPr>
            <a:r>
              <a:rPr lang="en-GB" altLang="en-US" sz="2400" dirty="0" smtClean="0">
                <a:solidFill>
                  <a:srgbClr val="00ABE2"/>
                </a:solidFill>
                <a:latin typeface="+mj-lt"/>
              </a:rPr>
              <a:t>Nick.Maxwell@transparency.org.uk</a:t>
            </a:r>
            <a:endParaRPr lang="en-GB" altLang="en-US" sz="2400" dirty="0">
              <a:solidFill>
                <a:srgbClr val="00ABE2"/>
              </a:solidFill>
              <a:latin typeface="+mj-lt"/>
            </a:endParaRPr>
          </a:p>
          <a:p>
            <a:pPr algn="ctr" eaLnBrk="1" hangingPunct="1">
              <a:spcBef>
                <a:spcPct val="0"/>
              </a:spcBef>
              <a:buFontTx/>
              <a:buNone/>
            </a:pPr>
            <a:endParaRPr lang="en-GB" altLang="en-US" sz="2400" dirty="0">
              <a:solidFill>
                <a:srgbClr val="00ABE2"/>
              </a:solidFill>
              <a:latin typeface="+mj-lt"/>
            </a:endParaRPr>
          </a:p>
          <a:p>
            <a:pPr algn="ctr" eaLnBrk="1" hangingPunct="1">
              <a:spcBef>
                <a:spcPct val="0"/>
              </a:spcBef>
              <a:buFontTx/>
              <a:buNone/>
            </a:pPr>
            <a:r>
              <a:rPr lang="en-GB" altLang="en-US" sz="2400" dirty="0">
                <a:solidFill>
                  <a:srgbClr val="00ABE2"/>
                </a:solidFill>
                <a:latin typeface="+mj-lt"/>
              </a:rPr>
              <a:t>www.transparency.org.uk - www.transparency.org</a:t>
            </a:r>
          </a:p>
          <a:p>
            <a:pPr algn="ctr" eaLnBrk="1" hangingPunct="1">
              <a:spcBef>
                <a:spcPct val="0"/>
              </a:spcBef>
              <a:buNone/>
            </a:pPr>
            <a:endParaRPr lang="en-GB" altLang="en-US" sz="2400" dirty="0" smtClean="0">
              <a:solidFill>
                <a:srgbClr val="00ABE2"/>
              </a:solidFill>
              <a:latin typeface="+mj-lt"/>
            </a:endParaRPr>
          </a:p>
          <a:p>
            <a:pPr lvl="0" algn="ctr" eaLnBrk="1" hangingPunct="1">
              <a:spcBef>
                <a:spcPct val="0"/>
              </a:spcBef>
              <a:buNone/>
            </a:pPr>
            <a:r>
              <a:rPr lang="en-US" sz="2400" dirty="0"/>
              <a:t>TI-UK launched an </a:t>
            </a:r>
            <a:r>
              <a:rPr lang="en-US" sz="2400" b="1" dirty="0"/>
              <a:t>interactive map of London</a:t>
            </a:r>
            <a:r>
              <a:rPr lang="en-US" sz="2400" dirty="0"/>
              <a:t> which reveals the statistics for each borough – </a:t>
            </a:r>
            <a:r>
              <a:rPr lang="en-US" sz="2400" u="sng" dirty="0">
                <a:hlinkClick r:id="rId2"/>
              </a:rPr>
              <a:t>ukunmaskthecorrupt.org</a:t>
            </a:r>
            <a:endParaRPr lang="en-GB" sz="2400" dirty="0"/>
          </a:p>
          <a:p>
            <a:pPr algn="ctr" eaLnBrk="1" hangingPunct="1">
              <a:spcBef>
                <a:spcPct val="0"/>
              </a:spcBef>
              <a:buNone/>
            </a:pPr>
            <a:endParaRPr lang="en-GB" altLang="en-US" sz="2400" dirty="0">
              <a:solidFill>
                <a:srgbClr val="00ABE2"/>
              </a:solidFill>
              <a:latin typeface="+mj-lt"/>
            </a:endParaRPr>
          </a:p>
        </p:txBody>
      </p:sp>
      <p:sp>
        <p:nvSpPr>
          <p:cNvPr id="2" name="Footer Placeholder 1"/>
          <p:cNvSpPr>
            <a:spLocks noGrp="1"/>
          </p:cNvSpPr>
          <p:nvPr>
            <p:ph type="ftr" sz="quarter" idx="11"/>
          </p:nvPr>
        </p:nvSpPr>
        <p:spPr/>
        <p:txBody>
          <a:bodyPr/>
          <a:lstStyle/>
          <a:p>
            <a:r>
              <a:rPr lang="en-GB" sz="1400" dirty="0" smtClean="0">
                <a:solidFill>
                  <a:srgbClr val="00ABE2"/>
                </a:solidFill>
                <a:latin typeface="Arial Narrow" panose="020B0606020202030204" pitchFamily="34" charset="0"/>
              </a:rPr>
              <a:t>transparency.org.uk</a:t>
            </a:r>
            <a:endParaRPr lang="en-GB" sz="1400" dirty="0">
              <a:solidFill>
                <a:srgbClr val="00ABE2"/>
              </a:solidFill>
              <a:latin typeface="Arial Narrow" panose="020B0606020202030204" pitchFamily="34" charset="0"/>
            </a:endParaRPr>
          </a:p>
        </p:txBody>
      </p:sp>
      <p:pic>
        <p:nvPicPr>
          <p:cNvPr id="6"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625949" y="260648"/>
            <a:ext cx="123825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86205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solidFill>
            <a:srgbClr val="00ABE2"/>
          </a:solidFill>
        </p:spPr>
        <p:txBody>
          <a:bodyPr>
            <a:normAutofit/>
          </a:bodyPr>
          <a:lstStyle/>
          <a:p>
            <a:r>
              <a:rPr lang="en-GB" sz="3500" dirty="0" smtClean="0">
                <a:solidFill>
                  <a:schemeClr val="bg1"/>
                </a:solidFill>
              </a:rPr>
              <a:t>Corrupt capital</a:t>
            </a:r>
            <a:endParaRPr lang="en-GB" sz="3500" dirty="0">
              <a:solidFill>
                <a:schemeClr val="bg1"/>
              </a:solidFill>
            </a:endParaRPr>
          </a:p>
        </p:txBody>
      </p:sp>
      <p:pic>
        <p:nvPicPr>
          <p:cNvPr id="7"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740352" y="260648"/>
            <a:ext cx="123825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http://images.thecarconnection.com/med/11-supercars-owned-by-teodoro-obiang-nguema-mbasogo-were-seized-in-paris_100365029_m.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67544" y="1627160"/>
            <a:ext cx="8028144" cy="4754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58996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solidFill>
            <a:srgbClr val="00ABE2"/>
          </a:solidFill>
        </p:spPr>
        <p:txBody>
          <a:bodyPr>
            <a:normAutofit/>
          </a:bodyPr>
          <a:lstStyle/>
          <a:p>
            <a:r>
              <a:rPr lang="en-GB" sz="3500" dirty="0" smtClean="0">
                <a:solidFill>
                  <a:schemeClr val="bg1"/>
                </a:solidFill>
              </a:rPr>
              <a:t>Project research context</a:t>
            </a:r>
            <a:endParaRPr lang="en-GB" sz="3500" dirty="0">
              <a:solidFill>
                <a:schemeClr val="bg1"/>
              </a:solidFill>
            </a:endParaRPr>
          </a:p>
        </p:txBody>
      </p:sp>
      <p:sp>
        <p:nvSpPr>
          <p:cNvPr id="6" name="Content Placeholder 5"/>
          <p:cNvSpPr>
            <a:spLocks noGrp="1"/>
          </p:cNvSpPr>
          <p:nvPr>
            <p:ph idx="1"/>
          </p:nvPr>
        </p:nvSpPr>
        <p:spPr/>
        <p:txBody>
          <a:bodyPr>
            <a:noAutofit/>
          </a:bodyPr>
          <a:lstStyle/>
          <a:p>
            <a:pPr algn="just"/>
            <a:r>
              <a:rPr lang="en-GB" sz="2800" dirty="0" smtClean="0"/>
              <a:t>In depth </a:t>
            </a:r>
            <a:r>
              <a:rPr lang="en-GB" sz="2800" dirty="0" smtClean="0"/>
              <a:t>research into proceeds </a:t>
            </a:r>
            <a:r>
              <a:rPr lang="en-GB" sz="2800" dirty="0" smtClean="0"/>
              <a:t>of corruption risks in UK property</a:t>
            </a:r>
          </a:p>
          <a:p>
            <a:pPr algn="just"/>
            <a:endParaRPr lang="en-GB" sz="2800" dirty="0" smtClean="0"/>
          </a:p>
          <a:p>
            <a:pPr algn="just"/>
            <a:r>
              <a:rPr lang="en-GB" sz="2800" dirty="0" smtClean="0"/>
              <a:t>Analysing</a:t>
            </a:r>
            <a:r>
              <a:rPr lang="en-US" sz="2800" dirty="0" smtClean="0"/>
              <a:t> </a:t>
            </a:r>
            <a:r>
              <a:rPr lang="en-US" sz="2800" dirty="0"/>
              <a:t>data from the Land Registry and Metropolitan Police Proceeds of Corruption Unit released for the first </a:t>
            </a:r>
            <a:r>
              <a:rPr lang="en-US" sz="2800" dirty="0" smtClean="0"/>
              <a:t>time</a:t>
            </a:r>
          </a:p>
          <a:p>
            <a:pPr algn="just"/>
            <a:endParaRPr lang="en-US" sz="2800" dirty="0"/>
          </a:p>
          <a:p>
            <a:pPr algn="just"/>
            <a:r>
              <a:rPr lang="en-US" sz="2800" dirty="0" smtClean="0"/>
              <a:t>First sector report out of a larger ‘The UK’s role as a corruption </a:t>
            </a:r>
            <a:r>
              <a:rPr lang="en-US" sz="2800" dirty="0"/>
              <a:t>s</a:t>
            </a:r>
            <a:r>
              <a:rPr lang="en-US" sz="2800" dirty="0" smtClean="0"/>
              <a:t>ervices </a:t>
            </a:r>
            <a:r>
              <a:rPr lang="en-US" sz="2800" dirty="0" err="1" smtClean="0"/>
              <a:t>centre</a:t>
            </a:r>
            <a:r>
              <a:rPr lang="en-US" sz="2800" dirty="0" smtClean="0"/>
              <a:t>’ </a:t>
            </a:r>
            <a:r>
              <a:rPr lang="en-US" sz="2800" dirty="0"/>
              <a:t>report due in </a:t>
            </a:r>
            <a:r>
              <a:rPr lang="en-US" sz="2800" dirty="0" smtClean="0"/>
              <a:t>Autumn 2015 </a:t>
            </a:r>
            <a:r>
              <a:rPr lang="en-US" sz="2800" dirty="0"/>
              <a:t>(including other </a:t>
            </a:r>
            <a:r>
              <a:rPr lang="en-US" sz="2800" dirty="0" smtClean="0"/>
              <a:t>regulated sectors</a:t>
            </a:r>
            <a:r>
              <a:rPr lang="en-US" sz="2800" dirty="0"/>
              <a:t>)</a:t>
            </a:r>
          </a:p>
          <a:p>
            <a:pPr algn="just"/>
            <a:endParaRPr lang="en-US" sz="2200" dirty="0">
              <a:solidFill>
                <a:srgbClr val="00ABE2"/>
              </a:solidFill>
            </a:endParaRPr>
          </a:p>
          <a:p>
            <a:pPr marL="0" indent="0" algn="just">
              <a:buNone/>
            </a:pPr>
            <a:endParaRPr lang="en-GB" sz="2200" dirty="0">
              <a:solidFill>
                <a:srgbClr val="00ABE2"/>
              </a:solidFill>
            </a:endParaRPr>
          </a:p>
          <a:p>
            <a:pPr algn="just"/>
            <a:endParaRPr lang="en-GB" sz="2000" dirty="0" smtClean="0">
              <a:solidFill>
                <a:srgbClr val="00ABE2"/>
              </a:solidFill>
            </a:endParaRPr>
          </a:p>
        </p:txBody>
      </p:sp>
      <p:pic>
        <p:nvPicPr>
          <p:cNvPr id="7"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740352" y="260648"/>
            <a:ext cx="123825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62052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solidFill>
            <a:srgbClr val="00ABE2"/>
          </a:solidFill>
        </p:spPr>
        <p:txBody>
          <a:bodyPr>
            <a:normAutofit/>
          </a:bodyPr>
          <a:lstStyle/>
          <a:p>
            <a:r>
              <a:rPr lang="en-GB" sz="3500" dirty="0" smtClean="0">
                <a:solidFill>
                  <a:schemeClr val="bg1"/>
                </a:solidFill>
              </a:rPr>
              <a:t>Key findings</a:t>
            </a:r>
            <a:endParaRPr lang="en-GB" sz="3500" dirty="0">
              <a:solidFill>
                <a:schemeClr val="bg1"/>
              </a:solidFill>
            </a:endParaRPr>
          </a:p>
        </p:txBody>
      </p:sp>
      <p:pic>
        <p:nvPicPr>
          <p:cNvPr id="7"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740352" y="260648"/>
            <a:ext cx="123825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p:txBody>
          <a:bodyPr>
            <a:normAutofit lnSpcReduction="10000"/>
          </a:bodyPr>
          <a:lstStyle/>
          <a:p>
            <a:r>
              <a:rPr lang="en-GB" dirty="0" smtClean="0"/>
              <a:t>UK is attractive to those seeking to launder the proceeds of grand corruption from around the world</a:t>
            </a:r>
          </a:p>
          <a:p>
            <a:endParaRPr lang="en-GB" dirty="0" smtClean="0"/>
          </a:p>
          <a:p>
            <a:r>
              <a:rPr lang="en-GB" dirty="0" smtClean="0"/>
              <a:t>Companies incorporated in British Overseas Territories and Crown Dependencies are the preferred method of concealment for those under criminal investigation for grand corruption</a:t>
            </a:r>
            <a:endParaRPr lang="en-GB" dirty="0"/>
          </a:p>
        </p:txBody>
      </p:sp>
    </p:spTree>
    <p:extLst>
      <p:ext uri="{BB962C8B-B14F-4D97-AF65-F5344CB8AC3E}">
        <p14:creationId xmlns:p14="http://schemas.microsoft.com/office/powerpoint/2010/main" val="25947555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solidFill>
            <a:srgbClr val="00ABE2"/>
          </a:solidFill>
        </p:spPr>
        <p:txBody>
          <a:bodyPr>
            <a:normAutofit/>
          </a:bodyPr>
          <a:lstStyle/>
          <a:p>
            <a:r>
              <a:rPr lang="en-GB" sz="3500" dirty="0" smtClean="0">
                <a:solidFill>
                  <a:schemeClr val="bg1"/>
                </a:solidFill>
              </a:rPr>
              <a:t>Key findings</a:t>
            </a:r>
            <a:endParaRPr lang="en-GB" sz="3500" dirty="0">
              <a:solidFill>
                <a:schemeClr val="bg1"/>
              </a:solidFill>
            </a:endParaRPr>
          </a:p>
        </p:txBody>
      </p:sp>
      <p:pic>
        <p:nvPicPr>
          <p:cNvPr id="7"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740352" y="260648"/>
            <a:ext cx="123825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p:txBody>
          <a:bodyPr>
            <a:normAutofit lnSpcReduction="10000"/>
          </a:bodyPr>
          <a:lstStyle/>
          <a:p>
            <a:r>
              <a:rPr lang="en-GB" dirty="0" smtClean="0"/>
              <a:t>Companies incorporated in British Overseas Territories and Crown Dependencies present significant barriers to private sector due diligence and law enforcement investigations</a:t>
            </a:r>
          </a:p>
          <a:p>
            <a:endParaRPr lang="en-GB" dirty="0" smtClean="0"/>
          </a:p>
          <a:p>
            <a:r>
              <a:rPr lang="en-GB" dirty="0" smtClean="0"/>
              <a:t>The scale of UK property holdings by companies </a:t>
            </a:r>
            <a:r>
              <a:rPr lang="en-GB" dirty="0"/>
              <a:t>incorporated in British Overseas Territories and Crown Dependencies </a:t>
            </a:r>
            <a:r>
              <a:rPr lang="en-GB" dirty="0" smtClean="0"/>
              <a:t>is very large</a:t>
            </a:r>
            <a:endParaRPr lang="en-GB" dirty="0"/>
          </a:p>
        </p:txBody>
      </p:sp>
    </p:spTree>
    <p:extLst>
      <p:ext uri="{BB962C8B-B14F-4D97-AF65-F5344CB8AC3E}">
        <p14:creationId xmlns:p14="http://schemas.microsoft.com/office/powerpoint/2010/main" val="33318596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solidFill>
            <a:srgbClr val="00ABE2"/>
          </a:solidFill>
        </p:spPr>
        <p:txBody>
          <a:bodyPr>
            <a:normAutofit/>
          </a:bodyPr>
          <a:lstStyle/>
          <a:p>
            <a:r>
              <a:rPr lang="en-GB" sz="3500" dirty="0" smtClean="0">
                <a:solidFill>
                  <a:schemeClr val="bg1"/>
                </a:solidFill>
              </a:rPr>
              <a:t>Key findings</a:t>
            </a:r>
            <a:endParaRPr lang="en-GB" sz="3500" dirty="0">
              <a:solidFill>
                <a:schemeClr val="bg1"/>
              </a:solidFill>
            </a:endParaRPr>
          </a:p>
        </p:txBody>
      </p:sp>
      <p:pic>
        <p:nvPicPr>
          <p:cNvPr id="7"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740352" y="260648"/>
            <a:ext cx="123825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p:txBody>
          <a:bodyPr>
            <a:normAutofit lnSpcReduction="10000"/>
          </a:bodyPr>
          <a:lstStyle/>
          <a:p>
            <a:r>
              <a:rPr lang="en-GB" dirty="0" smtClean="0"/>
              <a:t>Due diligence is </a:t>
            </a:r>
            <a:r>
              <a:rPr lang="en-GB" dirty="0" smtClean="0"/>
              <a:t>undermined by offshore secrecy</a:t>
            </a:r>
          </a:p>
          <a:p>
            <a:r>
              <a:rPr lang="en-GB" dirty="0" smtClean="0"/>
              <a:t>Estate agents only conduct due diligence checks on the vendor, not the purchaser</a:t>
            </a:r>
          </a:p>
          <a:p>
            <a:r>
              <a:rPr lang="en-GB" dirty="0" smtClean="0"/>
              <a:t>Typically awareness of AML responsibilities and suspicious reporting levels within the sector are very low</a:t>
            </a:r>
          </a:p>
          <a:p>
            <a:r>
              <a:rPr lang="en-GB" dirty="0" smtClean="0"/>
              <a:t>Pooled accounts within the sector also an issue</a:t>
            </a:r>
            <a:endParaRPr lang="en-GB" dirty="0"/>
          </a:p>
        </p:txBody>
      </p:sp>
    </p:spTree>
    <p:extLst>
      <p:ext uri="{BB962C8B-B14F-4D97-AF65-F5344CB8AC3E}">
        <p14:creationId xmlns:p14="http://schemas.microsoft.com/office/powerpoint/2010/main" val="20757730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ABE2"/>
          </a:solidFill>
        </p:spPr>
        <p:txBody>
          <a:bodyPr>
            <a:normAutofit/>
          </a:bodyPr>
          <a:lstStyle/>
          <a:p>
            <a:r>
              <a:rPr lang="en-GB" sz="3500" dirty="0" smtClean="0">
                <a:solidFill>
                  <a:schemeClr val="bg1"/>
                </a:solidFill>
              </a:rPr>
              <a:t>       Why the UK?</a:t>
            </a:r>
            <a:endParaRPr lang="en-GB" sz="3500" dirty="0">
              <a:solidFill>
                <a:schemeClr val="bg1"/>
              </a:solidFill>
            </a:endParaRPr>
          </a:p>
        </p:txBody>
      </p:sp>
      <p:sp>
        <p:nvSpPr>
          <p:cNvPr id="4" name="Footer Placeholder 3"/>
          <p:cNvSpPr>
            <a:spLocks noGrp="1"/>
          </p:cNvSpPr>
          <p:nvPr>
            <p:ph type="ftr" sz="quarter" idx="11"/>
          </p:nvPr>
        </p:nvSpPr>
        <p:spPr/>
        <p:txBody>
          <a:bodyPr/>
          <a:lstStyle/>
          <a:p>
            <a:r>
              <a:rPr lang="en-GB" dirty="0" smtClean="0"/>
              <a:t>transparency.org.uk</a:t>
            </a:r>
            <a:endParaRPr lang="en-GB" dirty="0"/>
          </a:p>
        </p:txBody>
      </p:sp>
      <p:pic>
        <p:nvPicPr>
          <p:cNvPr id="5"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740352" y="260648"/>
            <a:ext cx="123825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Grp="1" noChangeAspect="1" noChangeArrowheads="1"/>
          </p:cNvPicPr>
          <p:nvPr>
            <p:ph idx="1"/>
          </p:nvPr>
        </p:nvPicPr>
        <p:blipFill>
          <a:blip r:embed="rId4">
            <a:extLst>
              <a:ext uri="{28A0092B-C50C-407E-A947-70E740481C1C}">
                <a14:useLocalDpi xmlns:a14="http://schemas.microsoft.com/office/drawing/2010/main"/>
              </a:ext>
            </a:extLst>
          </a:blip>
          <a:srcRect/>
          <a:stretch>
            <a:fillRect/>
          </a:stretch>
        </p:blipFill>
        <p:spPr bwMode="auto">
          <a:xfrm>
            <a:off x="467544" y="1651298"/>
            <a:ext cx="4824536" cy="323474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995936" y="2912511"/>
            <a:ext cx="4536504" cy="340237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258053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ABE2"/>
          </a:solidFill>
        </p:spPr>
        <p:txBody>
          <a:bodyPr>
            <a:normAutofit fontScale="90000"/>
          </a:bodyPr>
          <a:lstStyle/>
          <a:p>
            <a:r>
              <a:rPr lang="en-GB" sz="3500" dirty="0" smtClean="0">
                <a:solidFill>
                  <a:schemeClr val="bg1"/>
                </a:solidFill>
              </a:rPr>
              <a:t>Why is the UK property sector </a:t>
            </a:r>
            <a:br>
              <a:rPr lang="en-GB" sz="3500" dirty="0" smtClean="0">
                <a:solidFill>
                  <a:schemeClr val="bg1"/>
                </a:solidFill>
              </a:rPr>
            </a:br>
            <a:r>
              <a:rPr lang="en-GB" sz="3500" dirty="0" smtClean="0">
                <a:solidFill>
                  <a:schemeClr val="bg1"/>
                </a:solidFill>
              </a:rPr>
              <a:t>attractive for the corrupt?</a:t>
            </a:r>
            <a:endParaRPr lang="en-GB" sz="3500" dirty="0">
              <a:solidFill>
                <a:schemeClr val="bg1"/>
              </a:solidFill>
            </a:endParaRPr>
          </a:p>
        </p:txBody>
      </p:sp>
      <p:sp>
        <p:nvSpPr>
          <p:cNvPr id="3" name="Content Placeholder 2"/>
          <p:cNvSpPr>
            <a:spLocks noGrp="1"/>
          </p:cNvSpPr>
          <p:nvPr>
            <p:ph idx="1"/>
          </p:nvPr>
        </p:nvSpPr>
        <p:spPr/>
        <p:txBody>
          <a:bodyPr>
            <a:noAutofit/>
          </a:bodyPr>
          <a:lstStyle/>
          <a:p>
            <a:pPr algn="just"/>
            <a:r>
              <a:rPr lang="en-GB" sz="2800" dirty="0"/>
              <a:t>Luxurious properties in the UK provide a much-sought badge of wealth and respectability, and represent a very safe bet for criminals.</a:t>
            </a:r>
          </a:p>
          <a:p>
            <a:pPr algn="just"/>
            <a:r>
              <a:rPr lang="en-GB" sz="2800" dirty="0"/>
              <a:t>The UK attracts the greatest foreign investment volumes among all European real estate markets, </a:t>
            </a:r>
            <a:endParaRPr lang="en-GB" sz="2800" dirty="0" smtClean="0"/>
          </a:p>
          <a:p>
            <a:pPr algn="just"/>
            <a:r>
              <a:rPr lang="en-GB" sz="2800" dirty="0" smtClean="0"/>
              <a:t>According </a:t>
            </a:r>
            <a:r>
              <a:rPr lang="en-GB" sz="2800" dirty="0"/>
              <a:t>to a 2013 Savills report, 90% of new-build luxury properties were purchased by overseas buyers. (Eastern Europe, MENA, China)</a:t>
            </a:r>
          </a:p>
          <a:p>
            <a:pPr algn="just"/>
            <a:endParaRPr lang="en-GB" sz="2800" dirty="0" smtClean="0">
              <a:solidFill>
                <a:srgbClr val="00ABE2"/>
              </a:solidFill>
            </a:endParaRPr>
          </a:p>
          <a:p>
            <a:pPr algn="just"/>
            <a:endParaRPr lang="en-GB" sz="2800" dirty="0"/>
          </a:p>
        </p:txBody>
      </p:sp>
      <p:sp>
        <p:nvSpPr>
          <p:cNvPr id="4" name="Footer Placeholder 3"/>
          <p:cNvSpPr>
            <a:spLocks noGrp="1"/>
          </p:cNvSpPr>
          <p:nvPr>
            <p:ph type="ftr" sz="quarter" idx="11"/>
          </p:nvPr>
        </p:nvSpPr>
        <p:spPr/>
        <p:txBody>
          <a:bodyPr/>
          <a:lstStyle/>
          <a:p>
            <a:r>
              <a:rPr lang="en-GB" dirty="0" smtClean="0"/>
              <a:t>transparency.org.uk</a:t>
            </a:r>
            <a:endParaRPr lang="en-GB" dirty="0"/>
          </a:p>
        </p:txBody>
      </p:sp>
      <p:pic>
        <p:nvPicPr>
          <p:cNvPr id="5"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740352" y="260648"/>
            <a:ext cx="123825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62448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ABE2"/>
          </a:solidFill>
        </p:spPr>
        <p:txBody>
          <a:bodyPr>
            <a:normAutofit/>
          </a:bodyPr>
          <a:lstStyle/>
          <a:p>
            <a:r>
              <a:rPr lang="en-GB" sz="3500" dirty="0" smtClean="0">
                <a:solidFill>
                  <a:schemeClr val="bg1"/>
                </a:solidFill>
              </a:rPr>
              <a:t>How big is the problem?</a:t>
            </a:r>
            <a:endParaRPr lang="en-GB" sz="3500" dirty="0">
              <a:solidFill>
                <a:schemeClr val="bg1"/>
              </a:solidFill>
            </a:endParaRPr>
          </a:p>
        </p:txBody>
      </p:sp>
      <p:sp>
        <p:nvSpPr>
          <p:cNvPr id="3" name="Content Placeholder 2"/>
          <p:cNvSpPr>
            <a:spLocks noGrp="1"/>
          </p:cNvSpPr>
          <p:nvPr>
            <p:ph idx="1"/>
          </p:nvPr>
        </p:nvSpPr>
        <p:spPr>
          <a:xfrm>
            <a:off x="467544" y="1484784"/>
            <a:ext cx="8229600" cy="4525963"/>
          </a:xfrm>
        </p:spPr>
        <p:txBody>
          <a:bodyPr>
            <a:noAutofit/>
          </a:bodyPr>
          <a:lstStyle/>
          <a:p>
            <a:pPr lvl="0"/>
            <a:r>
              <a:rPr lang="en-US" sz="2700" b="1" dirty="0"/>
              <a:t>£180m</a:t>
            </a:r>
            <a:r>
              <a:rPr lang="en-US" sz="2700" dirty="0"/>
              <a:t>+ worth of property in UK have been brought under criminal investigation as the suspected proceeds of corruption since 2004. This is believed to be only the tip of the iceberg of the scale of proceeds of corruption invested in UK property. Over </a:t>
            </a:r>
            <a:r>
              <a:rPr lang="en-US" sz="2700" b="1" dirty="0"/>
              <a:t>75%</a:t>
            </a:r>
            <a:r>
              <a:rPr lang="en-US" sz="2700" dirty="0"/>
              <a:t> of the properties under criminal investigation </a:t>
            </a:r>
            <a:r>
              <a:rPr lang="en-US" sz="2700" b="1" dirty="0"/>
              <a:t>use offshore corporate secrecy</a:t>
            </a:r>
            <a:r>
              <a:rPr lang="en-US" sz="2700" dirty="0"/>
              <a:t> </a:t>
            </a:r>
            <a:endParaRPr lang="en-GB" sz="2700" dirty="0"/>
          </a:p>
          <a:p>
            <a:pPr lvl="0"/>
            <a:r>
              <a:rPr lang="en-US" sz="2700" dirty="0"/>
              <a:t>The </a:t>
            </a:r>
            <a:r>
              <a:rPr lang="en-US" sz="2700" b="1" dirty="0"/>
              <a:t>average price</a:t>
            </a:r>
            <a:r>
              <a:rPr lang="en-US" sz="2700" dirty="0"/>
              <a:t> of a property under criminal investigation in the UK is </a:t>
            </a:r>
            <a:r>
              <a:rPr lang="en-US" sz="2700" b="1" dirty="0"/>
              <a:t>£1.5m</a:t>
            </a:r>
            <a:r>
              <a:rPr lang="en-US" sz="2700" dirty="0"/>
              <a:t>. The minimum is £130,000, the maximum is £9m and the median is £910,000. 48% of properties investigated were valued at over £1m </a:t>
            </a:r>
            <a:endParaRPr lang="en-GB" sz="2700" dirty="0"/>
          </a:p>
          <a:p>
            <a:pPr algn="just"/>
            <a:endParaRPr lang="en-GB" sz="2700" dirty="0">
              <a:solidFill>
                <a:srgbClr val="00ABE2"/>
              </a:solidFill>
            </a:endParaRPr>
          </a:p>
        </p:txBody>
      </p:sp>
      <p:sp>
        <p:nvSpPr>
          <p:cNvPr id="4" name="Footer Placeholder 3"/>
          <p:cNvSpPr>
            <a:spLocks noGrp="1"/>
          </p:cNvSpPr>
          <p:nvPr>
            <p:ph type="ftr" sz="quarter" idx="11"/>
          </p:nvPr>
        </p:nvSpPr>
        <p:spPr/>
        <p:txBody>
          <a:bodyPr/>
          <a:lstStyle/>
          <a:p>
            <a:r>
              <a:rPr lang="en-GB" dirty="0" smtClean="0"/>
              <a:t>transparency.org.uk</a:t>
            </a:r>
            <a:endParaRPr lang="en-GB" dirty="0"/>
          </a:p>
        </p:txBody>
      </p:sp>
      <p:pic>
        <p:nvPicPr>
          <p:cNvPr id="5"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740352" y="188640"/>
            <a:ext cx="123825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80011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1321</TotalTime>
  <Words>2452</Words>
  <Application>Microsoft Office PowerPoint</Application>
  <PresentationFormat>On-screen Show (4:3)</PresentationFormat>
  <Paragraphs>151</Paragraphs>
  <Slides>19</Slides>
  <Notes>17</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   Corrupt Capital</vt:lpstr>
      <vt:lpstr>Corrupt capital</vt:lpstr>
      <vt:lpstr>Project research context</vt:lpstr>
      <vt:lpstr>Key findings</vt:lpstr>
      <vt:lpstr>Key findings</vt:lpstr>
      <vt:lpstr>Key findings</vt:lpstr>
      <vt:lpstr>       Why the UK?</vt:lpstr>
      <vt:lpstr>Why is the UK property sector  attractive for the corrupt?</vt:lpstr>
      <vt:lpstr>How big is the problem?</vt:lpstr>
      <vt:lpstr>UK property in criminal cases of grand corruption</vt:lpstr>
      <vt:lpstr>The scale of offshore holdings of UK property </vt:lpstr>
      <vt:lpstr>Offshore corporate holdings of property  in the UK</vt:lpstr>
      <vt:lpstr>How big is the problem?</vt:lpstr>
      <vt:lpstr>SAR 2013/14</vt:lpstr>
      <vt:lpstr>Due diligence requirements</vt:lpstr>
      <vt:lpstr>But offshore secrecy prevents this</vt:lpstr>
      <vt:lpstr>Other vulnerabilities and regulatory gaps in UK property AML</vt:lpstr>
      <vt:lpstr>Recommendations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Full presentation  title</dc:title>
  <dc:creator>Jameela Raymond</dc:creator>
  <cp:lastModifiedBy>Nick Maxwell</cp:lastModifiedBy>
  <cp:revision>94</cp:revision>
  <dcterms:created xsi:type="dcterms:W3CDTF">2014-10-16T09:18:35Z</dcterms:created>
  <dcterms:modified xsi:type="dcterms:W3CDTF">2015-05-28T13:24:55Z</dcterms:modified>
</cp:coreProperties>
</file>