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2" r:id="rId2"/>
  </p:sldMasterIdLst>
  <p:notesMasterIdLst>
    <p:notesMasterId r:id="rId11"/>
  </p:notesMasterIdLst>
  <p:handoutMasterIdLst>
    <p:handoutMasterId r:id="rId12"/>
  </p:handoutMasterIdLst>
  <p:sldIdLst>
    <p:sldId id="271" r:id="rId3"/>
    <p:sldId id="305" r:id="rId4"/>
    <p:sldId id="296" r:id="rId5"/>
    <p:sldId id="284" r:id="rId6"/>
    <p:sldId id="295" r:id="rId7"/>
    <p:sldId id="306" r:id="rId8"/>
    <p:sldId id="307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44"/>
    <a:srgbClr val="00ABE2"/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591" autoAdjust="0"/>
  </p:normalViewPr>
  <p:slideViewPr>
    <p:cSldViewPr>
      <p:cViewPr>
        <p:scale>
          <a:sx n="78" d="100"/>
          <a:sy n="78" d="100"/>
        </p:scale>
        <p:origin x="-684" y="-138"/>
      </p:cViewPr>
      <p:guideLst>
        <p:guide orient="horz" pos="1920"/>
        <p:guide pos="54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-28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CC139-AD9E-DA47-80CB-CBC7E0BE66E4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B34C3-330C-944D-A4BD-2C2D45D967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29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021D-ED58-5749-A2C1-A9EFEA84B5B4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B81B-317C-0249-98A8-A4CDC4F706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705101"/>
            <a:ext cx="7543800" cy="1955800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MAIN</a:t>
            </a:r>
            <a:br>
              <a:rPr lang="ga-IE" dirty="0" smtClean="0"/>
            </a:br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839642"/>
            <a:ext cx="7543800" cy="6467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SECTION SUB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4724400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581400"/>
            <a:ext cx="7543800" cy="1384301"/>
          </a:xfrm>
        </p:spPr>
        <p:txBody>
          <a:bodyPr lIns="0" tIns="0" rIns="0" bIns="0" anchor="t">
            <a:noAutofit/>
            <a:scene3d>
              <a:camera prst="orthographicFront">
                <a:rot lat="0" lon="0" rev="0"/>
              </a:camera>
              <a:lightRig rig="threePt" dir="t"/>
            </a:scene3d>
          </a:bodyPr>
          <a:lstStyle>
            <a:lvl1pPr algn="l">
              <a:lnSpc>
                <a:spcPts val="4800"/>
              </a:lnSpc>
              <a:defRPr sz="4800" b="0" i="0" cap="all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bg1"/>
                </a:solidFill>
                <a:latin typeface="Arial Narrow Bold"/>
                <a:cs typeface="Arial Narrow Bold"/>
              </a:defRPr>
            </a:lvl1pPr>
          </a:lstStyle>
          <a:p>
            <a:r>
              <a:rPr lang="ga-IE" dirty="0" smtClean="0"/>
              <a:t>PRESENTATION </a:t>
            </a:r>
            <a:br>
              <a:rPr lang="ga-IE" dirty="0" smtClean="0"/>
            </a:br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5130000"/>
            <a:ext cx="7543800" cy="326158"/>
          </a:xfrm>
        </p:spPr>
        <p:txBody>
          <a:bodyPr wrap="square" lIns="0" tIns="0" rIns="0" bIns="0" anchor="t">
            <a:sp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300" b="0" i="0" cap="all">
                <a:solidFill>
                  <a:schemeClr val="bg1"/>
                </a:solidFill>
                <a:latin typeface="Arial Narrow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dirty="0" smtClean="0"/>
              <a:t>HEADING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791200"/>
            <a:ext cx="7543800" cy="533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5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  <a:lvl2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2pPr>
            <a:lvl3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3pPr>
            <a:lvl4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4pPr>
            <a:lvl5pPr>
              <a:defRPr sz="1800" b="0" i="0">
                <a:solidFill>
                  <a:schemeClr val="bg1"/>
                </a:solidFill>
                <a:latin typeface="Arial Narrow"/>
                <a:cs typeface="Arial Narrow"/>
              </a:defRPr>
            </a:lvl5pPr>
          </a:lstStyle>
          <a:p>
            <a:pPr lvl="0"/>
            <a:r>
              <a:rPr lang="ga-IE" dirty="0" smtClean="0"/>
              <a:t>Presenter Name</a:t>
            </a:r>
          </a:p>
          <a:p>
            <a:pPr lvl="0"/>
            <a:r>
              <a:rPr lang="ga-IE" dirty="0" smtClean="0"/>
              <a:t>Presenter Title</a:t>
            </a:r>
            <a:endParaRPr lang="en-US" dirty="0"/>
          </a:p>
        </p:txBody>
      </p:sp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41022" y="547533"/>
            <a:ext cx="2493378" cy="595467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>
            <a:off x="685800" y="500784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685800" y="5637212"/>
            <a:ext cx="7620000" cy="1588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i-A3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2911" y="2998633"/>
            <a:ext cx="2493378" cy="595467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743200" y="4394200"/>
            <a:ext cx="34163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www.transparency.org</a:t>
            </a:r>
            <a:endParaRPr lang="en-US" sz="23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260600" y="4965700"/>
            <a:ext cx="4381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i="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facebook.com/transparencyinternational</a:t>
            </a:r>
            <a:endParaRPr lang="en-US" sz="1500" b="0" i="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ctr"/>
            <a:r>
              <a:rPr lang="en-US" sz="1500" b="0" i="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twitter.com</a:t>
            </a:r>
            <a:r>
              <a:rPr lang="en-US" sz="15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/anticorruption </a:t>
            </a:r>
          </a:p>
          <a:p>
            <a:pPr algn="ctr"/>
            <a:r>
              <a:rPr lang="en-US" sz="1500" b="0" i="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blog.transparency.org</a:t>
            </a:r>
            <a:r>
              <a:rPr lang="en-US" sz="15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endParaRPr lang="en-US" sz="1500" b="0" i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197100" y="5816600"/>
            <a:ext cx="45085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© 2013 Transparency International. All rights reserved.</a:t>
            </a:r>
            <a:endParaRPr lang="en-US" sz="1500" b="0" i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20"/>
          </p:nvPr>
        </p:nvSpPr>
        <p:spPr>
          <a:xfrm>
            <a:off x="540000" y="1651000"/>
            <a:ext cx="8057900" cy="387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613400"/>
            <a:ext cx="8120700" cy="6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5667500" y="1651000"/>
            <a:ext cx="2930400" cy="425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7"/>
          </p:nvPr>
        </p:nvSpPr>
        <p:spPr>
          <a:xfrm>
            <a:off x="540000" y="5346700"/>
            <a:ext cx="4921000" cy="571500"/>
          </a:xfrm>
          <a:prstGeom prst="rect">
            <a:avLst/>
          </a:prstGeom>
        </p:spPr>
        <p:txBody>
          <a:bodyPr lIns="0" tIns="0" bIns="0"/>
          <a:lstStyle>
            <a:lvl1pPr marL="0" indent="0">
              <a:buNone/>
              <a:defRPr sz="12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40000" y="1651000"/>
            <a:ext cx="4921000" cy="35559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80000" indent="-180000">
              <a:buSzPct val="100000"/>
              <a:buFontTx/>
              <a:buNone/>
              <a:defRPr sz="1900">
                <a:solidFill>
                  <a:srgbClr val="00ABE2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540000" y="2133600"/>
            <a:ext cx="4921000" cy="302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SzPct val="100000"/>
              <a:buFont typeface="Arial"/>
              <a:buNone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8989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200" b="0" i="0">
                <a:solidFill>
                  <a:srgbClr val="00ABE2"/>
                </a:solidFill>
                <a:latin typeface="Arial Narrow Bold"/>
                <a:cs typeface="Arial Narrow Bold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21"/>
          </p:nvPr>
        </p:nvSpPr>
        <p:spPr>
          <a:xfrm>
            <a:off x="540000" y="1651000"/>
            <a:ext cx="2520000" cy="3937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SzPct val="100000"/>
              <a:buFontTx/>
              <a:buNone/>
              <a:defRPr sz="2800" cap="all">
                <a:solidFill>
                  <a:srgbClr val="00ABE2"/>
                </a:solidFill>
                <a:latin typeface="Arial Narrow"/>
                <a:cs typeface="Arial Narrow"/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540000" y="571500"/>
            <a:ext cx="6337300" cy="7953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solidFill>
                  <a:srgbClr val="00ABE2"/>
                </a:solidFill>
              </a:defRPr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540000" y="6080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40000" y="1331912"/>
            <a:ext cx="5436000" cy="1588"/>
          </a:xfrm>
          <a:prstGeom prst="line">
            <a:avLst/>
          </a:prstGeom>
          <a:ln>
            <a:solidFill>
              <a:srgbClr val="00ABE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3276600" y="1651000"/>
            <a:ext cx="5321300" cy="3911599"/>
          </a:xfrm>
          <a:prstGeom prst="rect">
            <a:avLst/>
          </a:prstGeom>
        </p:spPr>
        <p:txBody>
          <a:bodyPr lIns="0" tIns="0" bIns="0"/>
          <a:lstStyle>
            <a:lvl1pPr marL="180000" indent="-180000" algn="l">
              <a:buClr>
                <a:srgbClr val="00ABE2"/>
              </a:buClr>
              <a:buSzPct val="100000"/>
              <a:buFont typeface="Arial"/>
              <a:buChar char="•"/>
              <a:defRPr sz="1900">
                <a:solidFill>
                  <a:srgbClr val="002C44"/>
                </a:solidFill>
              </a:defRPr>
            </a:lvl1pPr>
            <a:lvl2pPr>
              <a:buNone/>
              <a:defRPr sz="1400"/>
            </a:lvl2pPr>
          </a:lstStyle>
          <a:p>
            <a:pPr lvl="0"/>
            <a:r>
              <a:rPr lang="ga-IE" dirty="0" smtClean="0"/>
              <a:t>Click to edit Master text styles</a:t>
            </a:r>
          </a:p>
          <a:p>
            <a:pPr lvl="0"/>
            <a:r>
              <a:rPr lang="ga-IE" dirty="0" smtClean="0"/>
              <a:t>Second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A9F6-89D2-5246-A080-431BB3D29305}" type="datetimeFigureOut">
              <a:rPr lang="en-US" smtClean="0"/>
              <a:pPr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3F28-1B1F-534F-BB84-634DA45170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ection-screen300dp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ooter-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400800"/>
            <a:ext cx="9180000" cy="475774"/>
          </a:xfrm>
          <a:prstGeom prst="rect">
            <a:avLst/>
          </a:prstGeom>
        </p:spPr>
      </p:pic>
      <p:pic>
        <p:nvPicPr>
          <p:cNvPr id="4" name="Picture 3" descr="TI-symbol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8600" y="0"/>
            <a:ext cx="1645810" cy="14751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 cap="all">
          <a:solidFill>
            <a:srgbClr val="00ABE2"/>
          </a:solidFill>
          <a:latin typeface="Arial Narrow Bold"/>
          <a:ea typeface="+mj-ea"/>
          <a:cs typeface="Arial Narrow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64779"/>
            <a:ext cx="7848872" cy="1960365"/>
          </a:xfrm>
        </p:spPr>
        <p:txBody>
          <a:bodyPr/>
          <a:lstStyle/>
          <a:p>
            <a:pPr algn="ctr"/>
            <a:r>
              <a:rPr lang="en-US" sz="5400" dirty="0" smtClean="0"/>
              <a:t>Increasing the </a:t>
            </a:r>
            <a:r>
              <a:rPr lang="en-US" sz="5400" dirty="0" err="1" smtClean="0"/>
              <a:t>uncac</a:t>
            </a:r>
            <a:r>
              <a:rPr lang="en-US" sz="5400" dirty="0" smtClean="0"/>
              <a:t> review mechanism’s</a:t>
            </a:r>
            <a:r>
              <a:rPr lang="en-US" sz="5400" smtClean="0"/>
              <a:t/>
            </a:r>
            <a:br>
              <a:rPr lang="en-US" sz="5400" smtClean="0"/>
            </a:br>
            <a:r>
              <a:rPr lang="en-US" sz="5400" smtClean="0"/>
              <a:t>effectiveness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55400"/>
            <a:ext cx="7543800" cy="326158"/>
          </a:xfrm>
          <a:ln>
            <a:noFill/>
          </a:ln>
        </p:spPr>
        <p:txBody>
          <a:bodyPr/>
          <a:lstStyle/>
          <a:p>
            <a:r>
              <a:rPr lang="en-US" sz="2800" dirty="0" smtClean="0"/>
              <a:t>Gillian dell – transparency international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3568" y="5775920"/>
            <a:ext cx="7543800" cy="533400"/>
          </a:xfrm>
        </p:spPr>
        <p:txBody>
          <a:bodyPr/>
          <a:lstStyle/>
          <a:p>
            <a:r>
              <a:rPr lang="en-US" sz="2000" dirty="0" smtClean="0"/>
              <a:t>UNCAC IRG Briefing for NGOs, Vienna, 4 June 2015</a:t>
            </a:r>
          </a:p>
          <a:p>
            <a:endParaRPr lang="en-US" sz="2000" dirty="0" smtClean="0"/>
          </a:p>
          <a:p>
            <a:r>
              <a:rPr lang="en-US" sz="2000" dirty="0" smtClean="0"/>
              <a:t>Email: gdell@transparency.org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3568" y="5013176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5635848"/>
            <a:ext cx="7848872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ti-A3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152" y="620688"/>
            <a:ext cx="2592288" cy="61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540000" y="1772816"/>
            <a:ext cx="7776416" cy="4032448"/>
          </a:xfrm>
        </p:spPr>
        <p:txBody>
          <a:bodyPr/>
          <a:lstStyle/>
          <a:p>
            <a:r>
              <a:rPr lang="en-US" sz="2800" dirty="0" smtClean="0"/>
              <a:t>• Collective </a:t>
            </a:r>
            <a:r>
              <a:rPr lang="en-US" sz="2800" dirty="0" smtClean="0"/>
              <a:t>action essential but difficult</a:t>
            </a:r>
          </a:p>
          <a:p>
            <a:r>
              <a:rPr lang="en-US" sz="2800" dirty="0" smtClean="0"/>
              <a:t>• </a:t>
            </a:r>
            <a:r>
              <a:rPr lang="en-GB" sz="2800" dirty="0" smtClean="0"/>
              <a:t>UNCAC </a:t>
            </a:r>
            <a:r>
              <a:rPr lang="en-GB" sz="2800" dirty="0" smtClean="0"/>
              <a:t>review process has exceeded expectations</a:t>
            </a:r>
          </a:p>
          <a:p>
            <a:r>
              <a:rPr lang="en-US" sz="2800" dirty="0" smtClean="0"/>
              <a:t>• UNCAC </a:t>
            </a:r>
            <a:r>
              <a:rPr lang="en-US" sz="2800" dirty="0" smtClean="0"/>
              <a:t>demonstrating some impact but not enough</a:t>
            </a:r>
          </a:p>
          <a:p>
            <a:r>
              <a:rPr lang="en-US" sz="2800" dirty="0" smtClean="0"/>
              <a:t>• More </a:t>
            </a:r>
            <a:r>
              <a:rPr lang="en-US" sz="2800" dirty="0" smtClean="0"/>
              <a:t>political will and resources as well </a:t>
            </a:r>
            <a:r>
              <a:rPr lang="en-US" sz="2800" dirty="0" smtClean="0"/>
              <a:t>as public </a:t>
            </a:r>
            <a:r>
              <a:rPr lang="en-US" sz="2800" dirty="0" smtClean="0"/>
              <a:t>information and </a:t>
            </a:r>
            <a:r>
              <a:rPr lang="en-GB" sz="2800" dirty="0" smtClean="0"/>
              <a:t>mobilising</a:t>
            </a:r>
            <a:r>
              <a:rPr lang="en-US" sz="2800" dirty="0" smtClean="0"/>
              <a:t> </a:t>
            </a:r>
            <a:r>
              <a:rPr lang="en-US" sz="2800" dirty="0" smtClean="0"/>
              <a:t>civil society support could make a difference</a:t>
            </a:r>
            <a:endParaRPr lang="en-GB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 of play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32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539552" y="1700808"/>
            <a:ext cx="8352928" cy="4896544"/>
          </a:xfrm>
        </p:spPr>
        <p:txBody>
          <a:bodyPr/>
          <a:lstStyle/>
          <a:p>
            <a:r>
              <a:rPr lang="en-GB" sz="2800" dirty="0"/>
              <a:t>1</a:t>
            </a:r>
            <a:r>
              <a:rPr lang="en-GB" sz="2800" baseline="30000" dirty="0"/>
              <a:t>st</a:t>
            </a:r>
            <a:r>
              <a:rPr lang="en-GB" sz="2800" dirty="0"/>
              <a:t> cycle: Opt for highest standards of transparency and </a:t>
            </a:r>
            <a:r>
              <a:rPr lang="en-GB" sz="2800" dirty="0" smtClean="0"/>
              <a:t>consultation</a:t>
            </a:r>
            <a:endParaRPr lang="en-US" sz="2800" dirty="0" smtClean="0"/>
          </a:p>
          <a:p>
            <a:r>
              <a:rPr lang="en-US" dirty="0" smtClean="0"/>
              <a:t>• </a:t>
            </a:r>
            <a:r>
              <a:rPr lang="en-GB" dirty="0" smtClean="0"/>
              <a:t>T</a:t>
            </a:r>
            <a:r>
              <a:rPr lang="en-US" dirty="0" smtClean="0"/>
              <a:t>hose </a:t>
            </a:r>
            <a:r>
              <a:rPr lang="en-US" dirty="0"/>
              <a:t>for which reviews have already been completed should be encouraged to publish their full review reports, if they have not</a:t>
            </a:r>
          </a:p>
          <a:p>
            <a:r>
              <a:rPr lang="en-GB" dirty="0"/>
              <a:t>already done so</a:t>
            </a:r>
            <a:r>
              <a:rPr lang="en-GB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</a:t>
            </a:r>
            <a:r>
              <a:rPr lang="en-US" sz="2800" dirty="0" smtClean="0"/>
              <a:t>cycle: Mandatory transparency </a:t>
            </a:r>
            <a:r>
              <a:rPr lang="en-US" sz="2800" dirty="0"/>
              <a:t>and consultation </a:t>
            </a:r>
            <a:r>
              <a:rPr lang="en-US" dirty="0" smtClean="0"/>
              <a:t>• </a:t>
            </a:r>
            <a:r>
              <a:rPr lang="en-US" dirty="0"/>
              <a:t>• </a:t>
            </a:r>
            <a:r>
              <a:rPr lang="en-US" dirty="0" smtClean="0"/>
              <a:t>Publication of </a:t>
            </a:r>
            <a:r>
              <a:rPr lang="en-US" dirty="0"/>
              <a:t>relevant information about national level processes at </a:t>
            </a:r>
            <a:r>
              <a:rPr lang="en-US" dirty="0" smtClean="0"/>
              <a:t>all stages</a:t>
            </a:r>
            <a:r>
              <a:rPr lang="en-US" dirty="0"/>
              <a:t>, from review schedule to date of publication of the review report.</a:t>
            </a:r>
          </a:p>
          <a:p>
            <a:r>
              <a:rPr lang="en-US" dirty="0"/>
              <a:t>• M</a:t>
            </a:r>
            <a:r>
              <a:rPr lang="en-US" dirty="0" smtClean="0"/>
              <a:t>eaningful </a:t>
            </a:r>
            <a:r>
              <a:rPr lang="en-US" dirty="0"/>
              <a:t>consultation with civil society representatives at </a:t>
            </a:r>
            <a:r>
              <a:rPr lang="en-US" dirty="0" smtClean="0"/>
              <a:t>all </a:t>
            </a:r>
            <a:r>
              <a:rPr lang="en-GB" dirty="0" smtClean="0"/>
              <a:t>stages.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Transparency and consultation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31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540000" y="1628800"/>
            <a:ext cx="8136456" cy="3527400"/>
          </a:xfrm>
        </p:spPr>
        <p:txBody>
          <a:bodyPr/>
          <a:lstStyle/>
          <a:p>
            <a:r>
              <a:rPr lang="en-US" sz="2800" dirty="0"/>
              <a:t>Introduce a follow-up process and ensure adequate technical </a:t>
            </a:r>
            <a:r>
              <a:rPr lang="en-US" sz="2800" dirty="0" smtClean="0"/>
              <a:t>assistance; focus on action plans &amp; progress reports</a:t>
            </a:r>
            <a:endParaRPr lang="en-GB" sz="2800" dirty="0"/>
          </a:p>
          <a:p>
            <a:endParaRPr lang="en-US" sz="1800" dirty="0" smtClean="0"/>
          </a:p>
          <a:p>
            <a:r>
              <a:rPr lang="en-US" sz="1800" dirty="0"/>
              <a:t>• </a:t>
            </a:r>
            <a:r>
              <a:rPr lang="en-US" sz="1800" dirty="0" smtClean="0"/>
              <a:t>States Parties to prepare and implement national action plans to respond to  review recommendations.</a:t>
            </a:r>
          </a:p>
          <a:p>
            <a:r>
              <a:rPr lang="en-US" sz="1800" dirty="0" smtClean="0"/>
              <a:t>• </a:t>
            </a:r>
            <a:r>
              <a:rPr lang="en-US" sz="1800" dirty="0"/>
              <a:t>P</a:t>
            </a:r>
            <a:r>
              <a:rPr lang="en-US" sz="1800" dirty="0" smtClean="0"/>
              <a:t>repared </a:t>
            </a:r>
            <a:r>
              <a:rPr lang="en-US" sz="1800" dirty="0"/>
              <a:t>within six months of </a:t>
            </a:r>
            <a:r>
              <a:rPr lang="en-US" sz="1800" dirty="0" smtClean="0"/>
              <a:t>publication </a:t>
            </a:r>
            <a:r>
              <a:rPr lang="en-US" sz="1800" dirty="0"/>
              <a:t>of </a:t>
            </a:r>
            <a:r>
              <a:rPr lang="en-US" sz="1800" dirty="0" smtClean="0"/>
              <a:t>executive summary </a:t>
            </a:r>
            <a:r>
              <a:rPr lang="en-US" sz="1800" dirty="0"/>
              <a:t>and submitted to UNODC, the two peer review countries and the </a:t>
            </a:r>
            <a:r>
              <a:rPr lang="en-US" sz="1800" dirty="0" smtClean="0"/>
              <a:t>UNCAC Implementation </a:t>
            </a:r>
            <a:r>
              <a:rPr lang="en-US" sz="1800" dirty="0"/>
              <a:t>Review Group, as well as published on the UNODC website. </a:t>
            </a:r>
            <a:r>
              <a:rPr lang="en-US" sz="1800" dirty="0" smtClean="0"/>
              <a:t>Should include </a:t>
            </a:r>
            <a:r>
              <a:rPr lang="en-US" sz="1800" dirty="0"/>
              <a:t>information on technical assistance required.</a:t>
            </a:r>
          </a:p>
          <a:p>
            <a:r>
              <a:rPr lang="en-US" sz="1800" dirty="0"/>
              <a:t>• Countries </a:t>
            </a:r>
            <a:r>
              <a:rPr lang="en-US" sz="1800" dirty="0" smtClean="0"/>
              <a:t>subsequently </a:t>
            </a:r>
            <a:r>
              <a:rPr lang="en-US" sz="1800" dirty="0"/>
              <a:t>report on their progress in implementing their action plans </a:t>
            </a:r>
            <a:r>
              <a:rPr lang="en-US" sz="1800" dirty="0" smtClean="0"/>
              <a:t>and make </a:t>
            </a:r>
            <a:r>
              <a:rPr lang="en-US" sz="1800" dirty="0"/>
              <a:t>public information about what technical assistance is being provided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• A global progress report on implementation would help maintain momentum</a:t>
            </a:r>
            <a:endParaRPr lang="en-GB" sz="1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Follow-up process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74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5536" y="2132856"/>
            <a:ext cx="82809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UNCAC review process brings momentum; cutting back is false economy—penny wise, pound foolish</a:t>
            </a:r>
          </a:p>
          <a:p>
            <a:endParaRPr lang="en-US" dirty="0" smtClean="0"/>
          </a:p>
          <a:p>
            <a:r>
              <a:rPr lang="en-US" dirty="0"/>
              <a:t>• </a:t>
            </a:r>
            <a:r>
              <a:rPr lang="en-US" dirty="0" smtClean="0"/>
              <a:t>Integrity of judiciary and prosecution services of paramount importance and closely linked to </a:t>
            </a:r>
            <a:r>
              <a:rPr lang="en-US" dirty="0" err="1" smtClean="0"/>
              <a:t>criminalisation</a:t>
            </a:r>
            <a:r>
              <a:rPr lang="en-US" dirty="0" smtClean="0"/>
              <a:t>, enforcement and asset recovery</a:t>
            </a:r>
          </a:p>
          <a:p>
            <a:endParaRPr lang="en-US" dirty="0" smtClean="0"/>
          </a:p>
          <a:p>
            <a:r>
              <a:rPr lang="en-US" dirty="0" smtClean="0"/>
              <a:t>• Public integrity, procurement, public sector finance, licensing and other standards crucial for savings, fairness, crime prevention</a:t>
            </a:r>
          </a:p>
          <a:p>
            <a:endParaRPr lang="en-US" dirty="0"/>
          </a:p>
          <a:p>
            <a:r>
              <a:rPr lang="en-US" dirty="0" smtClean="0"/>
              <a:t>• Private sector integrity is basis for a sound economy</a:t>
            </a:r>
          </a:p>
          <a:p>
            <a:endParaRPr lang="en-US" dirty="0"/>
          </a:p>
          <a:p>
            <a:r>
              <a:rPr lang="en-US" dirty="0" smtClean="0"/>
              <a:t>• Public access to information and consultation processes are key for accountability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395536" y="1556792"/>
            <a:ext cx="7488832" cy="3958704"/>
          </a:xfrm>
        </p:spPr>
        <p:txBody>
          <a:bodyPr/>
          <a:lstStyle/>
          <a:p>
            <a:r>
              <a:rPr lang="en-GB" sz="2800" dirty="0" smtClean="0"/>
              <a:t>Commit resources to review chapters II and V</a:t>
            </a:r>
            <a:endParaRPr lang="en-GB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second review cycle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11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540000" y="1556792"/>
            <a:ext cx="8064448" cy="3599408"/>
          </a:xfrm>
        </p:spPr>
        <p:txBody>
          <a:bodyPr/>
          <a:lstStyle/>
          <a:p>
            <a:r>
              <a:rPr lang="en-GB" sz="2800" dirty="0" smtClean="0"/>
              <a:t>Review options for prioritising and for supplementary financing</a:t>
            </a:r>
          </a:p>
          <a:p>
            <a:endParaRPr lang="en-GB" sz="2800" dirty="0" smtClean="0"/>
          </a:p>
          <a:p>
            <a:r>
              <a:rPr lang="en-US" sz="1800" dirty="0" smtClean="0"/>
              <a:t>• </a:t>
            </a:r>
            <a:r>
              <a:rPr lang="en-US" sz="2000" dirty="0" smtClean="0"/>
              <a:t>Consider whether sections of both chapters II and V could be given greater focus than others in the 2nd cycle</a:t>
            </a:r>
          </a:p>
          <a:p>
            <a:r>
              <a:rPr lang="en-US" sz="2000" dirty="0"/>
              <a:t>• </a:t>
            </a:r>
            <a:r>
              <a:rPr lang="en-US" sz="2000" dirty="0" smtClean="0"/>
              <a:t>Consider dedicating a percentage of sanctions imposed for foreign bribery and money laundering</a:t>
            </a:r>
            <a:endParaRPr lang="en-US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Full second review cycle</a:t>
            </a:r>
          </a:p>
        </p:txBody>
      </p:sp>
    </p:spTree>
    <p:extLst>
      <p:ext uri="{BB962C8B-B14F-4D97-AF65-F5344CB8AC3E}">
        <p14:creationId xmlns:p14="http://schemas.microsoft.com/office/powerpoint/2010/main" val="3999046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20"/>
          </p:nvPr>
        </p:nvSpPr>
        <p:spPr>
          <a:xfrm>
            <a:off x="540000" y="2133600"/>
            <a:ext cx="7632400" cy="3022600"/>
          </a:xfrm>
        </p:spPr>
        <p:txBody>
          <a:bodyPr/>
          <a:lstStyle/>
          <a:p>
            <a:r>
              <a:rPr lang="en-US" sz="2000" dirty="0"/>
              <a:t>• </a:t>
            </a:r>
            <a:r>
              <a:rPr lang="en-US" sz="2000" dirty="0" smtClean="0"/>
              <a:t>2014 </a:t>
            </a:r>
            <a:r>
              <a:rPr lang="en-US" sz="2000" dirty="0"/>
              <a:t>report of the UN Special Rapporteur on Freedom of Association and Assembly </a:t>
            </a:r>
            <a:r>
              <a:rPr lang="en-US" sz="2000" dirty="0" smtClean="0"/>
              <a:t>said that multilateral </a:t>
            </a:r>
            <a:r>
              <a:rPr lang="en-US" sz="2000" dirty="0"/>
              <a:t>organizations, like states, have responsibilities to maintain an enabling environment </a:t>
            </a:r>
            <a:r>
              <a:rPr lang="en-US" sz="2000" dirty="0" smtClean="0"/>
              <a:t>for </a:t>
            </a:r>
            <a:r>
              <a:rPr lang="en-GB" sz="2000" dirty="0" smtClean="0"/>
              <a:t>civil </a:t>
            </a:r>
            <a:r>
              <a:rPr lang="en-GB" sz="2000" dirty="0"/>
              <a:t>society</a:t>
            </a:r>
            <a:r>
              <a:rPr lang="en-GB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• </a:t>
            </a:r>
            <a:r>
              <a:rPr lang="en-US" sz="2000" dirty="0" smtClean="0"/>
              <a:t>Confirm </a:t>
            </a:r>
            <a:r>
              <a:rPr lang="en-US" sz="2000" dirty="0"/>
              <a:t>that in line with COSP rules of procedure 2 and 17, civil society organizations </a:t>
            </a:r>
            <a:r>
              <a:rPr lang="en-US" sz="2000" dirty="0" smtClean="0"/>
              <a:t>are entitled </a:t>
            </a:r>
            <a:r>
              <a:rPr lang="en-US" sz="2000" dirty="0"/>
              <a:t>to participate as observers in in all COSP subsidiary bodies, including </a:t>
            </a:r>
            <a:r>
              <a:rPr lang="en-US" sz="2000" dirty="0" smtClean="0"/>
              <a:t>the Implementation </a:t>
            </a:r>
            <a:r>
              <a:rPr lang="en-US" sz="2000" dirty="0"/>
              <a:t>Review Group and any UNCAC Working Groups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Participation in </a:t>
            </a:r>
            <a:r>
              <a:rPr lang="en-GB" dirty="0" err="1" smtClean="0"/>
              <a:t>Uncac</a:t>
            </a:r>
            <a:r>
              <a:rPr lang="en-GB" dirty="0" smtClean="0"/>
              <a:t> subsidiary bodies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25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252140"/>
            <a:ext cx="8640960" cy="6345212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Content Placeholder 9"/>
          <p:cNvSpPr txBox="1">
            <a:spLocks/>
          </p:cNvSpPr>
          <p:nvPr/>
        </p:nvSpPr>
        <p:spPr>
          <a:xfrm>
            <a:off x="251520" y="4221088"/>
            <a:ext cx="8640960" cy="19940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750"/>
              </a:spcAft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www.transparency.org</a:t>
            </a:r>
            <a:endParaRPr lang="en-US" sz="2000" dirty="0" smtClean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en-US" sz="15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facebook.com/</a:t>
            </a: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transparencyinternational</a:t>
            </a:r>
            <a:endParaRPr lang="en-US" sz="1500" dirty="0" smtClean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en-US" sz="1500" dirty="0" err="1">
                <a:solidFill>
                  <a:schemeClr val="bg1"/>
                </a:solidFill>
                <a:latin typeface="Arial Narrow Bold"/>
                <a:cs typeface="Arial Narrow Bold"/>
              </a:rPr>
              <a:t>t</a:t>
            </a: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witter.com</a:t>
            </a:r>
            <a:r>
              <a:rPr lang="en-US" sz="15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/anticorruption</a:t>
            </a: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r>
              <a:rPr lang="en-US" sz="1500" dirty="0" err="1" smtClean="0">
                <a:solidFill>
                  <a:schemeClr val="bg1"/>
                </a:solidFill>
                <a:latin typeface="Arial Narrow Bold"/>
                <a:cs typeface="Arial Narrow Bold"/>
              </a:rPr>
              <a:t>blog.transparency.org</a:t>
            </a: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spcBef>
                <a:spcPts val="1488"/>
              </a:spcBef>
              <a:buNone/>
            </a:pPr>
            <a:r>
              <a:rPr lang="en-US" sz="1200" dirty="0" smtClean="0">
                <a:solidFill>
                  <a:schemeClr val="bg1"/>
                </a:solidFill>
                <a:latin typeface="Arial Narrow Bold"/>
                <a:cs typeface="Arial Narrow Bold"/>
              </a:rPr>
              <a:t>© 2014 Transparency International. All rights reserved.</a:t>
            </a:r>
            <a:endParaRPr lang="en-US" sz="1200" dirty="0">
              <a:solidFill>
                <a:schemeClr val="bg1"/>
              </a:solidFill>
              <a:latin typeface="Arial Narrow Bold"/>
              <a:cs typeface="Arial Narrow Bold"/>
            </a:endParaRPr>
          </a:p>
          <a:p>
            <a:pPr marL="0" indent="0" algn="ctr">
              <a:buNone/>
            </a:pPr>
            <a:endParaRPr lang="en-US" sz="1500" dirty="0">
              <a:solidFill>
                <a:schemeClr val="bg1"/>
              </a:solidFill>
              <a:latin typeface="Arial Narrow Bold"/>
              <a:cs typeface="Arial Narrow Bold"/>
            </a:endParaRPr>
          </a:p>
        </p:txBody>
      </p:sp>
      <p:pic>
        <p:nvPicPr>
          <p:cNvPr id="3" name="Picture 2" descr="ti-A3log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648" y="3097978"/>
            <a:ext cx="2592288" cy="61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-presentation-template-2014">
  <a:themeElements>
    <a:clrScheme name="Transparency International">
      <a:dk1>
        <a:sysClr val="windowText" lastClr="000000"/>
      </a:dk1>
      <a:lt1>
        <a:sysClr val="window" lastClr="FFFFFF"/>
      </a:lt1>
      <a:dk2>
        <a:srgbClr val="0B0D11"/>
      </a:dk2>
      <a:lt2>
        <a:srgbClr val="DDDEDD"/>
      </a:lt2>
      <a:accent1>
        <a:srgbClr val="BFBFBF"/>
      </a:accent1>
      <a:accent2>
        <a:srgbClr val="595959"/>
      </a:accent2>
      <a:accent3>
        <a:srgbClr val="4F7689"/>
      </a:accent3>
      <a:accent4>
        <a:srgbClr val="60BCDF"/>
      </a:accent4>
      <a:accent5>
        <a:srgbClr val="009FEE"/>
      </a:accent5>
      <a:accent6>
        <a:srgbClr val="0076B1"/>
      </a:accent6>
      <a:hlink>
        <a:srgbClr val="009FEE"/>
      </a:hlink>
      <a:folHlink>
        <a:srgbClr val="009F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NEXALA">
      <a:dk1>
        <a:srgbClr val="002C44"/>
      </a:dk1>
      <a:lt1>
        <a:srgbClr val="FFFFFE"/>
      </a:lt1>
      <a:dk2>
        <a:srgbClr val="002C44"/>
      </a:dk2>
      <a:lt2>
        <a:srgbClr val="DDDEDD"/>
      </a:lt2>
      <a:accent1>
        <a:srgbClr val="141313"/>
      </a:accent1>
      <a:accent2>
        <a:srgbClr val="313231"/>
      </a:accent2>
      <a:accent3>
        <a:srgbClr val="505150"/>
      </a:accent3>
      <a:accent4>
        <a:srgbClr val="6D6E6D"/>
      </a:accent4>
      <a:accent5>
        <a:srgbClr val="8D8E8D"/>
      </a:accent5>
      <a:accent6>
        <a:srgbClr val="B2B3B2"/>
      </a:accent6>
      <a:hlink>
        <a:srgbClr val="29ABE2"/>
      </a:hlink>
      <a:folHlink>
        <a:srgbClr val="002C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ti-presentation-template-2014.potx</Template>
  <TotalTime>1872</TotalTime>
  <Words>499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ti-presentation-template-2014</vt:lpstr>
      <vt:lpstr>Office Theme</vt:lpstr>
      <vt:lpstr>Increasing the uncac review mechanism’s effectiveness </vt:lpstr>
      <vt:lpstr>State of play</vt:lpstr>
      <vt:lpstr>Transparency and consultation</vt:lpstr>
      <vt:lpstr>Follow-up process</vt:lpstr>
      <vt:lpstr>Full second review cycle</vt:lpstr>
      <vt:lpstr>Full second review cycle</vt:lpstr>
      <vt:lpstr>Participation in Uncac subsidiary bodies</vt:lpstr>
      <vt:lpstr>PowerPoint Presentation</vt:lpstr>
    </vt:vector>
  </TitlesOfParts>
  <Company>bruc1e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 brown</dc:creator>
  <cp:lastModifiedBy>Ruth Witt</cp:lastModifiedBy>
  <cp:revision>260</cp:revision>
  <dcterms:created xsi:type="dcterms:W3CDTF">2013-10-14T13:11:05Z</dcterms:created>
  <dcterms:modified xsi:type="dcterms:W3CDTF">2015-06-02T14:40:52Z</dcterms:modified>
</cp:coreProperties>
</file>