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751" r:id="rId3"/>
    <p:sldId id="569" r:id="rId4"/>
    <p:sldId id="652" r:id="rId5"/>
    <p:sldId id="654" r:id="rId6"/>
    <p:sldId id="625" r:id="rId7"/>
    <p:sldId id="533" r:id="rId8"/>
    <p:sldId id="630" r:id="rId9"/>
    <p:sldId id="756" r:id="rId10"/>
    <p:sldId id="747" r:id="rId11"/>
    <p:sldId id="760" r:id="rId12"/>
    <p:sldId id="774" r:id="rId13"/>
    <p:sldId id="764" r:id="rId14"/>
    <p:sldId id="762" r:id="rId15"/>
    <p:sldId id="761" r:id="rId16"/>
    <p:sldId id="765" r:id="rId17"/>
    <p:sldId id="767" r:id="rId18"/>
    <p:sldId id="768" r:id="rId19"/>
    <p:sldId id="773" r:id="rId20"/>
    <p:sldId id="772" r:id="rId21"/>
    <p:sldId id="769" r:id="rId22"/>
    <p:sldId id="771" r:id="rId23"/>
    <p:sldId id="770" r:id="rId24"/>
    <p:sldId id="766" r:id="rId25"/>
    <p:sldId id="775" r:id="rId26"/>
    <p:sldId id="776" r:id="rId27"/>
    <p:sldId id="777" r:id="rId28"/>
    <p:sldId id="566" r:id="rId29"/>
  </p:sldIdLst>
  <p:sldSz cx="9144000" cy="6858000" type="screen4x3"/>
  <p:notesSz cx="6888163" cy="10020300"/>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D3D91"/>
    <a:srgbClr val="D8E4BC"/>
    <a:srgbClr val="FFFF99"/>
    <a:srgbClr val="FFCC99"/>
    <a:srgbClr val="FFFFCC"/>
    <a:srgbClr val="B7DEE8"/>
    <a:srgbClr val="DA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1074" autoAdjust="0"/>
  </p:normalViewPr>
  <p:slideViewPr>
    <p:cSldViewPr>
      <p:cViewPr>
        <p:scale>
          <a:sx n="77" d="100"/>
          <a:sy n="77" d="100"/>
        </p:scale>
        <p:origin x="-1164" y="216"/>
      </p:cViewPr>
      <p:guideLst>
        <p:guide orient="horz" pos="3929"/>
        <p:guide orient="horz" pos="3385"/>
        <p:guide orient="horz" pos="1026"/>
        <p:guide orient="horz" pos="3793"/>
        <p:guide pos="657"/>
        <p:guide pos="5692"/>
        <p:guide pos="431"/>
        <p:guide pos="3515"/>
      </p:guideLst>
    </p:cSldViewPr>
  </p:slideViewPr>
  <p:notesTextViewPr>
    <p:cViewPr>
      <p:scale>
        <a:sx n="100" d="100"/>
        <a:sy n="100" d="100"/>
      </p:scale>
      <p:origin x="0" y="0"/>
    </p:cViewPr>
  </p:notesTextViewPr>
  <p:notesViewPr>
    <p:cSldViewPr>
      <p:cViewPr varScale="1">
        <p:scale>
          <a:sx n="49" d="100"/>
          <a:sy n="49" d="100"/>
        </p:scale>
        <p:origin x="-2892" y="-108"/>
      </p:cViewPr>
      <p:guideLst>
        <p:guide orient="horz" pos="3247"/>
        <p:guide orient="horz" pos="6059"/>
        <p:guide pos="219"/>
        <p:guide pos="416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306388" y="287338"/>
            <a:ext cx="6289675" cy="45783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252413" y="5154613"/>
            <a:ext cx="6484937" cy="4216400"/>
          </a:xfrm>
          <a:prstGeom prst="rect">
            <a:avLst/>
          </a:prstGeom>
          <a:noFill/>
          <a:ln>
            <a:noFill/>
          </a:ln>
          <a:effectLst/>
          <a:extLst/>
        </p:spPr>
        <p:txBody>
          <a:bodyPr vert="horz" wrap="square" lIns="94123" tIns="47062" rIns="94123" bIns="47062"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4102" name="Rectangle 6"/>
          <p:cNvSpPr>
            <a:spLocks noGrp="1" noChangeArrowheads="1"/>
          </p:cNvSpPr>
          <p:nvPr>
            <p:ph type="ftr" sz="quarter" idx="4"/>
          </p:nvPr>
        </p:nvSpPr>
        <p:spPr bwMode="auto">
          <a:xfrm>
            <a:off x="0" y="9517063"/>
            <a:ext cx="2984500" cy="501650"/>
          </a:xfrm>
          <a:prstGeom prst="rect">
            <a:avLst/>
          </a:prstGeom>
          <a:noFill/>
          <a:ln>
            <a:noFill/>
          </a:ln>
          <a:effectLst/>
          <a:extLst/>
        </p:spPr>
        <p:txBody>
          <a:bodyPr vert="horz" wrap="square" lIns="94123" tIns="47062" rIns="94123" bIns="47062" numCol="1" anchor="b" anchorCtr="0" compatLnSpc="1">
            <a:prstTxWarp prst="textNoShape">
              <a:avLst/>
            </a:prstTxWarp>
          </a:bodyPr>
          <a:lstStyle>
            <a:lvl1pPr>
              <a:defRPr sz="1200" b="0"/>
            </a:lvl1pPr>
          </a:lstStyle>
          <a:p>
            <a:pPr>
              <a:defRPr/>
            </a:pPr>
            <a:r>
              <a:rPr lang="en-GB"/>
              <a:t>Datum</a:t>
            </a:r>
          </a:p>
        </p:txBody>
      </p:sp>
      <p:sp>
        <p:nvSpPr>
          <p:cNvPr id="4103" name="Rectangle 7"/>
          <p:cNvSpPr>
            <a:spLocks noGrp="1" noChangeArrowheads="1"/>
          </p:cNvSpPr>
          <p:nvPr>
            <p:ph type="sldNum" sz="quarter" idx="5"/>
          </p:nvPr>
        </p:nvSpPr>
        <p:spPr bwMode="auto">
          <a:xfrm>
            <a:off x="3902075" y="9517063"/>
            <a:ext cx="2984500" cy="501650"/>
          </a:xfrm>
          <a:prstGeom prst="rect">
            <a:avLst/>
          </a:prstGeom>
          <a:noFill/>
          <a:ln>
            <a:noFill/>
          </a:ln>
          <a:effectLst/>
          <a:extLst/>
        </p:spPr>
        <p:txBody>
          <a:bodyPr vert="horz" wrap="square" lIns="94123" tIns="47062" rIns="94123" bIns="47062" numCol="1" anchor="b" anchorCtr="0" compatLnSpc="1">
            <a:prstTxWarp prst="textNoShape">
              <a:avLst/>
            </a:prstTxWarp>
          </a:bodyPr>
          <a:lstStyle>
            <a:lvl1pPr algn="r">
              <a:defRPr sz="1200" b="0"/>
            </a:lvl1pPr>
          </a:lstStyle>
          <a:p>
            <a:pPr>
              <a:defRPr/>
            </a:pPr>
            <a:fld id="{AB8BB808-C2C3-40E4-8C2D-3E820A49270F}" type="slidenum">
              <a:rPr lang="en-GB"/>
              <a:pPr>
                <a:defRPr/>
              </a:pPr>
              <a:t>‹#›</a:t>
            </a:fld>
            <a:endParaRPr lang="en-GB"/>
          </a:p>
        </p:txBody>
      </p:sp>
    </p:spTree>
    <p:extLst>
      <p:ext uri="{BB962C8B-B14F-4D97-AF65-F5344CB8AC3E}">
        <p14:creationId xmlns:p14="http://schemas.microsoft.com/office/powerpoint/2010/main" val="3965589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miter lim="800000"/>
            <a:headEnd/>
            <a:tailEnd/>
          </a:ln>
        </p:spPr>
        <p:txBody>
          <a:bodyPr/>
          <a:lstStyle/>
          <a:p>
            <a:fld id="{2DD1C3DB-8805-4AEE-9DCC-DC73C87465EA}" type="slidenum">
              <a:rPr lang="en-GB" smtClean="0"/>
              <a:pPr/>
              <a:t>1</a:t>
            </a:fld>
            <a:endParaRPr lang="en-GB" smtClean="0"/>
          </a:p>
        </p:txBody>
      </p:sp>
      <p:sp>
        <p:nvSpPr>
          <p:cNvPr id="6146" name="Rectangle 2"/>
          <p:cNvSpPr>
            <a:spLocks noGrp="1" noRot="1" noChangeAspect="1" noChangeArrowheads="1" noTextEdit="1"/>
          </p:cNvSpPr>
          <p:nvPr>
            <p:ph type="sldImg"/>
          </p:nvPr>
        </p:nvSpPr>
        <p:spPr>
          <a:xfrm>
            <a:off x="398463" y="287338"/>
            <a:ext cx="6105525" cy="4578350"/>
          </a:xfrm>
          <a:ln/>
        </p:spPr>
      </p:sp>
      <p:sp>
        <p:nvSpPr>
          <p:cNvPr id="6147" name="Rectangle 3"/>
          <p:cNvSpPr>
            <a:spLocks noGrp="1" noChangeArrowheads="1"/>
          </p:cNvSpPr>
          <p:nvPr>
            <p:ph type="body" idx="1"/>
          </p:nvPr>
        </p:nvSpPr>
        <p:spPr>
          <a:xfrm>
            <a:off x="344488" y="5154613"/>
            <a:ext cx="6267450" cy="4464050"/>
          </a:xfrm>
          <a:noFill/>
        </p:spPr>
        <p:txBody>
          <a:bodyPr/>
          <a:lstStyle/>
          <a:p>
            <a:pPr eaLnBrk="1" hangingPunct="1">
              <a:spcBef>
                <a:spcPts val="600"/>
              </a:spcBef>
            </a:pPr>
            <a:r>
              <a:rPr lang="en-GB" sz="1000" smtClean="0"/>
              <a:t>This presentation shall be used within the Transparency International Movement for self-study training.</a:t>
            </a:r>
          </a:p>
          <a:p>
            <a:pPr eaLnBrk="1" hangingPunct="1">
              <a:spcBef>
                <a:spcPts val="600"/>
              </a:spcBef>
            </a:pPr>
            <a:endParaRPr lang="en-GB" sz="1000" smtClean="0"/>
          </a:p>
          <a:p>
            <a:pPr eaLnBrk="1" hangingPunct="1">
              <a:spcBef>
                <a:spcPts val="600"/>
              </a:spcBef>
            </a:pPr>
            <a:r>
              <a:rPr lang="en-GB" sz="1000" smtClean="0"/>
              <a:t>Version: March 8, 2012</a:t>
            </a:r>
            <a:endParaRPr 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350ED799-4B01-44DB-ABD3-26E16F2F7245}" type="slidenum">
              <a:rPr lang="en-GB" smtClean="0"/>
              <a:pPr/>
              <a:t>28</a:t>
            </a:fld>
            <a:endParaRPr lang="en-GB" smtClean="0"/>
          </a:p>
        </p:txBody>
      </p:sp>
      <p:sp>
        <p:nvSpPr>
          <p:cNvPr id="66562" name="Rectangle 2"/>
          <p:cNvSpPr>
            <a:spLocks noGrp="1" noRot="1" noChangeAspect="1" noChangeArrowheads="1" noTextEdit="1"/>
          </p:cNvSpPr>
          <p:nvPr>
            <p:ph type="sldImg"/>
          </p:nvPr>
        </p:nvSpPr>
        <p:spPr>
          <a:xfrm>
            <a:off x="398463" y="287338"/>
            <a:ext cx="6105525" cy="4578350"/>
          </a:xfrm>
          <a:ln/>
        </p:spPr>
      </p:sp>
      <p:sp>
        <p:nvSpPr>
          <p:cNvPr id="66563" name="Rectangle 3"/>
          <p:cNvSpPr>
            <a:spLocks noGrp="1" noChangeArrowheads="1"/>
          </p:cNvSpPr>
          <p:nvPr>
            <p:ph type="body" idx="1"/>
          </p:nvPr>
        </p:nvSpPr>
        <p:spPr>
          <a:xfrm>
            <a:off x="347663" y="5154613"/>
            <a:ext cx="6264275" cy="446405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F80CE48F-5ED8-4FE0-AE52-5AD965EE55FB}" type="slidenum">
              <a:rPr lang="en-GB" smtClean="0"/>
              <a:pPr/>
              <a:t>3</a:t>
            </a:fld>
            <a:endParaRPr lang="en-GB" smtClean="0"/>
          </a:p>
        </p:txBody>
      </p:sp>
      <p:sp>
        <p:nvSpPr>
          <p:cNvPr id="16386" name="Rectangle 2"/>
          <p:cNvSpPr>
            <a:spLocks noGrp="1" noRot="1" noChangeAspect="1" noChangeArrowheads="1" noTextEdit="1"/>
          </p:cNvSpPr>
          <p:nvPr>
            <p:ph type="sldImg"/>
          </p:nvPr>
        </p:nvSpPr>
        <p:spPr>
          <a:xfrm>
            <a:off x="398463" y="287338"/>
            <a:ext cx="6105525" cy="4578350"/>
          </a:xfrm>
          <a:ln/>
        </p:spPr>
      </p:sp>
      <p:sp>
        <p:nvSpPr>
          <p:cNvPr id="16387" name="Rectangle 3"/>
          <p:cNvSpPr>
            <a:spLocks noGrp="1" noChangeArrowheads="1"/>
          </p:cNvSpPr>
          <p:nvPr>
            <p:ph type="body" idx="1"/>
          </p:nvPr>
        </p:nvSpPr>
        <p:spPr>
          <a:xfrm>
            <a:off x="347663" y="5154613"/>
            <a:ext cx="6264275" cy="4464050"/>
          </a:xfrm>
          <a:noFill/>
        </p:spPr>
        <p:txBody>
          <a:bodyPr/>
          <a:lstStyle/>
          <a:p>
            <a:pPr marL="92075">
              <a:spcBef>
                <a:spcPts val="600"/>
              </a:spcBef>
              <a:buClr>
                <a:srgbClr val="034EA2"/>
              </a:buClr>
              <a:buFont typeface="Wingdings" pitchFamily="2" charset="2"/>
              <a:buNone/>
            </a:pPr>
            <a:r>
              <a:rPr lang="en-US" sz="1000" smtClean="0"/>
              <a:t>If you are a National Chapter that has worked with the private sector before, knows with whom you want to engage and what the needs and challenges of these companies are, you may proceed directly to step 3 ‘Select your activities’. </a:t>
            </a:r>
          </a:p>
          <a:p>
            <a:pPr marL="92075">
              <a:spcBef>
                <a:spcPts val="600"/>
              </a:spcBef>
              <a:buClr>
                <a:srgbClr val="034EA2"/>
              </a:buClr>
              <a:buFont typeface="Wingdings" pitchFamily="2" charset="2"/>
              <a:buNone/>
            </a:pPr>
            <a:endParaRPr lang="en-US" sz="1000" smtClean="0"/>
          </a:p>
          <a:p>
            <a:pPr marL="92075">
              <a:spcBef>
                <a:spcPts val="600"/>
              </a:spcBef>
              <a:buClr>
                <a:srgbClr val="034EA2"/>
              </a:buClr>
              <a:buFont typeface="Wingdings" pitchFamily="2" charset="2"/>
              <a:buNone/>
            </a:pPr>
            <a:r>
              <a:rPr lang="en-US" sz="1000" smtClean="0"/>
              <a:t>If you are a National Chapter with little experience in the private sector, it is recommended that you browse through the first two steps of this process to familiarize yourself with identifying the target group(s) and their needs and challenges.</a:t>
            </a:r>
          </a:p>
          <a:p>
            <a:pPr marL="92075">
              <a:spcBef>
                <a:spcPts val="600"/>
              </a:spcBef>
              <a:buClr>
                <a:srgbClr val="034EA2"/>
              </a:buClr>
              <a:buFont typeface="Wingdings" pitchFamily="2" charset="2"/>
              <a:buNone/>
            </a:pPr>
            <a:endParaRPr lang="en-US" sz="1000" smtClean="0"/>
          </a:p>
          <a:p>
            <a:pPr marL="92075">
              <a:spcBef>
                <a:spcPts val="600"/>
              </a:spcBef>
              <a:buClr>
                <a:srgbClr val="034EA2"/>
              </a:buClr>
              <a:buFont typeface="Wingdings" pitchFamily="2" charset="2"/>
              <a:buNone/>
            </a:pPr>
            <a:r>
              <a:rPr lang="en-US" sz="1000" smtClean="0"/>
              <a:t>Please note that section 3 of this presentation lists tools for conducting each of these 4 steps.  </a:t>
            </a:r>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5147B800-1F20-438B-AAE7-F74D8D7F3030}" type="slidenum">
              <a:rPr lang="en-GB" smtClean="0"/>
              <a:pPr/>
              <a:t>4</a:t>
            </a:fld>
            <a:endParaRPr lang="en-GB" smtClean="0"/>
          </a:p>
        </p:txBody>
      </p:sp>
      <p:sp>
        <p:nvSpPr>
          <p:cNvPr id="20482" name="Rectangle 2"/>
          <p:cNvSpPr>
            <a:spLocks noGrp="1" noRot="1" noChangeAspect="1" noChangeArrowheads="1" noTextEdit="1"/>
          </p:cNvSpPr>
          <p:nvPr>
            <p:ph type="sldImg"/>
          </p:nvPr>
        </p:nvSpPr>
        <p:spPr>
          <a:xfrm>
            <a:off x="398463" y="287338"/>
            <a:ext cx="6105525" cy="4578350"/>
          </a:xfrm>
          <a:ln/>
        </p:spPr>
      </p:sp>
      <p:sp>
        <p:nvSpPr>
          <p:cNvPr id="20483" name="Rectangle 3"/>
          <p:cNvSpPr>
            <a:spLocks noGrp="1" noChangeArrowheads="1"/>
          </p:cNvSpPr>
          <p:nvPr>
            <p:ph type="body" idx="1"/>
          </p:nvPr>
        </p:nvSpPr>
        <p:spPr>
          <a:xfrm>
            <a:off x="357188" y="5154613"/>
            <a:ext cx="6254750" cy="4464050"/>
          </a:xfrm>
          <a:noFill/>
        </p:spPr>
        <p:txBody>
          <a:bodyPr/>
          <a:lstStyle/>
          <a:p>
            <a:pPr marL="171450" indent="-171450" eaLnBrk="1" hangingPunct="1">
              <a:buFont typeface="Wingdings" pitchFamily="2" charset="2"/>
              <a:buChar char="à"/>
            </a:pPr>
            <a:r>
              <a:rPr lang="de-DE" sz="1000" smtClean="0"/>
              <a:t>Tools for addressing these two questions are listed in chapter ‚WHAT support is available for National Chapters to engage with the private sector?‘ of this presentation.</a:t>
            </a:r>
            <a:endParaRPr lang="de-DE" sz="6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25037775-A91F-48D2-BB54-94D3ABAC7860}" type="slidenum">
              <a:rPr lang="en-GB" smtClean="0"/>
              <a:pPr/>
              <a:t>5</a:t>
            </a:fld>
            <a:endParaRPr lang="en-GB" smtClean="0"/>
          </a:p>
        </p:txBody>
      </p:sp>
      <p:sp>
        <p:nvSpPr>
          <p:cNvPr id="22530" name="Rectangle 2"/>
          <p:cNvSpPr>
            <a:spLocks noGrp="1" noRot="1" noChangeAspect="1" noChangeArrowheads="1" noTextEdit="1"/>
          </p:cNvSpPr>
          <p:nvPr>
            <p:ph type="sldImg"/>
          </p:nvPr>
        </p:nvSpPr>
        <p:spPr>
          <a:xfrm>
            <a:off x="398463" y="287338"/>
            <a:ext cx="6105525" cy="4578350"/>
          </a:xfrm>
          <a:ln/>
        </p:spPr>
      </p:sp>
      <p:sp>
        <p:nvSpPr>
          <p:cNvPr id="22531" name="Rectangle 3"/>
          <p:cNvSpPr>
            <a:spLocks noGrp="1" noChangeArrowheads="1"/>
          </p:cNvSpPr>
          <p:nvPr>
            <p:ph type="body" idx="1"/>
          </p:nvPr>
        </p:nvSpPr>
        <p:spPr>
          <a:xfrm>
            <a:off x="363538" y="5154613"/>
            <a:ext cx="6248400" cy="4464050"/>
          </a:xfrm>
          <a:noFill/>
        </p:spPr>
        <p:txBody>
          <a:bodyPr/>
          <a:lstStyle/>
          <a:p>
            <a:pPr eaLnBrk="1" hangingPunct="1"/>
            <a:endParaRPr lang="de-DE"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66D310DF-6077-4913-81C6-2C5EAFF3D3FA}" type="slidenum">
              <a:rPr lang="en-GB" smtClean="0"/>
              <a:pPr/>
              <a:t>6</a:t>
            </a:fld>
            <a:endParaRPr lang="en-GB" smtClean="0"/>
          </a:p>
        </p:txBody>
      </p:sp>
      <p:sp>
        <p:nvSpPr>
          <p:cNvPr id="24578" name="Rectangle 2"/>
          <p:cNvSpPr>
            <a:spLocks noGrp="1" noRot="1" noChangeAspect="1" noChangeArrowheads="1" noTextEdit="1"/>
          </p:cNvSpPr>
          <p:nvPr>
            <p:ph type="sldImg"/>
          </p:nvPr>
        </p:nvSpPr>
        <p:spPr>
          <a:xfrm>
            <a:off x="398463" y="287338"/>
            <a:ext cx="6105525" cy="4578350"/>
          </a:xfrm>
          <a:ln/>
        </p:spPr>
      </p:sp>
      <p:sp>
        <p:nvSpPr>
          <p:cNvPr id="24579" name="Rectangle 3"/>
          <p:cNvSpPr>
            <a:spLocks noGrp="1" noChangeArrowheads="1"/>
          </p:cNvSpPr>
          <p:nvPr>
            <p:ph type="body" idx="1"/>
          </p:nvPr>
        </p:nvSpPr>
        <p:spPr>
          <a:xfrm>
            <a:off x="376238" y="5156200"/>
            <a:ext cx="6235700" cy="4462463"/>
          </a:xfrm>
          <a:noFill/>
        </p:spPr>
        <p:txBody>
          <a:bodyPr/>
          <a:lstStyle/>
          <a:p>
            <a:pPr eaLnBrk="1" hangingPunct="1"/>
            <a:endParaRPr lang="de-DE"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60ED2C1F-C4A1-4733-BC63-4CBFC3B83812}" type="slidenum">
              <a:rPr lang="en-GB" smtClean="0"/>
              <a:pPr/>
              <a:t>7</a:t>
            </a:fld>
            <a:endParaRPr lang="en-GB" smtClean="0"/>
          </a:p>
        </p:txBody>
      </p:sp>
      <p:sp>
        <p:nvSpPr>
          <p:cNvPr id="28674" name="Rectangle 2"/>
          <p:cNvSpPr>
            <a:spLocks noGrp="1" noRot="1" noChangeAspect="1" noChangeArrowheads="1" noTextEdit="1"/>
          </p:cNvSpPr>
          <p:nvPr>
            <p:ph type="sldImg"/>
          </p:nvPr>
        </p:nvSpPr>
        <p:spPr>
          <a:xfrm>
            <a:off x="398463" y="287338"/>
            <a:ext cx="6105525" cy="4578350"/>
          </a:xfrm>
          <a:ln/>
        </p:spPr>
      </p:sp>
      <p:sp>
        <p:nvSpPr>
          <p:cNvPr id="76803" name="Rectangle 3"/>
          <p:cNvSpPr>
            <a:spLocks noGrp="1" noChangeArrowheads="1"/>
          </p:cNvSpPr>
          <p:nvPr>
            <p:ph type="body" idx="1"/>
          </p:nvPr>
        </p:nvSpPr>
        <p:spPr>
          <a:xfrm>
            <a:off x="376238" y="5110163"/>
            <a:ext cx="6235700" cy="4508500"/>
          </a:xfrm>
        </p:spPr>
        <p:txBody>
          <a:bodyPr/>
          <a:lstStyle/>
          <a:p>
            <a:pPr>
              <a:spcBef>
                <a:spcPts val="3600"/>
              </a:spcBef>
              <a:buClr>
                <a:srgbClr val="034EA2"/>
              </a:buClr>
              <a:defRPr/>
            </a:pPr>
            <a:r>
              <a:rPr lang="de-DE" sz="1000" b="1" u="sng" dirty="0" err="1" smtClean="0"/>
              <a:t>Influencers</a:t>
            </a:r>
            <a:r>
              <a:rPr lang="de-DE" sz="1000" b="1" u="sng" dirty="0" smtClean="0"/>
              <a:t>: </a:t>
            </a:r>
          </a:p>
          <a:p>
            <a:pPr marL="171450" indent="-171450">
              <a:spcBef>
                <a:spcPts val="3600"/>
              </a:spcBef>
              <a:buClr>
                <a:srgbClr val="034EA2"/>
              </a:buClr>
              <a:buFont typeface="Arial" pitchFamily="34" charset="0"/>
              <a:buChar char="•"/>
              <a:defRPr/>
            </a:pPr>
            <a:r>
              <a:rPr lang="en-US" sz="1000" dirty="0" smtClean="0">
                <a:solidFill>
                  <a:srgbClr val="FF0000"/>
                </a:solidFill>
              </a:rPr>
              <a:t>Legislator, </a:t>
            </a:r>
          </a:p>
          <a:p>
            <a:pPr marL="171450" indent="-171450">
              <a:spcBef>
                <a:spcPts val="3600"/>
              </a:spcBef>
              <a:buClr>
                <a:srgbClr val="034EA2"/>
              </a:buClr>
              <a:buFont typeface="Arial" pitchFamily="34" charset="0"/>
              <a:buChar char="•"/>
              <a:defRPr/>
            </a:pPr>
            <a:r>
              <a:rPr lang="en-US" sz="1000" dirty="0" smtClean="0">
                <a:solidFill>
                  <a:srgbClr val="FF0000"/>
                </a:solidFill>
              </a:rPr>
              <a:t>National and International Public Procurement Agencies</a:t>
            </a:r>
          </a:p>
          <a:p>
            <a:pPr marL="171450" indent="-171450">
              <a:spcBef>
                <a:spcPts val="3600"/>
              </a:spcBef>
              <a:buClr>
                <a:srgbClr val="034EA2"/>
              </a:buClr>
              <a:buFont typeface="Arial" pitchFamily="34" charset="0"/>
              <a:buChar char="•"/>
              <a:defRPr/>
            </a:pPr>
            <a:r>
              <a:rPr lang="en-US" sz="1000" dirty="0" smtClean="0">
                <a:solidFill>
                  <a:srgbClr val="FF0000"/>
                </a:solidFill>
              </a:rPr>
              <a:t>Value Chain Stakeholders (e.g. customers, suppliers)</a:t>
            </a:r>
          </a:p>
          <a:p>
            <a:pPr marL="171450" indent="-171450">
              <a:spcBef>
                <a:spcPts val="3600"/>
              </a:spcBef>
              <a:buClr>
                <a:srgbClr val="034EA2"/>
              </a:buClr>
              <a:buFont typeface="Arial" pitchFamily="34" charset="0"/>
              <a:buChar char="•"/>
              <a:defRPr/>
            </a:pPr>
            <a:r>
              <a:rPr lang="en-US" sz="1000" dirty="0" smtClean="0">
                <a:solidFill>
                  <a:srgbClr val="FF0000"/>
                </a:solidFill>
              </a:rPr>
              <a:t>Investors and Creditors</a:t>
            </a:r>
          </a:p>
          <a:p>
            <a:pPr marL="171450" indent="-171450">
              <a:spcBef>
                <a:spcPts val="3600"/>
              </a:spcBef>
              <a:buClr>
                <a:srgbClr val="034EA2"/>
              </a:buClr>
              <a:buFont typeface="Arial" pitchFamily="34" charset="0"/>
              <a:buChar char="•"/>
              <a:defRPr/>
            </a:pPr>
            <a:r>
              <a:rPr lang="en-US" sz="1000" dirty="0" smtClean="0">
                <a:solidFill>
                  <a:srgbClr val="FF0000"/>
                </a:solidFill>
              </a:rPr>
              <a:t>Export Credit Agencies</a:t>
            </a:r>
          </a:p>
          <a:p>
            <a:pPr marL="171450" indent="-171450">
              <a:spcBef>
                <a:spcPts val="3600"/>
              </a:spcBef>
              <a:buClr>
                <a:srgbClr val="034EA2"/>
              </a:buClr>
              <a:buFont typeface="Arial" pitchFamily="34" charset="0"/>
              <a:buChar char="•"/>
              <a:defRPr/>
            </a:pPr>
            <a:r>
              <a:rPr lang="en-US" sz="1000" dirty="0" smtClean="0">
                <a:solidFill>
                  <a:srgbClr val="FF0000"/>
                </a:solidFill>
              </a:rPr>
              <a:t>Media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151AFFDA-183C-4912-A4E5-888509B31C23}" type="slidenum">
              <a:rPr lang="en-GB" smtClean="0"/>
              <a:pPr/>
              <a:t>8</a:t>
            </a:fld>
            <a:endParaRPr lang="en-GB" smtClean="0"/>
          </a:p>
        </p:txBody>
      </p:sp>
      <p:sp>
        <p:nvSpPr>
          <p:cNvPr id="30722" name="Rectangle 2"/>
          <p:cNvSpPr>
            <a:spLocks noGrp="1" noRot="1" noChangeAspect="1" noChangeArrowheads="1" noTextEdit="1"/>
          </p:cNvSpPr>
          <p:nvPr>
            <p:ph type="sldImg"/>
          </p:nvPr>
        </p:nvSpPr>
        <p:spPr>
          <a:xfrm>
            <a:off x="398463" y="287338"/>
            <a:ext cx="6105525" cy="4578350"/>
          </a:xfrm>
          <a:ln/>
        </p:spPr>
      </p:sp>
      <p:sp>
        <p:nvSpPr>
          <p:cNvPr id="30723" name="Rectangle 3"/>
          <p:cNvSpPr>
            <a:spLocks noGrp="1" noChangeArrowheads="1"/>
          </p:cNvSpPr>
          <p:nvPr>
            <p:ph type="body" idx="1"/>
          </p:nvPr>
        </p:nvSpPr>
        <p:spPr>
          <a:xfrm>
            <a:off x="331788" y="5154613"/>
            <a:ext cx="6280150" cy="4464050"/>
          </a:xfrm>
          <a:noFill/>
        </p:spPr>
        <p:txBody>
          <a:bodyPr/>
          <a:lstStyle/>
          <a:p>
            <a:pPr marL="171450" indent="-171450" eaLnBrk="1" hangingPunct="1">
              <a:buFont typeface="Wingdings" pitchFamily="2" charset="2"/>
              <a:buChar char="à"/>
            </a:pPr>
            <a:r>
              <a:rPr lang="en-GB" sz="1000" smtClean="0"/>
              <a:t>In the following, each activity is described, providing general information as well as engagement advantages and disadvantages/constraints for a National Chapter.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C09E8E96-2791-43A7-94CF-AB703F8BE9DB}" type="slidenum">
              <a:rPr lang="en-GB" smtClean="0"/>
              <a:pPr/>
              <a:t>10</a:t>
            </a:fld>
            <a:endParaRPr lang="en-GB" smtClean="0"/>
          </a:p>
        </p:txBody>
      </p:sp>
      <p:sp>
        <p:nvSpPr>
          <p:cNvPr id="58370" name="Rectangle 2"/>
          <p:cNvSpPr>
            <a:spLocks noGrp="1" noRot="1" noChangeAspect="1" noChangeArrowheads="1" noTextEdit="1"/>
          </p:cNvSpPr>
          <p:nvPr>
            <p:ph type="sldImg"/>
          </p:nvPr>
        </p:nvSpPr>
        <p:spPr>
          <a:xfrm>
            <a:off x="398463" y="287338"/>
            <a:ext cx="6105525" cy="4578350"/>
          </a:xfrm>
          <a:ln/>
        </p:spPr>
      </p:sp>
      <p:sp>
        <p:nvSpPr>
          <p:cNvPr id="58371" name="Rectangle 3"/>
          <p:cNvSpPr>
            <a:spLocks noGrp="1" noChangeArrowheads="1"/>
          </p:cNvSpPr>
          <p:nvPr>
            <p:ph type="body" idx="1"/>
          </p:nvPr>
        </p:nvSpPr>
        <p:spPr>
          <a:xfrm>
            <a:off x="357188" y="5151438"/>
            <a:ext cx="6254750" cy="4467225"/>
          </a:xfrm>
          <a:noFill/>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287338"/>
            <a:ext cx="6105525" cy="4578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67B2CA-D3C0-4299-BE0F-B1E52EEBFA7E}" type="slidenum">
              <a:rPr lang="en-US" smtClean="0"/>
              <a:t>17</a:t>
            </a:fld>
            <a:endParaRPr lang="en-US"/>
          </a:p>
        </p:txBody>
      </p:sp>
    </p:spTree>
    <p:extLst>
      <p:ext uri="{BB962C8B-B14F-4D97-AF65-F5344CB8AC3E}">
        <p14:creationId xmlns:p14="http://schemas.microsoft.com/office/powerpoint/2010/main" val="3272653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404813"/>
            <a:ext cx="9144000" cy="6465887"/>
            <a:chOff x="0" y="247"/>
            <a:chExt cx="5760" cy="4073"/>
          </a:xfrm>
        </p:grpSpPr>
        <p:sp>
          <p:nvSpPr>
            <p:cNvPr id="5" name="Rectangle 2"/>
            <p:cNvSpPr>
              <a:spLocks noChangeAspect="1" noChangeArrowheads="1"/>
            </p:cNvSpPr>
            <p:nvPr/>
          </p:nvSpPr>
          <p:spPr bwMode="auto">
            <a:xfrm>
              <a:off x="0" y="981"/>
              <a:ext cx="5760" cy="3339"/>
            </a:xfrm>
            <a:prstGeom prst="rect">
              <a:avLst/>
            </a:prstGeom>
            <a:solidFill>
              <a:srgbClr val="0D3D91"/>
            </a:solidFill>
            <a:ln>
              <a:noFill/>
            </a:ln>
            <a:effectLst/>
            <a:extLst/>
          </p:spPr>
          <p:txBody>
            <a:bodyPr wrap="none" anchor="ctr"/>
            <a:lstStyle/>
            <a:p>
              <a:pPr algn="ctr" eaLnBrk="0" hangingPunct="0">
                <a:defRPr/>
              </a:pPr>
              <a:endParaRPr lang="de-DE" sz="800" b="0"/>
            </a:p>
          </p:txBody>
        </p:sp>
        <p:pic>
          <p:nvPicPr>
            <p:cNvPr id="6" name="Picture 6" descr="logo_with_coalition_banner"/>
            <p:cNvPicPr preferRelativeResize="0">
              <a:picLocks noChangeAspect="1" noChangeArrowheads="1"/>
            </p:cNvPicPr>
            <p:nvPr/>
          </p:nvPicPr>
          <p:blipFill>
            <a:blip r:embed="rId2"/>
            <a:srcRect/>
            <a:stretch>
              <a:fillRect/>
            </a:stretch>
          </p:blipFill>
          <p:spPr bwMode="auto">
            <a:xfrm>
              <a:off x="476" y="247"/>
              <a:ext cx="1632" cy="401"/>
            </a:xfrm>
            <a:prstGeom prst="rect">
              <a:avLst/>
            </a:prstGeom>
            <a:noFill/>
            <a:ln w="9525">
              <a:noFill/>
              <a:miter lim="800000"/>
              <a:headEnd/>
              <a:tailEnd/>
            </a:ln>
          </p:spPr>
        </p:pic>
      </p:grpSp>
      <p:sp>
        <p:nvSpPr>
          <p:cNvPr id="3" name="Untertitel 2"/>
          <p:cNvSpPr>
            <a:spLocks noGrp="1"/>
          </p:cNvSpPr>
          <p:nvPr>
            <p:ph type="subTitle" idx="1"/>
          </p:nvPr>
        </p:nvSpPr>
        <p:spPr>
          <a:xfrm>
            <a:off x="684213" y="182041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7" name="Fußzeilenplatzhalter 4"/>
          <p:cNvSpPr>
            <a:spLocks noGrp="1"/>
          </p:cNvSpPr>
          <p:nvPr>
            <p:ph type="ftr" sz="quarter" idx="10"/>
          </p:nvPr>
        </p:nvSpPr>
        <p:spPr>
          <a:xfrm>
            <a:off x="669925" y="6245225"/>
            <a:ext cx="3757613" cy="476250"/>
          </a:xfrm>
        </p:spPr>
        <p:txBody>
          <a:bodyPr/>
          <a:lstStyle>
            <a:lvl1pPr>
              <a:defRPr/>
            </a:lvl1pPr>
          </a:lstStyle>
          <a:p>
            <a:pPr>
              <a:defRPr/>
            </a:pPr>
            <a:endParaRPr lang="en-GB"/>
          </a:p>
        </p:txBody>
      </p:sp>
      <p:sp>
        <p:nvSpPr>
          <p:cNvPr id="8" name="Foliennummernplatzhalter 5"/>
          <p:cNvSpPr>
            <a:spLocks noGrp="1"/>
          </p:cNvSpPr>
          <p:nvPr>
            <p:ph type="sldNum" sz="quarter" idx="11"/>
          </p:nvPr>
        </p:nvSpPr>
        <p:spPr>
          <a:xfrm>
            <a:off x="4716463" y="6245225"/>
            <a:ext cx="2133600" cy="476250"/>
          </a:xfrm>
        </p:spPr>
        <p:txBody>
          <a:bodyPr/>
          <a:lstStyle>
            <a:lvl1pPr>
              <a:defRPr/>
            </a:lvl1pPr>
          </a:lstStyle>
          <a:p>
            <a:pPr>
              <a:defRPr/>
            </a:pPr>
            <a:fld id="{00B6A0D0-4314-44DC-B71A-79A56DDE7F6F}" type="slidenum">
              <a:rPr lang="en-GB"/>
              <a:pPr>
                <a:defRPr/>
              </a:pPr>
              <a:t>‹#›</a:t>
            </a:fld>
            <a:endParaRPr lang="en-GB"/>
          </a:p>
        </p:txBody>
      </p:sp>
      <p:pic>
        <p:nvPicPr>
          <p:cNvPr id="8194" name="Picture 2" descr="C:\Users\ASEAN-CSR\Desktop\COMM\ACN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52120" y="173955"/>
            <a:ext cx="2797594" cy="1098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pSp>
        <p:nvGrpSpPr>
          <p:cNvPr id="4" name="Group 8"/>
          <p:cNvGrpSpPr>
            <a:grpSpLocks noChangeAspect="1"/>
          </p:cNvGrpSpPr>
          <p:nvPr userDrawn="1"/>
        </p:nvGrpSpPr>
        <p:grpSpPr bwMode="auto">
          <a:xfrm>
            <a:off x="-79374" y="0"/>
            <a:ext cx="9144000" cy="6858000"/>
            <a:chOff x="0" y="0"/>
            <a:chExt cx="5760" cy="4320"/>
          </a:xfrm>
        </p:grpSpPr>
        <p:pic>
          <p:nvPicPr>
            <p:cNvPr id="5" name="Picture 7" descr="TI_logo"/>
            <p:cNvPicPr>
              <a:picLocks noChangeAspect="1" noChangeArrowheads="1"/>
            </p:cNvPicPr>
            <p:nvPr/>
          </p:nvPicPr>
          <p:blipFill>
            <a:blip r:embed="rId2"/>
            <a:srcRect/>
            <a:stretch>
              <a:fillRect/>
            </a:stretch>
          </p:blipFill>
          <p:spPr bwMode="auto">
            <a:xfrm>
              <a:off x="3202" y="3924"/>
              <a:ext cx="1179" cy="280"/>
            </a:xfrm>
            <a:prstGeom prst="rect">
              <a:avLst/>
            </a:prstGeom>
            <a:noFill/>
            <a:ln w="9525">
              <a:noFill/>
              <a:miter lim="800000"/>
              <a:headEnd/>
              <a:tailEnd/>
            </a:ln>
          </p:spPr>
        </p:pic>
        <p:pic>
          <p:nvPicPr>
            <p:cNvPr id="6" name="Picture 2" descr="TI"/>
            <p:cNvPicPr>
              <a:picLocks noChangeAspect="1" noChangeArrowheads="1"/>
            </p:cNvPicPr>
            <p:nvPr userDrawn="1"/>
          </p:nvPicPr>
          <p:blipFill>
            <a:blip r:embed="rId3"/>
            <a:srcRect/>
            <a:stretch>
              <a:fillRect/>
            </a:stretch>
          </p:blipFill>
          <p:spPr bwMode="auto">
            <a:xfrm>
              <a:off x="295" y="0"/>
              <a:ext cx="5465" cy="881"/>
            </a:xfrm>
            <a:prstGeom prst="rect">
              <a:avLst/>
            </a:prstGeom>
            <a:noFill/>
            <a:ln w="9525">
              <a:noFill/>
              <a:miter lim="800000"/>
              <a:headEnd/>
              <a:tailEnd/>
            </a:ln>
          </p:spPr>
        </p:pic>
        <p:sp>
          <p:nvSpPr>
            <p:cNvPr id="7" name="Rectangle 4"/>
            <p:cNvSpPr>
              <a:spLocks noChangeAspect="1" noChangeArrowheads="1"/>
            </p:cNvSpPr>
            <p:nvPr/>
          </p:nvSpPr>
          <p:spPr bwMode="auto">
            <a:xfrm>
              <a:off x="0" y="0"/>
              <a:ext cx="295" cy="4320"/>
            </a:xfrm>
            <a:prstGeom prst="rect">
              <a:avLst/>
            </a:prstGeom>
            <a:solidFill>
              <a:srgbClr val="0D3D91"/>
            </a:solidFill>
            <a:ln>
              <a:noFill/>
            </a:ln>
            <a:effectLst/>
            <a:extLst/>
          </p:spPr>
          <p:txBody>
            <a:bodyPr wrap="none" anchor="ctr"/>
            <a:lstStyle/>
            <a:p>
              <a:pPr>
                <a:defRPr/>
              </a:pPr>
              <a:endParaRPr lang="de-DE"/>
            </a:p>
          </p:txBody>
        </p:sp>
      </p:grpSp>
      <p:sp>
        <p:nvSpPr>
          <p:cNvPr id="3" name="Inhaltsplatzhalter 2"/>
          <p:cNvSpPr>
            <a:spLocks noGrp="1"/>
          </p:cNvSpPr>
          <p:nvPr>
            <p:ph idx="1"/>
          </p:nvPr>
        </p:nvSpPr>
        <p:spPr>
          <a:xfrm>
            <a:off x="388939" y="1512916"/>
            <a:ext cx="8229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Datumsplatzhalter 3"/>
          <p:cNvSpPr>
            <a:spLocks noGrp="1"/>
          </p:cNvSpPr>
          <p:nvPr>
            <p:ph type="dt" sz="half" idx="10"/>
          </p:nvPr>
        </p:nvSpPr>
        <p:spPr/>
        <p:txBody>
          <a:bodyPr/>
          <a:lstStyle>
            <a:lvl1pPr>
              <a:defRPr/>
            </a:lvl1pPr>
          </a:lstStyle>
          <a:p>
            <a:pPr>
              <a:defRPr/>
            </a:pPr>
            <a:endParaRPr lang="en-GB"/>
          </a:p>
        </p:txBody>
      </p:sp>
      <p:sp>
        <p:nvSpPr>
          <p:cNvPr id="9" name="Fußzeilenplatzhalter 4"/>
          <p:cNvSpPr>
            <a:spLocks noGrp="1"/>
          </p:cNvSpPr>
          <p:nvPr>
            <p:ph type="ftr" sz="quarter" idx="11"/>
          </p:nvPr>
        </p:nvSpPr>
        <p:spPr/>
        <p:txBody>
          <a:bodyPr/>
          <a:lstStyle>
            <a:lvl1pPr>
              <a:defRPr/>
            </a:lvl1pPr>
          </a:lstStyle>
          <a:p>
            <a:pPr>
              <a:defRPr/>
            </a:pPr>
            <a:endParaRPr lang="en-GB"/>
          </a:p>
        </p:txBody>
      </p:sp>
      <p:sp>
        <p:nvSpPr>
          <p:cNvPr id="10" name="Foliennummernplatzhalter 5"/>
          <p:cNvSpPr>
            <a:spLocks noGrp="1"/>
          </p:cNvSpPr>
          <p:nvPr>
            <p:ph type="sldNum" sz="quarter" idx="12"/>
          </p:nvPr>
        </p:nvSpPr>
        <p:spPr>
          <a:xfrm>
            <a:off x="0" y="6245225"/>
            <a:ext cx="481013" cy="476250"/>
          </a:xfrm>
        </p:spPr>
        <p:txBody>
          <a:bodyPr anchor="b"/>
          <a:lstStyle>
            <a:lvl1pPr algn="l">
              <a:defRPr sz="1000" b="1">
                <a:solidFill>
                  <a:schemeClr val="bg1"/>
                </a:solidFill>
              </a:defRPr>
            </a:lvl1pPr>
          </a:lstStyle>
          <a:p>
            <a:pPr>
              <a:defRPr/>
            </a:pPr>
            <a:fld id="{B66B3EA0-8586-4AEE-8930-993B864D25BE}" type="slidenum">
              <a:rPr lang="en-GB"/>
              <a:pPr>
                <a:defRPr/>
              </a:pPr>
              <a:t>‹#›</a:t>
            </a:fld>
            <a:endParaRPr lang="en-GB"/>
          </a:p>
        </p:txBody>
      </p:sp>
      <p:pic>
        <p:nvPicPr>
          <p:cNvPr id="1027" name="Picture 3" descr="C:\Users\ASEAN-CSR\Desktop\COMM\ACN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1660" y="6038879"/>
            <a:ext cx="2098700" cy="82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bwMode="auto">
          <a:xfrm>
            <a:off x="388939" y="0"/>
            <a:ext cx="8791421" cy="1398588"/>
          </a:xfrm>
          <a:prstGeom prst="rect">
            <a:avLst/>
          </a:prstGeom>
          <a:solidFill>
            <a:schemeClr val="bg1">
              <a:lumMod val="65000"/>
            </a:schemeClr>
          </a:solidFill>
          <a:ln w="12700">
            <a:noFill/>
            <a:miter lim="800000"/>
            <a:headEnd/>
            <a:tailEnd/>
          </a:ln>
          <a:effectLst/>
          <a:extLst/>
        </p:spPr>
        <p:txBody>
          <a:bodyPr wrap="square" lIns="72000" tIns="72000" rIns="72000" bIns="72000" rtlCol="0" anchor="t">
            <a:noAutofit/>
          </a:bodyPr>
          <a:lstStyle/>
          <a:p>
            <a:pPr algn="ctr" eaLnBrk="0" hangingPunct="0">
              <a:spcBef>
                <a:spcPts val="1200"/>
              </a:spcBef>
              <a:buClr>
                <a:srgbClr val="034EA2"/>
              </a:buClr>
            </a:pPr>
            <a:endParaRPr lang="en-US" sz="160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E8E09-CC9A-4E76-B8F5-8B5991E2E6A2}" type="datetimeFigureOut">
              <a:rPr lang="en-US" smtClean="0"/>
              <a:t>26-Feb-14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B4526-B537-40D7-BBF1-B8BF903BC31F}" type="slidenum">
              <a:rPr lang="en-US" smtClean="0"/>
              <a:t>‹#›</a:t>
            </a:fld>
            <a:endParaRPr lang="en-US"/>
          </a:p>
        </p:txBody>
      </p:sp>
      <p:pic>
        <p:nvPicPr>
          <p:cNvPr id="8" name="Picture 2" descr="C:\Users\ASEAN-CSR\Pictures\CSR_hiRe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6080204"/>
            <a:ext cx="1981200" cy="77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58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77B2D1B5-D3E5-4579-9966-0890F6F8F2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unglobalcompact.org/AboutTheGC/TheTenPrinciples/principle5.html" TargetMode="External"/><Relationship Id="rId13" Type="http://schemas.openxmlformats.org/officeDocument/2006/relationships/hyperlink" Target="http://www.unglobalcompact.org/AboutTheGC/TheTenPrinciples/principle9.html" TargetMode="External"/><Relationship Id="rId3" Type="http://schemas.openxmlformats.org/officeDocument/2006/relationships/hyperlink" Target="http://www.unglobalcompact.org/AboutTheGC/TheTenPrinciples/principle1.html" TargetMode="External"/><Relationship Id="rId7" Type="http://schemas.openxmlformats.org/officeDocument/2006/relationships/hyperlink" Target="http://www.unglobalcompact.org/AboutTheGC/TheTenPrinciples/Principle4.html" TargetMode="External"/><Relationship Id="rId12" Type="http://schemas.openxmlformats.org/officeDocument/2006/relationships/hyperlink" Target="http://www.unglobalcompact.org/AboutTheGC/TheTenPrinciples/principle8.html" TargetMode="External"/><Relationship Id="rId2" Type="http://schemas.openxmlformats.org/officeDocument/2006/relationships/hyperlink" Target="http://www.unglobalcompact.org/AboutTheGC/TheTenPrinciples/humanRights.html" TargetMode="Externa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unglobalcompact.org/AboutTheGC/TheTenPrinciples/principle3.html" TargetMode="External"/><Relationship Id="rId11" Type="http://schemas.openxmlformats.org/officeDocument/2006/relationships/hyperlink" Target="http://www.unglobalcompact.org/AboutTheGC/TheTenPrinciples/principle7.html" TargetMode="External"/><Relationship Id="rId5" Type="http://schemas.openxmlformats.org/officeDocument/2006/relationships/hyperlink" Target="http://www.unglobalcompact.org/AboutTheGC/TheTenPrinciples/labour.html" TargetMode="External"/><Relationship Id="rId15" Type="http://schemas.openxmlformats.org/officeDocument/2006/relationships/hyperlink" Target="http://www.unglobalcompact.org/AboutTheGC/TheTenPrinciples/principle10.html" TargetMode="External"/><Relationship Id="rId10" Type="http://schemas.openxmlformats.org/officeDocument/2006/relationships/hyperlink" Target="http://www.unglobalcompact.org/AboutTheGC/TheTenPrinciples/environment.html" TargetMode="External"/><Relationship Id="rId4" Type="http://schemas.openxmlformats.org/officeDocument/2006/relationships/hyperlink" Target="http://www.unglobalcompact.org/AboutTheGC/TheTenPrinciples/Principle2.html" TargetMode="External"/><Relationship Id="rId9" Type="http://schemas.openxmlformats.org/officeDocument/2006/relationships/hyperlink" Target="http://www.unglobalcompact.org/AboutTheGC/TheTenPrinciples/principle6.html" TargetMode="External"/><Relationship Id="rId14" Type="http://schemas.openxmlformats.org/officeDocument/2006/relationships/hyperlink" Target="http://www.unglobalcompact.org/AboutTheGC/TheTenPrinciples/anti-corruptio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4"/>
          <p:cNvSpPr>
            <a:spLocks noGrp="1" noChangeArrowheads="1"/>
          </p:cNvSpPr>
          <p:nvPr>
            <p:ph type="subTitle" idx="1"/>
          </p:nvPr>
        </p:nvSpPr>
        <p:spPr>
          <a:xfrm>
            <a:off x="250825" y="5445125"/>
            <a:ext cx="4321175" cy="792163"/>
          </a:xfrm>
        </p:spPr>
        <p:txBody>
          <a:bodyPr/>
          <a:lstStyle/>
          <a:p>
            <a:pPr algn="l" eaLnBrk="1" hangingPunct="1">
              <a:lnSpc>
                <a:spcPts val="2000"/>
              </a:lnSpc>
            </a:pPr>
            <a:endParaRPr lang="en-GB" sz="4000" dirty="0">
              <a:solidFill>
                <a:schemeClr val="tx2"/>
              </a:solidFill>
            </a:endParaRPr>
          </a:p>
          <a:p>
            <a:pPr algn="l" eaLnBrk="1" hangingPunct="1">
              <a:lnSpc>
                <a:spcPts val="2000"/>
              </a:lnSpc>
            </a:pPr>
            <a:r>
              <a:rPr lang="hu-HU" sz="1400" dirty="0" smtClean="0">
                <a:solidFill>
                  <a:schemeClr val="bg1"/>
                </a:solidFill>
              </a:rPr>
              <a:t>Kuala Lumpur</a:t>
            </a:r>
            <a:r>
              <a:rPr lang="en-US" sz="1400" dirty="0" smtClean="0">
                <a:solidFill>
                  <a:schemeClr val="bg1"/>
                </a:solidFill>
              </a:rPr>
              <a:t>, </a:t>
            </a:r>
            <a:r>
              <a:rPr lang="hu-HU" sz="1400" dirty="0" smtClean="0">
                <a:solidFill>
                  <a:schemeClr val="bg1"/>
                </a:solidFill>
              </a:rPr>
              <a:t>27 </a:t>
            </a:r>
            <a:r>
              <a:rPr lang="hu-HU" sz="1400" dirty="0" err="1" smtClean="0">
                <a:solidFill>
                  <a:schemeClr val="bg1"/>
                </a:solidFill>
              </a:rPr>
              <a:t>February</a:t>
            </a:r>
            <a:r>
              <a:rPr lang="en-US" sz="1400" dirty="0" smtClean="0">
                <a:solidFill>
                  <a:schemeClr val="bg1"/>
                </a:solidFill>
              </a:rPr>
              <a:t> 201</a:t>
            </a:r>
            <a:r>
              <a:rPr lang="hu-HU" sz="1400" dirty="0" smtClean="0">
                <a:solidFill>
                  <a:schemeClr val="bg1"/>
                </a:solidFill>
              </a:rPr>
              <a:t>4</a:t>
            </a:r>
            <a:endParaRPr lang="en-GB" sz="2800" b="1" dirty="0" smtClean="0"/>
          </a:p>
        </p:txBody>
      </p:sp>
      <p:sp>
        <p:nvSpPr>
          <p:cNvPr id="5122" name="Text Box 5"/>
          <p:cNvSpPr txBox="1">
            <a:spLocks noChangeArrowheads="1"/>
          </p:cNvSpPr>
          <p:nvPr/>
        </p:nvSpPr>
        <p:spPr bwMode="auto">
          <a:xfrm>
            <a:off x="250825" y="2506663"/>
            <a:ext cx="8642350" cy="2339102"/>
          </a:xfrm>
          <a:prstGeom prst="rect">
            <a:avLst/>
          </a:prstGeom>
          <a:noFill/>
          <a:ln w="9525">
            <a:noFill/>
            <a:miter lim="800000"/>
            <a:headEnd/>
            <a:tailEnd/>
          </a:ln>
        </p:spPr>
        <p:txBody>
          <a:bodyPr>
            <a:spAutoFit/>
          </a:bodyPr>
          <a:lstStyle/>
          <a:p>
            <a:pPr eaLnBrk="0" hangingPunct="0">
              <a:spcBef>
                <a:spcPct val="50000"/>
              </a:spcBef>
            </a:pPr>
            <a:r>
              <a:rPr lang="de-DE" sz="2800" dirty="0">
                <a:solidFill>
                  <a:schemeClr val="bg1"/>
                </a:solidFill>
              </a:rPr>
              <a:t>CSO Training on the UNCAC</a:t>
            </a:r>
          </a:p>
          <a:p>
            <a:pPr eaLnBrk="0" hangingPunct="0">
              <a:spcBef>
                <a:spcPct val="50000"/>
              </a:spcBef>
            </a:pPr>
            <a:r>
              <a:rPr lang="de-DE" sz="2800" dirty="0">
                <a:solidFill>
                  <a:schemeClr val="bg1"/>
                </a:solidFill>
              </a:rPr>
              <a:t>Engaging the private sector in UNCAC implementation &amp; monitoring</a:t>
            </a:r>
          </a:p>
          <a:p>
            <a:pPr eaLnBrk="0" hangingPunct="0">
              <a:spcBef>
                <a:spcPct val="50000"/>
              </a:spcBef>
            </a:pPr>
            <a:endParaRPr lang="de-DE" sz="32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ChangeArrowheads="1"/>
          </p:cNvSpPr>
          <p:nvPr/>
        </p:nvSpPr>
        <p:spPr bwMode="auto">
          <a:xfrm>
            <a:off x="576263" y="333375"/>
            <a:ext cx="6299200" cy="1052513"/>
          </a:xfrm>
          <a:prstGeom prst="rect">
            <a:avLst/>
          </a:prstGeom>
          <a:noFill/>
          <a:ln w="9525">
            <a:noFill/>
            <a:miter lim="800000"/>
            <a:headEnd/>
            <a:tailEnd/>
          </a:ln>
        </p:spPr>
        <p:txBody>
          <a:bodyPr anchor="b"/>
          <a:lstStyle/>
          <a:p>
            <a:pPr>
              <a:spcBef>
                <a:spcPct val="20000"/>
              </a:spcBef>
            </a:pPr>
            <a:r>
              <a:rPr lang="en-US" sz="2000"/>
              <a:t>FAQ: How can the private sector contribute to implementation and monitoring of international conventions (e.g. UNCAC) ?</a:t>
            </a:r>
            <a:endParaRPr lang="en-GB" sz="2000"/>
          </a:p>
        </p:txBody>
      </p:sp>
      <p:sp>
        <p:nvSpPr>
          <p:cNvPr id="57346" name="Foliennummernplatzhalter 1"/>
          <p:cNvSpPr>
            <a:spLocks noGrp="1"/>
          </p:cNvSpPr>
          <p:nvPr>
            <p:ph type="sldNum" sz="quarter" idx="12"/>
          </p:nvPr>
        </p:nvSpPr>
        <p:spPr>
          <a:noFill/>
          <a:ln>
            <a:miter lim="800000"/>
            <a:headEnd/>
            <a:tailEnd/>
          </a:ln>
        </p:spPr>
        <p:txBody>
          <a:bodyPr/>
          <a:lstStyle/>
          <a:p>
            <a:fld id="{4DD6AACF-E5FB-47F4-A716-82EDE0D88D5E}" type="slidenum">
              <a:rPr lang="en-GB" smtClean="0"/>
              <a:pPr/>
              <a:t>10</a:t>
            </a:fld>
            <a:endParaRPr lang="en-GB" smtClean="0"/>
          </a:p>
        </p:txBody>
      </p:sp>
      <p:sp>
        <p:nvSpPr>
          <p:cNvPr id="57347" name="Pfeil nach rechts 4"/>
          <p:cNvSpPr>
            <a:spLocks noChangeArrowheads="1"/>
          </p:cNvSpPr>
          <p:nvPr/>
        </p:nvSpPr>
        <p:spPr bwMode="auto">
          <a:xfrm>
            <a:off x="688975" y="1806575"/>
            <a:ext cx="431800" cy="504825"/>
          </a:xfrm>
          <a:prstGeom prst="rightArrow">
            <a:avLst>
              <a:gd name="adj1" fmla="val 50000"/>
              <a:gd name="adj2" fmla="val 50000"/>
            </a:avLst>
          </a:prstGeom>
          <a:solidFill>
            <a:schemeClr val="accent2"/>
          </a:solidFill>
          <a:ln w="12700">
            <a:solidFill>
              <a:srgbClr val="0D3D91"/>
            </a:solidFill>
            <a:miter lim="800000"/>
            <a:headEnd/>
            <a:tailEnd/>
          </a:ln>
        </p:spPr>
        <p:txBody>
          <a:bodyPr lIns="72000" tIns="0" rIns="72000" bIns="0" anchor="ctr"/>
          <a:lstStyle/>
          <a:p>
            <a:pPr algn="ctr" eaLnBrk="0" hangingPunct="0">
              <a:spcBef>
                <a:spcPts val="1200"/>
              </a:spcBef>
              <a:buClr>
                <a:srgbClr val="034EA2"/>
              </a:buClr>
            </a:pPr>
            <a:r>
              <a:rPr lang="de-DE" sz="1400" i="1">
                <a:solidFill>
                  <a:schemeClr val="bg1"/>
                </a:solidFill>
              </a:rPr>
              <a:t>!</a:t>
            </a:r>
          </a:p>
        </p:txBody>
      </p:sp>
      <p:sp>
        <p:nvSpPr>
          <p:cNvPr id="57348" name="Pfeil nach rechts 6"/>
          <p:cNvSpPr>
            <a:spLocks noChangeArrowheads="1"/>
          </p:cNvSpPr>
          <p:nvPr/>
        </p:nvSpPr>
        <p:spPr bwMode="auto">
          <a:xfrm>
            <a:off x="688975" y="4221163"/>
            <a:ext cx="431800" cy="503237"/>
          </a:xfrm>
          <a:prstGeom prst="rightArrow">
            <a:avLst>
              <a:gd name="adj1" fmla="val 50000"/>
              <a:gd name="adj2" fmla="val 50000"/>
            </a:avLst>
          </a:prstGeom>
          <a:solidFill>
            <a:schemeClr val="accent2"/>
          </a:solidFill>
          <a:ln w="12700">
            <a:solidFill>
              <a:srgbClr val="0D3D91"/>
            </a:solidFill>
            <a:miter lim="800000"/>
            <a:headEnd/>
            <a:tailEnd/>
          </a:ln>
        </p:spPr>
        <p:txBody>
          <a:bodyPr lIns="72000" tIns="0" rIns="72000" bIns="0" anchor="ctr"/>
          <a:lstStyle/>
          <a:p>
            <a:pPr algn="ctr" eaLnBrk="0" hangingPunct="0">
              <a:spcBef>
                <a:spcPts val="1200"/>
              </a:spcBef>
              <a:buClr>
                <a:srgbClr val="034EA2"/>
              </a:buClr>
            </a:pPr>
            <a:r>
              <a:rPr lang="de-DE" sz="1400" i="1">
                <a:solidFill>
                  <a:schemeClr val="bg1"/>
                </a:solidFill>
              </a:rPr>
              <a:t>!</a:t>
            </a:r>
          </a:p>
        </p:txBody>
      </p:sp>
      <p:cxnSp>
        <p:nvCxnSpPr>
          <p:cNvPr id="57349" name="Gerade Verbindung 7"/>
          <p:cNvCxnSpPr>
            <a:cxnSpLocks noChangeShapeType="1"/>
          </p:cNvCxnSpPr>
          <p:nvPr/>
        </p:nvCxnSpPr>
        <p:spPr bwMode="auto">
          <a:xfrm>
            <a:off x="671513" y="1604963"/>
            <a:ext cx="0" cy="4621212"/>
          </a:xfrm>
          <a:prstGeom prst="line">
            <a:avLst/>
          </a:prstGeom>
          <a:noFill/>
          <a:ln w="76200" algn="ctr">
            <a:solidFill>
              <a:srgbClr val="0D3D91"/>
            </a:solidFill>
            <a:round/>
            <a:headEnd type="oval" w="med" len="med"/>
            <a:tailEnd type="oval" w="med" len="med"/>
          </a:ln>
        </p:spPr>
      </p:cxnSp>
      <p:sp>
        <p:nvSpPr>
          <p:cNvPr id="57350" name="Pfeil nach rechts 8"/>
          <p:cNvSpPr>
            <a:spLocks noChangeArrowheads="1"/>
          </p:cNvSpPr>
          <p:nvPr/>
        </p:nvSpPr>
        <p:spPr bwMode="auto">
          <a:xfrm>
            <a:off x="617538" y="5484813"/>
            <a:ext cx="431800" cy="504825"/>
          </a:xfrm>
          <a:prstGeom prst="rightArrow">
            <a:avLst>
              <a:gd name="adj1" fmla="val 50000"/>
              <a:gd name="adj2" fmla="val 50000"/>
            </a:avLst>
          </a:prstGeom>
          <a:solidFill>
            <a:schemeClr val="accent2"/>
          </a:solidFill>
          <a:ln w="12700">
            <a:solidFill>
              <a:srgbClr val="0D3D91"/>
            </a:solidFill>
            <a:miter lim="800000"/>
            <a:headEnd/>
            <a:tailEnd/>
          </a:ln>
        </p:spPr>
        <p:txBody>
          <a:bodyPr lIns="72000" tIns="0" rIns="72000" bIns="0" anchor="ctr"/>
          <a:lstStyle/>
          <a:p>
            <a:pPr algn="ctr" eaLnBrk="0" hangingPunct="0">
              <a:spcBef>
                <a:spcPts val="1200"/>
              </a:spcBef>
              <a:buClr>
                <a:srgbClr val="034EA2"/>
              </a:buClr>
            </a:pPr>
            <a:r>
              <a:rPr lang="de-DE" sz="1400" i="1">
                <a:solidFill>
                  <a:schemeClr val="bg1"/>
                </a:solidFill>
              </a:rPr>
              <a:t>!</a:t>
            </a:r>
          </a:p>
        </p:txBody>
      </p:sp>
      <p:sp>
        <p:nvSpPr>
          <p:cNvPr id="57351" name="Rectangle 6"/>
          <p:cNvSpPr>
            <a:spLocks noChangeArrowheads="1"/>
          </p:cNvSpPr>
          <p:nvPr/>
        </p:nvSpPr>
        <p:spPr bwMode="auto">
          <a:xfrm>
            <a:off x="1120775" y="1676400"/>
            <a:ext cx="7848600" cy="4619625"/>
          </a:xfrm>
          <a:prstGeom prst="rect">
            <a:avLst/>
          </a:prstGeom>
          <a:noFill/>
          <a:ln w="12700">
            <a:noFill/>
            <a:miter lim="800000"/>
            <a:headEnd/>
            <a:tailEnd/>
          </a:ln>
        </p:spPr>
        <p:txBody>
          <a:bodyPr lIns="0" tIns="72000" rIns="0" bIns="72000"/>
          <a:lstStyle/>
          <a:p>
            <a:pPr eaLnBrk="0" hangingPunct="0">
              <a:spcBef>
                <a:spcPts val="3600"/>
              </a:spcBef>
              <a:buClr>
                <a:srgbClr val="034EA2"/>
              </a:buClr>
            </a:pPr>
            <a:r>
              <a:rPr lang="en-US" sz="1400"/>
              <a:t> </a:t>
            </a:r>
            <a:r>
              <a:rPr lang="en-US" sz="1600"/>
              <a:t>Lobbying for ratification &amp; implementation: </a:t>
            </a:r>
            <a:r>
              <a:rPr lang="en-US" sz="1600" b="0"/>
              <a:t>CSOs can collaborate with major national and international businesses to seek ratification and implementation of international conventions (e.g. United Nations Convention Against Corruption). Interest from businesses may come for various reasons:</a:t>
            </a:r>
          </a:p>
          <a:p>
            <a:pPr marL="742950" lvl="1" indent="-285750" eaLnBrk="0" hangingPunct="0">
              <a:spcBef>
                <a:spcPts val="1800"/>
              </a:spcBef>
              <a:buClr>
                <a:srgbClr val="034EA2"/>
              </a:buClr>
              <a:buFont typeface="Wingdings" pitchFamily="2" charset="2"/>
              <a:buChar char="§"/>
            </a:pPr>
            <a:r>
              <a:rPr lang="en-US" sz="1600" i="1"/>
              <a:t>Aligning local business conditions to international standards </a:t>
            </a:r>
            <a:r>
              <a:rPr lang="en-US" sz="1600" b="0"/>
              <a:t>(e.g. to decrease investment risks for foreign institutions)</a:t>
            </a:r>
          </a:p>
          <a:p>
            <a:pPr marL="742950" lvl="1" indent="-285750" eaLnBrk="0" hangingPunct="0">
              <a:spcBef>
                <a:spcPts val="1800"/>
              </a:spcBef>
              <a:buClr>
                <a:srgbClr val="034EA2"/>
              </a:buClr>
              <a:buFont typeface="Wingdings" pitchFamily="2" charset="2"/>
              <a:buChar char="§"/>
            </a:pPr>
            <a:r>
              <a:rPr lang="en-US" sz="1600" i="1"/>
              <a:t>‘Level the playing field’ </a:t>
            </a:r>
            <a:r>
              <a:rPr lang="en-US" sz="1600" b="0"/>
              <a:t>by introducing comparable standards for all business participants. </a:t>
            </a:r>
          </a:p>
          <a:p>
            <a:pPr eaLnBrk="0" hangingPunct="0">
              <a:spcBef>
                <a:spcPts val="3600"/>
              </a:spcBef>
              <a:buClr>
                <a:srgbClr val="034EA2"/>
              </a:buClr>
            </a:pPr>
            <a:r>
              <a:rPr lang="en-US" sz="1600"/>
              <a:t> Monitoring the convention (Peer reviews):</a:t>
            </a:r>
            <a:r>
              <a:rPr lang="en-US" sz="1600" b="0"/>
              <a:t> The private sector may have important expertise and information about the challenges to anti-corruption law enforcement in the country under review. They may appreciate the opportunity to share their experiences during the self-assessment and with the review team.</a:t>
            </a:r>
            <a:endParaRPr lang="en-US" sz="1600">
              <a:solidFill>
                <a:srgbClr val="FF0000"/>
              </a:solidFill>
            </a:endParaRPr>
          </a:p>
          <a:p>
            <a:pPr eaLnBrk="0" hangingPunct="0">
              <a:spcBef>
                <a:spcPts val="3600"/>
              </a:spcBef>
              <a:buClr>
                <a:srgbClr val="034EA2"/>
              </a:buClr>
            </a:pPr>
            <a:r>
              <a:rPr lang="en-US" sz="1600">
                <a:solidFill>
                  <a:srgbClr val="FF0000"/>
                </a:solidFill>
              </a:rPr>
              <a:t> </a:t>
            </a:r>
            <a:r>
              <a:rPr lang="en-US" sz="1600"/>
              <a:t>Providing support to CSO activities, financially or in kind</a:t>
            </a:r>
          </a:p>
        </p:txBody>
      </p:sp>
      <p:sp>
        <p:nvSpPr>
          <p:cNvPr id="57352" name="Textfeld 10"/>
          <p:cNvSpPr txBox="1">
            <a:spLocks noChangeArrowheads="1"/>
          </p:cNvSpPr>
          <p:nvPr/>
        </p:nvSpPr>
        <p:spPr bwMode="auto">
          <a:xfrm>
            <a:off x="8261350" y="1385888"/>
            <a:ext cx="863600" cy="215900"/>
          </a:xfrm>
          <a:prstGeom prst="rect">
            <a:avLst/>
          </a:prstGeom>
          <a:noFill/>
          <a:ln w="9525">
            <a:noFill/>
            <a:miter lim="800000"/>
            <a:headEnd/>
            <a:tailEnd/>
          </a:ln>
        </p:spPr>
        <p:txBody>
          <a:bodyPr>
            <a:spAutoFit/>
          </a:bodyPr>
          <a:lstStyle/>
          <a:p>
            <a:pPr algn="r"/>
            <a:r>
              <a:rPr lang="de-DE" sz="800" u="sng"/>
              <a:t>Examples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340768"/>
            <a:ext cx="8229600" cy="4641850"/>
          </a:xfrm>
        </p:spPr>
        <p:txBody>
          <a:bodyPr/>
          <a:lstStyle/>
          <a:p>
            <a:pPr marL="0" indent="0">
              <a:buFontTx/>
              <a:buNone/>
              <a:defRPr/>
            </a:pPr>
            <a:endParaRPr lang="en-GB" sz="1600" dirty="0" smtClean="0"/>
          </a:p>
          <a:p>
            <a:pPr>
              <a:defRPr/>
            </a:pPr>
            <a:r>
              <a:rPr lang="en-GB" sz="2000" dirty="0" smtClean="0"/>
              <a:t>CEOs from </a:t>
            </a:r>
            <a:r>
              <a:rPr lang="en-GB" sz="2000" dirty="0"/>
              <a:t>35 top German companies </a:t>
            </a:r>
            <a:r>
              <a:rPr lang="en-GB" sz="2000" dirty="0" smtClean="0"/>
              <a:t>urge German </a:t>
            </a:r>
            <a:r>
              <a:rPr lang="en-GB" sz="2000" dirty="0"/>
              <a:t>lawmakers to ratify </a:t>
            </a:r>
            <a:r>
              <a:rPr lang="en-GB" sz="2000" dirty="0" smtClean="0"/>
              <a:t>UNCAC in </a:t>
            </a:r>
            <a:r>
              <a:rPr lang="en-GB" sz="2000" dirty="0"/>
              <a:t>a joint letter recently published by major German and international newspapers. </a:t>
            </a:r>
            <a:endParaRPr lang="en-GB" sz="2000" dirty="0" smtClean="0"/>
          </a:p>
          <a:p>
            <a:pPr>
              <a:defRPr/>
            </a:pPr>
            <a:r>
              <a:rPr lang="en-GB" sz="2000" dirty="0" smtClean="0"/>
              <a:t>Warning </a:t>
            </a:r>
            <a:r>
              <a:rPr lang="en-GB" sz="2000" dirty="0"/>
              <a:t>that failure to ratify the Convention would harm the reputation of German firms abroad, they concurred: "In the international context, a democratic country such as Germany must be entirely credible and should not unnecessarily make itself vulnerable."</a:t>
            </a:r>
          </a:p>
          <a:p>
            <a:pPr>
              <a:defRPr/>
            </a:pPr>
            <a:r>
              <a:rPr lang="en-GB" sz="2000" dirty="0"/>
              <a:t>"German industry is very much interested in corruption-free and fair competition in all partner countries", </a:t>
            </a:r>
            <a:endParaRPr lang="en-GB" sz="2000" dirty="0" smtClean="0"/>
          </a:p>
          <a:p>
            <a:pPr>
              <a:defRPr/>
            </a:pPr>
            <a:r>
              <a:rPr lang="en-GB" sz="2000" dirty="0" smtClean="0"/>
              <a:t>The business </a:t>
            </a:r>
            <a:r>
              <a:rPr lang="en-GB" sz="2000" dirty="0"/>
              <a:t>leaders, </a:t>
            </a:r>
            <a:r>
              <a:rPr lang="en-GB" sz="2000" dirty="0" smtClean="0"/>
              <a:t>recognized </a:t>
            </a:r>
            <a:r>
              <a:rPr lang="en-GB" sz="2000" dirty="0"/>
              <a:t>that the </a:t>
            </a:r>
            <a:r>
              <a:rPr lang="en-GB" sz="2000" dirty="0" smtClean="0"/>
              <a:t>Conventions </a:t>
            </a:r>
            <a:r>
              <a:rPr lang="en-GB" sz="2000" dirty="0"/>
              <a:t>the most significant international treaty in the global fight against corruption. "The ratification of the Convention would support the multiple efforts of companies in the prevention of </a:t>
            </a:r>
            <a:r>
              <a:rPr lang="en-GB" sz="2000" dirty="0" smtClean="0"/>
              <a:t>corruption“.</a:t>
            </a:r>
            <a:endParaRPr lang="en-GB" sz="2400" dirty="0"/>
          </a:p>
        </p:txBody>
      </p:sp>
      <p:sp>
        <p:nvSpPr>
          <p:cNvPr id="63490" name="Slide Number Placeholder 2"/>
          <p:cNvSpPr>
            <a:spLocks noGrp="1"/>
          </p:cNvSpPr>
          <p:nvPr>
            <p:ph type="sldNum" sz="quarter" idx="12"/>
          </p:nvPr>
        </p:nvSpPr>
        <p:spPr>
          <a:noFill/>
          <a:ln>
            <a:miter lim="800000"/>
            <a:headEnd/>
            <a:tailEnd/>
          </a:ln>
        </p:spPr>
        <p:txBody>
          <a:bodyPr/>
          <a:lstStyle/>
          <a:p>
            <a:fld id="{CCECD322-FCDC-4EC9-874F-E89AF81C9A48}" type="slidenum">
              <a:rPr lang="en-GB" smtClean="0"/>
              <a:pPr/>
              <a:t>11</a:t>
            </a:fld>
            <a:endParaRPr lang="en-GB" smtClean="0"/>
          </a:p>
        </p:txBody>
      </p:sp>
      <p:sp>
        <p:nvSpPr>
          <p:cNvPr id="63491" name="Rectangle 4"/>
          <p:cNvSpPr>
            <a:spLocks noChangeArrowheads="1"/>
          </p:cNvSpPr>
          <p:nvPr/>
        </p:nvSpPr>
        <p:spPr bwMode="auto">
          <a:xfrm>
            <a:off x="1116013" y="65088"/>
            <a:ext cx="7343775" cy="1201737"/>
          </a:xfrm>
          <a:prstGeom prst="rect">
            <a:avLst/>
          </a:prstGeom>
          <a:noFill/>
          <a:ln w="9525">
            <a:noFill/>
            <a:miter lim="800000"/>
            <a:headEnd/>
            <a:tailEnd/>
          </a:ln>
        </p:spPr>
        <p:txBody>
          <a:bodyPr>
            <a:spAutoFit/>
          </a:bodyPr>
          <a:lstStyle/>
          <a:p>
            <a:pPr algn="ctr"/>
            <a:r>
              <a:rPr lang="en-GB" sz="2400" dirty="0"/>
              <a:t>German CEOs urge lawmakers to step up action against corruption</a:t>
            </a:r>
          </a:p>
          <a:p>
            <a:pPr algn="ctr"/>
            <a:r>
              <a:rPr lang="de-DE" sz="2400" dirty="0"/>
              <a:t>16 August 2012</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939" y="188640"/>
            <a:ext cx="8229600" cy="5850239"/>
          </a:xfrm>
        </p:spPr>
        <p:txBody>
          <a:bodyPr/>
          <a:lstStyle/>
          <a:p>
            <a:pPr marL="0" indent="0">
              <a:buNone/>
            </a:pPr>
            <a:r>
              <a:rPr lang="en-US" dirty="0" smtClean="0"/>
              <a:t>CSR as a starting point for CSO-Private Sector Engagement</a:t>
            </a:r>
          </a:p>
          <a:p>
            <a:endParaRPr lang="en-US" sz="2400" dirty="0"/>
          </a:p>
          <a:p>
            <a:r>
              <a:rPr lang="en-US" sz="2400" b="1" dirty="0" smtClean="0"/>
              <a:t>CSR can be a useful tool that allows CSOs to: </a:t>
            </a:r>
          </a:p>
          <a:p>
            <a:pPr lvl="1"/>
            <a:r>
              <a:rPr lang="en-US" sz="2400" dirty="0"/>
              <a:t>F</a:t>
            </a:r>
            <a:r>
              <a:rPr lang="en-US" sz="2400" dirty="0" smtClean="0"/>
              <a:t>rame the issue in a language businesses understand and accept</a:t>
            </a:r>
          </a:p>
          <a:p>
            <a:pPr lvl="1"/>
            <a:r>
              <a:rPr lang="en-US" sz="2400" dirty="0" smtClean="0"/>
              <a:t>Leverage on existing private-sector led initiatives and commitments</a:t>
            </a:r>
          </a:p>
          <a:p>
            <a:pPr lvl="1"/>
            <a:r>
              <a:rPr lang="en-US" sz="2400" dirty="0" smtClean="0"/>
              <a:t>Identify specific areas for engagement and cooperation</a:t>
            </a:r>
            <a:endParaRPr lang="en-US" sz="2400" dirty="0"/>
          </a:p>
          <a:p>
            <a:pPr marL="0" indent="0">
              <a:buNone/>
            </a:pPr>
            <a:endParaRPr lang="en-US" dirty="0"/>
          </a:p>
          <a:p>
            <a:r>
              <a:rPr lang="en-US" dirty="0" smtClean="0"/>
              <a:t>But first, what is CSR?</a:t>
            </a:r>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12</a:t>
            </a:fld>
            <a:endParaRPr lang="en-GB"/>
          </a:p>
        </p:txBody>
      </p:sp>
    </p:spTree>
    <p:extLst>
      <p:ext uri="{BB962C8B-B14F-4D97-AF65-F5344CB8AC3E}">
        <p14:creationId xmlns:p14="http://schemas.microsoft.com/office/powerpoint/2010/main" val="71317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721499"/>
          </a:xfrm>
        </p:spPr>
        <p:txBody>
          <a:bodyPr/>
          <a:lstStyle/>
          <a:p>
            <a:r>
              <a:rPr lang="en-US" dirty="0" smtClean="0"/>
              <a:t>Other terms that are interchanged with CSR</a:t>
            </a:r>
          </a:p>
          <a:p>
            <a:pPr lvl="1"/>
            <a:r>
              <a:rPr lang="en-US" dirty="0" smtClean="0"/>
              <a:t>Philanthropy</a:t>
            </a:r>
          </a:p>
          <a:p>
            <a:pPr lvl="1"/>
            <a:r>
              <a:rPr lang="en-US" dirty="0" smtClean="0"/>
              <a:t>Community Giving (Community Development)</a:t>
            </a:r>
          </a:p>
          <a:p>
            <a:pPr lvl="1"/>
            <a:r>
              <a:rPr lang="en-US" dirty="0" smtClean="0"/>
              <a:t>Corporate Citizenship</a:t>
            </a:r>
          </a:p>
          <a:p>
            <a:pPr lvl="1"/>
            <a:r>
              <a:rPr lang="en-US" dirty="0" smtClean="0"/>
              <a:t>Corporate Integrity</a:t>
            </a:r>
          </a:p>
          <a:p>
            <a:pPr lvl="1"/>
            <a:r>
              <a:rPr lang="en-US" dirty="0" smtClean="0"/>
              <a:t>Sustainability</a:t>
            </a:r>
          </a:p>
          <a:p>
            <a:pPr lvl="1"/>
            <a:r>
              <a:rPr lang="en-US" dirty="0" smtClean="0"/>
              <a:t>Triple </a:t>
            </a:r>
            <a:r>
              <a:rPr lang="en-US" dirty="0" err="1" smtClean="0"/>
              <a:t>Bottomline</a:t>
            </a:r>
            <a:r>
              <a:rPr lang="en-US" dirty="0" smtClean="0"/>
              <a:t> Approach</a:t>
            </a:r>
          </a:p>
          <a:p>
            <a:pPr lvl="1"/>
            <a:r>
              <a:rPr lang="en-US" dirty="0" smtClean="0"/>
              <a:t>Social </a:t>
            </a:r>
            <a:r>
              <a:rPr lang="en-US" dirty="0" err="1" smtClean="0"/>
              <a:t>Entrepeneurship</a:t>
            </a:r>
            <a:endParaRPr lang="en-US" dirty="0" smtClean="0"/>
          </a:p>
          <a:p>
            <a:pPr lvl="1"/>
            <a:r>
              <a:rPr lang="en-US" dirty="0" smtClean="0"/>
              <a:t>Creating Shared Value</a:t>
            </a:r>
          </a:p>
          <a:p>
            <a:pPr lvl="1"/>
            <a:r>
              <a:rPr lang="en-US" dirty="0" smtClean="0"/>
              <a:t>Responsible Business Conduct</a:t>
            </a:r>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13</a:t>
            </a:fld>
            <a:endParaRPr lang="en-GB"/>
          </a:p>
        </p:txBody>
      </p:sp>
    </p:spTree>
    <p:extLst>
      <p:ext uri="{BB962C8B-B14F-4D97-AF65-F5344CB8AC3E}">
        <p14:creationId xmlns:p14="http://schemas.microsoft.com/office/powerpoint/2010/main" val="35059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217443"/>
          </a:xfrm>
        </p:spPr>
        <p:txBody>
          <a:bodyPr/>
          <a:lstStyle/>
          <a:p>
            <a:pPr marL="0" indent="0">
              <a:buNone/>
            </a:pPr>
            <a:r>
              <a:rPr lang="en-US" dirty="0" smtClean="0"/>
              <a:t>Corporate Social Responsibility</a:t>
            </a:r>
          </a:p>
          <a:p>
            <a:r>
              <a:rPr lang="en-US" dirty="0" smtClean="0"/>
              <a:t>Many definitions, but growing acceptance that:</a:t>
            </a:r>
          </a:p>
          <a:p>
            <a:endParaRPr lang="en-US" dirty="0" smtClean="0"/>
          </a:p>
          <a:p>
            <a:pPr marL="0" indent="0">
              <a:buNone/>
            </a:pPr>
            <a:r>
              <a:rPr lang="en-US" dirty="0" smtClean="0"/>
              <a:t>“CSR is not about how you spend your money, it should be about how you make your money””</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14</a:t>
            </a:fld>
            <a:endParaRPr lang="en-GB"/>
          </a:p>
        </p:txBody>
      </p:sp>
    </p:spTree>
    <p:extLst>
      <p:ext uri="{BB962C8B-B14F-4D97-AF65-F5344CB8AC3E}">
        <p14:creationId xmlns:p14="http://schemas.microsoft.com/office/powerpoint/2010/main" val="4042822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6093296"/>
          </a:xfrm>
        </p:spPr>
        <p:txBody>
          <a:bodyPr/>
          <a:lstStyle/>
          <a:p>
            <a:r>
              <a:rPr lang="en-US" dirty="0" smtClean="0"/>
              <a:t>Corporate Social Responsibility </a:t>
            </a:r>
          </a:p>
          <a:p>
            <a:pPr lvl="1"/>
            <a:r>
              <a:rPr lang="en-US" dirty="0" smtClean="0"/>
              <a:t>An evolving framework to address a company’s societal (and environmental) impacts and varying stakeholder expectations</a:t>
            </a:r>
          </a:p>
          <a:p>
            <a:pPr lvl="1"/>
            <a:r>
              <a:rPr lang="en-US" dirty="0" smtClean="0"/>
              <a:t>A voluntary set of principles and actions that a company initiates in an effort to become more sustainable</a:t>
            </a:r>
          </a:p>
          <a:p>
            <a:pPr lvl="1"/>
            <a:r>
              <a:rPr lang="en-US" dirty="0" smtClean="0"/>
              <a:t>It is an ongoing process, not a one-off project, event or report</a:t>
            </a:r>
          </a:p>
          <a:p>
            <a:pPr lvl="1"/>
            <a:r>
              <a:rPr lang="en-US" dirty="0" smtClean="0"/>
              <a:t>At its core is stakeholder engagement</a:t>
            </a:r>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15</a:t>
            </a:fld>
            <a:endParaRPr lang="en-GB"/>
          </a:p>
        </p:txBody>
      </p:sp>
    </p:spTree>
    <p:extLst>
      <p:ext uri="{BB962C8B-B14F-4D97-AF65-F5344CB8AC3E}">
        <p14:creationId xmlns:p14="http://schemas.microsoft.com/office/powerpoint/2010/main" val="2251409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361459"/>
          </a:xfrm>
        </p:spPr>
        <p:txBody>
          <a:bodyPr/>
          <a:lstStyle/>
          <a:p>
            <a:r>
              <a:rPr lang="en-US" dirty="0" smtClean="0"/>
              <a:t>Why does a company practice CSR?</a:t>
            </a:r>
          </a:p>
          <a:p>
            <a:pPr marL="0" indent="0">
              <a:buNone/>
            </a:pPr>
            <a:endParaRPr lang="en-US" dirty="0"/>
          </a:p>
          <a:p>
            <a:pPr lvl="1"/>
            <a:r>
              <a:rPr lang="en-US" dirty="0" smtClean="0"/>
              <a:t>Compliance </a:t>
            </a:r>
          </a:p>
          <a:p>
            <a:pPr lvl="1"/>
            <a:r>
              <a:rPr lang="en-US" dirty="0" smtClean="0"/>
              <a:t>Reputational returns</a:t>
            </a:r>
          </a:p>
          <a:p>
            <a:pPr lvl="1"/>
            <a:r>
              <a:rPr lang="en-US" dirty="0" smtClean="0"/>
              <a:t>Risk management</a:t>
            </a:r>
          </a:p>
          <a:p>
            <a:pPr lvl="1"/>
            <a:r>
              <a:rPr lang="en-US" dirty="0" smtClean="0"/>
              <a:t>Employee engagement</a:t>
            </a:r>
          </a:p>
          <a:p>
            <a:pPr lvl="1"/>
            <a:r>
              <a:rPr lang="en-US" dirty="0" smtClean="0"/>
              <a:t>Competitive advantage</a:t>
            </a:r>
          </a:p>
          <a:p>
            <a:pPr lvl="1"/>
            <a:endParaRPr lang="en-US" dirty="0"/>
          </a:p>
          <a:p>
            <a:pPr marL="457200" lvl="1" indent="0">
              <a:buNone/>
            </a:pPr>
            <a:r>
              <a:rPr lang="en-US" sz="3200" i="1" dirty="0" smtClean="0"/>
              <a:t>“enlightened self-interest”</a:t>
            </a:r>
          </a:p>
          <a:p>
            <a:pPr lvl="1"/>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16</a:t>
            </a:fld>
            <a:endParaRPr lang="en-GB"/>
          </a:p>
        </p:txBody>
      </p:sp>
    </p:spTree>
    <p:extLst>
      <p:ext uri="{BB962C8B-B14F-4D97-AF65-F5344CB8AC3E}">
        <p14:creationId xmlns:p14="http://schemas.microsoft.com/office/powerpoint/2010/main" val="359055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Leading International </a:t>
            </a:r>
            <a:br>
              <a:rPr lang="en-US" dirty="0" smtClean="0"/>
            </a:br>
            <a:r>
              <a:rPr lang="en-US" dirty="0" smtClean="0"/>
              <a:t>Principles </a:t>
            </a:r>
            <a:r>
              <a:rPr lang="en-US" dirty="0" smtClean="0"/>
              <a:t>&amp; Standards</a:t>
            </a:r>
            <a:endParaRPr lang="en-US" dirty="0"/>
          </a:p>
        </p:txBody>
      </p:sp>
      <p:pic>
        <p:nvPicPr>
          <p:cNvPr id="4098" name="Picture 2" descr="http://www.vanlanschot.nl/vanlanschot/en/about-van-lanschot/csr/sustainability-principles/rightColumn/0/image/logo_un_global-compact_20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1353" y="1524000"/>
            <a:ext cx="2275531" cy="21551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stainableperspectives.sebgroup.com/Global/435/GRI435x266%20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32247"/>
            <a:ext cx="2912239" cy="17808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valuestream2009.files.wordpress.com/2010/11/iso26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040" y="1628800"/>
            <a:ext cx="3167578" cy="22040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publicpolicy.telefonica.com/blogs/wp-content/uploads/2011/07/OECD-Guidelines-for-Multinational-Enterpris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507" y="4155801"/>
            <a:ext cx="3777364" cy="187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812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8424936" cy="4525963"/>
          </a:xfrm>
        </p:spPr>
        <p:txBody>
          <a:bodyPr/>
          <a:lstStyle/>
          <a:p>
            <a:r>
              <a:rPr lang="en-US" sz="1800" dirty="0"/>
              <a:t>The UN Global Compact works toward the vision of a sustainable and inclusive global economy which delivers lasting benefits to people, communities, and markets. </a:t>
            </a:r>
            <a:endParaRPr lang="en-US" sz="1800" dirty="0" smtClean="0"/>
          </a:p>
          <a:p>
            <a:endParaRPr lang="en-US" sz="1800" dirty="0"/>
          </a:p>
          <a:p>
            <a:r>
              <a:rPr lang="en-US" sz="1800" dirty="0" smtClean="0"/>
              <a:t>To </a:t>
            </a:r>
            <a:r>
              <a:rPr lang="en-US" sz="1800" dirty="0"/>
              <a:t>help realize this vision, the initiative seeks to:</a:t>
            </a:r>
          </a:p>
          <a:p>
            <a:pPr lvl="1"/>
            <a:r>
              <a:rPr lang="en-US" sz="1400" dirty="0"/>
              <a:t>Mainstream the Global Compact’s Ten Principles in business strategy and operations around the world; and</a:t>
            </a:r>
          </a:p>
          <a:p>
            <a:pPr lvl="1"/>
            <a:r>
              <a:rPr lang="en-US" sz="1400" dirty="0"/>
              <a:t>Catalyze business action in support of UN goals and issues, with emphasis on collaboration and collective action.</a:t>
            </a:r>
          </a:p>
          <a:p>
            <a:pPr marL="0" indent="0">
              <a:buNone/>
            </a:pPr>
            <a:endParaRPr lang="en-US" sz="2000"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18</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019" y="-79"/>
            <a:ext cx="1640416"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31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19</a:t>
            </a:fld>
            <a:endParaRPr lang="en-GB"/>
          </a:p>
        </p:txBody>
      </p:sp>
      <p:sp>
        <p:nvSpPr>
          <p:cNvPr id="4" name="Content Placeholder 3"/>
          <p:cNvSpPr txBox="1">
            <a:spLocks noGrp="1"/>
          </p:cNvSpPr>
          <p:nvPr>
            <p:ph idx="1"/>
          </p:nvPr>
        </p:nvSpPr>
        <p:spPr>
          <a:xfrm>
            <a:off x="467544" y="1484784"/>
            <a:ext cx="8229600" cy="5047536"/>
          </a:xfrm>
          <a:prstGeom prst="rect">
            <a:avLst/>
          </a:prstGeom>
          <a:noFill/>
        </p:spPr>
        <p:txBody>
          <a:bodyPr wrap="square" rtlCol="0">
            <a:spAutoFit/>
          </a:bodyPr>
          <a:lstStyle/>
          <a:p>
            <a:pPr marL="0" indent="0">
              <a:buNone/>
            </a:pPr>
            <a:r>
              <a:rPr lang="en-US" sz="1400" dirty="0">
                <a:hlinkClick r:id="rId2"/>
              </a:rPr>
              <a:t>Human Rights</a:t>
            </a:r>
            <a:endParaRPr lang="en-US" sz="1400" dirty="0"/>
          </a:p>
          <a:p>
            <a:r>
              <a:rPr lang="en-US" sz="1400" dirty="0">
                <a:hlinkClick r:id="rId3"/>
              </a:rPr>
              <a:t>Principle 1</a:t>
            </a:r>
            <a:r>
              <a:rPr lang="en-US" sz="1400" dirty="0"/>
              <a:t>: Businesses should support and respect the protection of internationally proclaimed human rights; and</a:t>
            </a:r>
          </a:p>
          <a:p>
            <a:r>
              <a:rPr lang="en-US" sz="1400" dirty="0">
                <a:hlinkClick r:id="rId4"/>
              </a:rPr>
              <a:t>Principle 2:</a:t>
            </a:r>
            <a:r>
              <a:rPr lang="en-US" sz="1400" dirty="0"/>
              <a:t> make sure that they are not complicit in human rights abuses.  </a:t>
            </a:r>
          </a:p>
          <a:p>
            <a:pPr marL="0" indent="0">
              <a:buNone/>
            </a:pPr>
            <a:endParaRPr lang="en-US" sz="1400" dirty="0" smtClean="0">
              <a:hlinkClick r:id="rId5"/>
            </a:endParaRPr>
          </a:p>
          <a:p>
            <a:pPr marL="0" indent="0">
              <a:buNone/>
            </a:pPr>
            <a:r>
              <a:rPr lang="en-US" sz="1400" dirty="0" err="1" smtClean="0">
                <a:hlinkClick r:id="rId5"/>
              </a:rPr>
              <a:t>Labour</a:t>
            </a:r>
            <a:endParaRPr lang="en-US" sz="1400" dirty="0"/>
          </a:p>
          <a:p>
            <a:r>
              <a:rPr lang="en-US" sz="1400" dirty="0">
                <a:hlinkClick r:id="rId6"/>
              </a:rPr>
              <a:t>Principle 3</a:t>
            </a:r>
            <a:r>
              <a:rPr lang="en-US" sz="1400" dirty="0"/>
              <a:t>: Businesses should uphold the freedom of association and the effective recognition of the right to collective bargaining;</a:t>
            </a:r>
          </a:p>
          <a:p>
            <a:r>
              <a:rPr lang="en-US" sz="1400" dirty="0">
                <a:hlinkClick r:id="rId7"/>
              </a:rPr>
              <a:t>Principle 4</a:t>
            </a:r>
            <a:r>
              <a:rPr lang="en-US" sz="1400" dirty="0"/>
              <a:t>: the elimination of all forms of forced and compulsory </a:t>
            </a:r>
            <a:r>
              <a:rPr lang="en-US" sz="1400" dirty="0" err="1"/>
              <a:t>labour</a:t>
            </a:r>
            <a:r>
              <a:rPr lang="en-US" sz="1400" dirty="0"/>
              <a:t>;</a:t>
            </a:r>
          </a:p>
          <a:p>
            <a:r>
              <a:rPr lang="en-US" sz="1400" dirty="0">
                <a:hlinkClick r:id="rId8"/>
              </a:rPr>
              <a:t>Principle 5</a:t>
            </a:r>
            <a:r>
              <a:rPr lang="en-US" sz="1400" dirty="0"/>
              <a:t>: the effective abolition of child </a:t>
            </a:r>
            <a:r>
              <a:rPr lang="en-US" sz="1400" dirty="0" err="1"/>
              <a:t>labour</a:t>
            </a:r>
            <a:r>
              <a:rPr lang="en-US" sz="1400" dirty="0"/>
              <a:t>; and</a:t>
            </a:r>
          </a:p>
          <a:p>
            <a:r>
              <a:rPr lang="en-US" sz="1400" dirty="0">
                <a:hlinkClick r:id="rId9"/>
              </a:rPr>
              <a:t>Principle 6</a:t>
            </a:r>
            <a:r>
              <a:rPr lang="en-US" sz="1400" dirty="0"/>
              <a:t>: the elimination of discrimination in respect of employment and occupation.  </a:t>
            </a:r>
            <a:br>
              <a:rPr lang="en-US" sz="1400" dirty="0"/>
            </a:br>
            <a:r>
              <a:rPr lang="en-US" sz="1400" dirty="0"/>
              <a:t> </a:t>
            </a:r>
          </a:p>
          <a:p>
            <a:pPr marL="0" indent="0">
              <a:buNone/>
            </a:pPr>
            <a:r>
              <a:rPr lang="en-US" sz="1400" dirty="0">
                <a:hlinkClick r:id="rId10"/>
              </a:rPr>
              <a:t>Environment</a:t>
            </a:r>
            <a:endParaRPr lang="en-US" sz="1400" dirty="0"/>
          </a:p>
          <a:p>
            <a:r>
              <a:rPr lang="en-US" sz="1400" dirty="0">
                <a:hlinkClick r:id="rId11"/>
              </a:rPr>
              <a:t>Principle 7</a:t>
            </a:r>
            <a:r>
              <a:rPr lang="en-US" sz="1400" dirty="0"/>
              <a:t>: Businesses should support a precautionary approach to environmental challenges;</a:t>
            </a:r>
          </a:p>
          <a:p>
            <a:r>
              <a:rPr lang="en-US" sz="1400" dirty="0">
                <a:hlinkClick r:id="rId12"/>
              </a:rPr>
              <a:t>Principle 8</a:t>
            </a:r>
            <a:r>
              <a:rPr lang="en-US" sz="1400" dirty="0"/>
              <a:t>: undertake initiatives to promote greater environmental responsibility; and</a:t>
            </a:r>
          </a:p>
          <a:p>
            <a:r>
              <a:rPr lang="en-US" sz="1400" dirty="0">
                <a:hlinkClick r:id="rId13"/>
              </a:rPr>
              <a:t>Principle 9</a:t>
            </a:r>
            <a:r>
              <a:rPr lang="en-US" sz="1400" dirty="0"/>
              <a:t>: encourage the development and diffusion of environmentally friendly technologies.   </a:t>
            </a:r>
          </a:p>
          <a:p>
            <a:pPr marL="0" indent="0">
              <a:buNone/>
            </a:pPr>
            <a:endParaRPr lang="en-US" sz="1400" dirty="0" smtClean="0">
              <a:hlinkClick r:id="rId14"/>
            </a:endParaRPr>
          </a:p>
          <a:p>
            <a:pPr marL="0" indent="0">
              <a:buNone/>
            </a:pPr>
            <a:r>
              <a:rPr lang="en-US" sz="1400" dirty="0" smtClean="0">
                <a:hlinkClick r:id="rId14"/>
              </a:rPr>
              <a:t>Anti-Corruption</a:t>
            </a:r>
            <a:endParaRPr lang="en-US" sz="1400" dirty="0"/>
          </a:p>
          <a:p>
            <a:r>
              <a:rPr lang="en-US" sz="1400" dirty="0">
                <a:hlinkClick r:id="rId15"/>
              </a:rPr>
              <a:t>Principle 10</a:t>
            </a:r>
            <a:r>
              <a:rPr lang="en-US" sz="1400" dirty="0"/>
              <a:t>: Businesses should work against corruption in all its forms, including extortion and bribery. </a:t>
            </a:r>
          </a:p>
        </p:txBody>
      </p:sp>
      <p:pic>
        <p:nvPicPr>
          <p:cNvPr id="717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9019" y="0"/>
            <a:ext cx="16398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7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981075"/>
            <a:ext cx="8229600" cy="3744069"/>
          </a:xfrm>
        </p:spPr>
        <p:txBody>
          <a:bodyPr/>
          <a:lstStyle/>
          <a:p>
            <a:pPr marL="0" indent="0">
              <a:buFontTx/>
              <a:buNone/>
              <a:defRPr/>
            </a:pPr>
            <a:r>
              <a:rPr lang="de-DE" sz="2000" b="1" dirty="0" smtClean="0"/>
              <a:t>Corruption</a:t>
            </a:r>
            <a:r>
              <a:rPr lang="de-DE" sz="2000" b="1" dirty="0"/>
              <a:t>, private sector and civil </a:t>
            </a:r>
            <a:r>
              <a:rPr lang="de-DE" sz="2000" b="1" dirty="0" smtClean="0"/>
              <a:t>society</a:t>
            </a:r>
          </a:p>
          <a:p>
            <a:pPr marL="0" indent="0">
              <a:buFontTx/>
              <a:buNone/>
              <a:defRPr/>
            </a:pPr>
            <a:endParaRPr lang="de-DE" sz="2000" b="1" dirty="0"/>
          </a:p>
          <a:p>
            <a:pPr marL="0" indent="0">
              <a:buFontTx/>
              <a:buNone/>
              <a:defRPr/>
            </a:pPr>
            <a:endParaRPr lang="de-DE" sz="2000" b="1" dirty="0" smtClean="0"/>
          </a:p>
          <a:p>
            <a:pPr marL="0" indent="0">
              <a:buFontTx/>
              <a:buNone/>
              <a:defRPr/>
            </a:pPr>
            <a:r>
              <a:rPr lang="de-DE" sz="4000" b="1" dirty="0" smtClean="0"/>
              <a:t>A part of your advocacy strategy</a:t>
            </a:r>
          </a:p>
          <a:p>
            <a:pPr marL="0" indent="0">
              <a:buFontTx/>
              <a:buNone/>
              <a:defRPr/>
            </a:pPr>
            <a:endParaRPr lang="de-DE" sz="4000" b="1" dirty="0" smtClean="0"/>
          </a:p>
          <a:p>
            <a:pPr>
              <a:defRPr/>
            </a:pPr>
            <a:r>
              <a:rPr lang="de-DE" sz="2400" b="1" dirty="0" smtClean="0"/>
              <a:t>Potentially influential allies for effecting change</a:t>
            </a:r>
          </a:p>
          <a:p>
            <a:pPr>
              <a:defRPr/>
            </a:pPr>
            <a:r>
              <a:rPr lang="de-DE" sz="2400" b="1" dirty="0" smtClean="0"/>
              <a:t>Potential challenges </a:t>
            </a:r>
            <a:r>
              <a:rPr lang="de-DE" sz="2400" b="1" dirty="0" err="1" smtClean="0"/>
              <a:t>and</a:t>
            </a:r>
            <a:r>
              <a:rPr lang="de-DE" sz="2400" b="1" dirty="0" smtClean="0"/>
              <a:t> </a:t>
            </a:r>
            <a:r>
              <a:rPr lang="de-DE" sz="2400" b="1" dirty="0" err="1" smtClean="0"/>
              <a:t>risks</a:t>
            </a:r>
            <a:endParaRPr lang="hu-HU" sz="2400" b="1" dirty="0" smtClean="0"/>
          </a:p>
          <a:p>
            <a:pPr>
              <a:defRPr/>
            </a:pPr>
            <a:endParaRPr lang="hu-HU" sz="2400" b="1" dirty="0"/>
          </a:p>
          <a:p>
            <a:pPr>
              <a:defRPr/>
            </a:pPr>
            <a:endParaRPr lang="hu-HU" sz="2400" b="1" dirty="0" smtClean="0"/>
          </a:p>
          <a:p>
            <a:pPr marL="0" indent="0">
              <a:buNone/>
              <a:defRPr/>
            </a:pPr>
            <a:r>
              <a:rPr lang="de-DE" sz="2400" b="1" dirty="0" err="1">
                <a:solidFill>
                  <a:srgbClr val="00B050"/>
                </a:solidFill>
              </a:rPr>
              <a:t>They</a:t>
            </a:r>
            <a:r>
              <a:rPr lang="de-DE" sz="2400" b="1" dirty="0">
                <a:solidFill>
                  <a:srgbClr val="00B050"/>
                </a:solidFill>
              </a:rPr>
              <a:t> </a:t>
            </a:r>
            <a:r>
              <a:rPr lang="de-DE" sz="2400" b="1" dirty="0" err="1">
                <a:solidFill>
                  <a:srgbClr val="00B050"/>
                </a:solidFill>
              </a:rPr>
              <a:t>are</a:t>
            </a:r>
            <a:r>
              <a:rPr lang="de-DE" sz="2400" b="1" dirty="0">
                <a:solidFill>
                  <a:srgbClr val="00B050"/>
                </a:solidFill>
              </a:rPr>
              <a:t> </a:t>
            </a:r>
            <a:r>
              <a:rPr lang="de-DE" sz="2400" b="1" dirty="0" err="1">
                <a:solidFill>
                  <a:srgbClr val="00B050"/>
                </a:solidFill>
              </a:rPr>
              <a:t>part</a:t>
            </a:r>
            <a:r>
              <a:rPr lang="de-DE" sz="2400" b="1" dirty="0">
                <a:solidFill>
                  <a:srgbClr val="00B050"/>
                </a:solidFill>
              </a:rPr>
              <a:t> </a:t>
            </a:r>
            <a:r>
              <a:rPr lang="de-DE" sz="2400" b="1" dirty="0" err="1">
                <a:solidFill>
                  <a:srgbClr val="00B050"/>
                </a:solidFill>
              </a:rPr>
              <a:t>of</a:t>
            </a:r>
            <a:r>
              <a:rPr lang="de-DE" sz="2400" b="1" dirty="0">
                <a:solidFill>
                  <a:srgbClr val="00B050"/>
                </a:solidFill>
              </a:rPr>
              <a:t> </a:t>
            </a:r>
            <a:r>
              <a:rPr lang="de-DE" sz="2400" b="1" dirty="0" err="1">
                <a:solidFill>
                  <a:srgbClr val="00B050"/>
                </a:solidFill>
              </a:rPr>
              <a:t>the</a:t>
            </a:r>
            <a:r>
              <a:rPr lang="de-DE" sz="2400" b="1" dirty="0">
                <a:solidFill>
                  <a:srgbClr val="00B050"/>
                </a:solidFill>
              </a:rPr>
              <a:t> </a:t>
            </a:r>
            <a:r>
              <a:rPr lang="de-DE" sz="2400" b="1" dirty="0" err="1">
                <a:solidFill>
                  <a:srgbClr val="00B050"/>
                </a:solidFill>
              </a:rPr>
              <a:t>problem</a:t>
            </a:r>
            <a:r>
              <a:rPr lang="de-DE" sz="2400" b="1" dirty="0">
                <a:solidFill>
                  <a:srgbClr val="00B050"/>
                </a:solidFill>
              </a:rPr>
              <a:t>, </a:t>
            </a:r>
            <a:r>
              <a:rPr lang="de-DE" sz="2400" b="1" dirty="0" err="1">
                <a:solidFill>
                  <a:srgbClr val="00B050"/>
                </a:solidFill>
              </a:rPr>
              <a:t>they</a:t>
            </a:r>
            <a:r>
              <a:rPr lang="de-DE" sz="2400" b="1" dirty="0">
                <a:solidFill>
                  <a:srgbClr val="00B050"/>
                </a:solidFill>
              </a:rPr>
              <a:t> </a:t>
            </a:r>
            <a:r>
              <a:rPr lang="de-DE" sz="2400" b="1" dirty="0" err="1">
                <a:solidFill>
                  <a:srgbClr val="00B050"/>
                </a:solidFill>
              </a:rPr>
              <a:t>are</a:t>
            </a:r>
            <a:r>
              <a:rPr lang="de-DE" sz="2400" b="1" dirty="0">
                <a:solidFill>
                  <a:srgbClr val="00B050"/>
                </a:solidFill>
              </a:rPr>
              <a:t> </a:t>
            </a:r>
            <a:r>
              <a:rPr lang="de-DE" sz="2400" b="1" dirty="0" err="1">
                <a:solidFill>
                  <a:srgbClr val="00B050"/>
                </a:solidFill>
              </a:rPr>
              <a:t>victims</a:t>
            </a:r>
            <a:r>
              <a:rPr lang="de-DE" sz="2400" b="1" dirty="0">
                <a:solidFill>
                  <a:srgbClr val="00B050"/>
                </a:solidFill>
              </a:rPr>
              <a:t>  </a:t>
            </a:r>
            <a:r>
              <a:rPr lang="de-DE" sz="2400" b="1" dirty="0" err="1">
                <a:solidFill>
                  <a:srgbClr val="00B050"/>
                </a:solidFill>
              </a:rPr>
              <a:t>and</a:t>
            </a:r>
            <a:r>
              <a:rPr lang="de-DE" sz="2400" b="1" dirty="0">
                <a:solidFill>
                  <a:srgbClr val="00B050"/>
                </a:solidFill>
              </a:rPr>
              <a:t> </a:t>
            </a:r>
            <a:r>
              <a:rPr lang="de-DE" sz="2400" b="1" dirty="0" err="1">
                <a:solidFill>
                  <a:srgbClr val="00B050"/>
                </a:solidFill>
              </a:rPr>
              <a:t>they</a:t>
            </a:r>
            <a:r>
              <a:rPr lang="de-DE" sz="2400" b="1" dirty="0">
                <a:solidFill>
                  <a:srgbClr val="00B050"/>
                </a:solidFill>
              </a:rPr>
              <a:t> </a:t>
            </a:r>
            <a:r>
              <a:rPr lang="de-DE" sz="2400" b="1" dirty="0" err="1">
                <a:solidFill>
                  <a:srgbClr val="00B050"/>
                </a:solidFill>
              </a:rPr>
              <a:t>are</a:t>
            </a:r>
            <a:r>
              <a:rPr lang="de-DE" sz="2400" b="1" dirty="0">
                <a:solidFill>
                  <a:srgbClr val="00B050"/>
                </a:solidFill>
              </a:rPr>
              <a:t> </a:t>
            </a:r>
            <a:r>
              <a:rPr lang="de-DE" sz="2400" b="1" dirty="0" err="1">
                <a:solidFill>
                  <a:srgbClr val="00B050"/>
                </a:solidFill>
              </a:rPr>
              <a:t>part</a:t>
            </a:r>
            <a:r>
              <a:rPr lang="de-DE" sz="2400" b="1" dirty="0">
                <a:solidFill>
                  <a:srgbClr val="00B050"/>
                </a:solidFill>
              </a:rPr>
              <a:t> </a:t>
            </a:r>
            <a:r>
              <a:rPr lang="de-DE" sz="2400" b="1" dirty="0" err="1">
                <a:solidFill>
                  <a:srgbClr val="00B050"/>
                </a:solidFill>
              </a:rPr>
              <a:t>of</a:t>
            </a:r>
            <a:r>
              <a:rPr lang="de-DE" sz="2400" b="1" dirty="0">
                <a:solidFill>
                  <a:srgbClr val="00B050"/>
                </a:solidFill>
              </a:rPr>
              <a:t> </a:t>
            </a:r>
            <a:r>
              <a:rPr lang="de-DE" sz="2400" b="1" dirty="0" err="1">
                <a:solidFill>
                  <a:srgbClr val="00B050"/>
                </a:solidFill>
              </a:rPr>
              <a:t>the</a:t>
            </a:r>
            <a:r>
              <a:rPr lang="de-DE" sz="2400" b="1" dirty="0">
                <a:solidFill>
                  <a:srgbClr val="00B050"/>
                </a:solidFill>
              </a:rPr>
              <a:t> </a:t>
            </a:r>
            <a:r>
              <a:rPr lang="de-DE" sz="2400" b="1" dirty="0" err="1">
                <a:solidFill>
                  <a:srgbClr val="00B050"/>
                </a:solidFill>
              </a:rPr>
              <a:t>solution</a:t>
            </a:r>
            <a:r>
              <a:rPr lang="de-DE" sz="2400" b="1" dirty="0">
                <a:solidFill>
                  <a:srgbClr val="00B050"/>
                </a:solidFill>
              </a:rPr>
              <a:t>.</a:t>
            </a:r>
          </a:p>
          <a:p>
            <a:pPr>
              <a:defRPr/>
            </a:pPr>
            <a:endParaRPr lang="en-GB" sz="2400" b="1" dirty="0"/>
          </a:p>
        </p:txBody>
      </p:sp>
      <p:sp>
        <p:nvSpPr>
          <p:cNvPr id="9218" name="Slide Number Placeholder 2"/>
          <p:cNvSpPr>
            <a:spLocks noGrp="1"/>
          </p:cNvSpPr>
          <p:nvPr>
            <p:ph type="sldNum" sz="quarter" idx="12"/>
          </p:nvPr>
        </p:nvSpPr>
        <p:spPr>
          <a:noFill/>
          <a:ln>
            <a:miter lim="800000"/>
            <a:headEnd/>
            <a:tailEnd/>
          </a:ln>
        </p:spPr>
        <p:txBody>
          <a:bodyPr/>
          <a:lstStyle/>
          <a:p>
            <a:fld id="{38AAD717-26A9-4FEF-BDC9-D0DD03234234}" type="slidenum">
              <a:rPr lang="en-GB" smtClean="0"/>
              <a:pPr/>
              <a:t>2</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1000"/>
                                        <p:tgtEl>
                                          <p:spTgt spid="2">
                                            <p:txEl>
                                              <p:pRg st="9" end="9"/>
                                            </p:txEl>
                                          </p:spTgt>
                                        </p:tgtEl>
                                      </p:cBhvr>
                                    </p:animEffect>
                                    <p:anim calcmode="lin" valueType="num">
                                      <p:cBhvr>
                                        <p:cTn id="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20</a:t>
            </a:fld>
            <a:endParaRPr lang="en-GB"/>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5022130" cy="491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
            <a:ext cx="1512168" cy="143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497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032" y="1772816"/>
            <a:ext cx="7813376" cy="4525963"/>
          </a:xfrm>
        </p:spPr>
        <p:txBody>
          <a:bodyPr/>
          <a:lstStyle/>
          <a:p>
            <a:r>
              <a:rPr lang="en-US" sz="2400" dirty="0"/>
              <a:t>ISO 26000 provides guidance on how businesses and organizations can operate in a socially responsible way. This means acting in an ethical and transparent way that contributes to the health and welfare of society</a:t>
            </a:r>
            <a:r>
              <a:rPr lang="en-US" sz="2400" dirty="0" smtClean="0"/>
              <a:t>.</a:t>
            </a:r>
            <a:endParaRPr lang="en-US" sz="2400" dirty="0"/>
          </a:p>
          <a:p>
            <a:endParaRPr lang="en-US" sz="2400" dirty="0" smtClean="0"/>
          </a:p>
          <a:p>
            <a:r>
              <a:rPr lang="en-US" sz="2400" i="1" dirty="0" smtClean="0"/>
              <a:t>Key point: ISO26000 is NOT a certifiable standard</a:t>
            </a:r>
            <a:endParaRPr lang="en-US" sz="2400" i="1"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21</a:t>
            </a:fld>
            <a:endParaRPr lang="en-GB"/>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50" y="0"/>
            <a:ext cx="2089175" cy="145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158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22</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896" y="1340768"/>
            <a:ext cx="4681537"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677"/>
            <a:ext cx="20907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43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a:p>
          <a:p>
            <a:r>
              <a:rPr lang="en-US" sz="2000" dirty="0"/>
              <a:t>The GRI Sustainability Reporting Guidelines </a:t>
            </a:r>
            <a:r>
              <a:rPr lang="en-US" sz="2000" dirty="0" smtClean="0"/>
              <a:t>offer </a:t>
            </a:r>
            <a:r>
              <a:rPr lang="en-US" sz="2000" dirty="0"/>
              <a:t>Reporting Principles, Standard Disclosures and </a:t>
            </a:r>
            <a:r>
              <a:rPr lang="en-US" sz="2000" dirty="0">
                <a:solidFill>
                  <a:srgbClr val="458BB0"/>
                </a:solidFill>
              </a:rPr>
              <a:t>implementation guidance</a:t>
            </a:r>
            <a:r>
              <a:rPr lang="en-US" sz="2000" dirty="0">
                <a:solidFill>
                  <a:srgbClr val="485BB0"/>
                </a:solidFill>
              </a:rPr>
              <a:t> </a:t>
            </a:r>
            <a:r>
              <a:rPr lang="en-US" sz="2000" dirty="0"/>
              <a:t>for the preparation of sustainability reports by </a:t>
            </a:r>
            <a:r>
              <a:rPr lang="en-US" sz="2000" dirty="0" smtClean="0"/>
              <a:t>organizations, </a:t>
            </a:r>
            <a:r>
              <a:rPr lang="en-US" sz="2000" dirty="0"/>
              <a:t>regardless of their size, sector or location. </a:t>
            </a:r>
            <a:endParaRPr lang="en-US" sz="2000" dirty="0" smtClean="0"/>
          </a:p>
          <a:p>
            <a:r>
              <a:rPr lang="en-US" sz="2000" dirty="0" smtClean="0"/>
              <a:t>The </a:t>
            </a:r>
            <a:r>
              <a:rPr lang="en-US" sz="2000" dirty="0"/>
              <a:t>Guidelines also offer an international reference for all those interested in the disclosure of governance approach and of the environmental, social and </a:t>
            </a:r>
            <a:r>
              <a:rPr lang="en-US" sz="2000" dirty="0" smtClean="0"/>
              <a:t>economic </a:t>
            </a:r>
            <a:r>
              <a:rPr lang="en-US" sz="2000" dirty="0"/>
              <a:t>performance and </a:t>
            </a:r>
            <a:r>
              <a:rPr lang="en-US" sz="2000" dirty="0" err="1" smtClean="0"/>
              <a:t>impacts</a:t>
            </a:r>
            <a:r>
              <a:rPr lang="en-US" sz="2000" baseline="30000" dirty="0" err="1" smtClean="0"/>
              <a:t>I</a:t>
            </a:r>
            <a:r>
              <a:rPr lang="en-US" sz="2000" dirty="0" smtClean="0"/>
              <a:t> </a:t>
            </a:r>
            <a:r>
              <a:rPr lang="en-US" sz="2000" dirty="0"/>
              <a:t>of organizations. </a:t>
            </a:r>
            <a:endParaRPr lang="en-US" sz="2000" dirty="0" smtClean="0"/>
          </a:p>
          <a:p>
            <a:endParaRPr lang="en-US" sz="2000" dirty="0"/>
          </a:p>
          <a:p>
            <a:r>
              <a:rPr lang="en-US" sz="2000" i="1" dirty="0" smtClean="0"/>
              <a:t>Key shift in G4 version: greater focus on materiality</a:t>
            </a:r>
            <a:r>
              <a:rPr lang="en-US" sz="2400" dirty="0"/>
              <a:t/>
            </a:r>
            <a:br>
              <a:rPr lang="en-US" sz="2400" dirty="0"/>
            </a:br>
            <a:endParaRPr lang="en-US" sz="2400" dirty="0" smtClean="0"/>
          </a:p>
          <a:p>
            <a:endParaRPr lang="en-US" dirty="0"/>
          </a:p>
          <a:p>
            <a:endParaRPr lang="en-US" dirty="0" smtClean="0"/>
          </a:p>
          <a:p>
            <a:endParaRPr lang="en-US" dirty="0"/>
          </a:p>
          <a:p>
            <a:endParaRPr lang="en-US" dirty="0" smtClean="0"/>
          </a:p>
          <a:p>
            <a:r>
              <a:rPr lang="en-US" dirty="0" smtClean="0"/>
              <a:t>A key shift in focus in the G4 version: greater emphasis on ‘materiality’</a:t>
            </a:r>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23</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2304256" cy="14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216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289451"/>
          </a:xfrm>
        </p:spPr>
        <p:txBody>
          <a:bodyPr/>
          <a:lstStyle/>
          <a:p>
            <a:r>
              <a:rPr lang="en-US" dirty="0" smtClean="0"/>
              <a:t>Where does anti-corruption work fit in?</a:t>
            </a:r>
          </a:p>
          <a:p>
            <a:endParaRPr lang="en-US" dirty="0"/>
          </a:p>
          <a:p>
            <a:pPr lvl="1"/>
            <a:r>
              <a:rPr lang="en-US" b="1" dirty="0" smtClean="0"/>
              <a:t>UN Global Compact’s 10</a:t>
            </a:r>
            <a:r>
              <a:rPr lang="en-US" b="1" baseline="30000" dirty="0" smtClean="0"/>
              <a:t>th</a:t>
            </a:r>
            <a:r>
              <a:rPr lang="en-US" b="1" dirty="0" smtClean="0"/>
              <a:t> Principle</a:t>
            </a:r>
          </a:p>
          <a:p>
            <a:pPr lvl="1"/>
            <a:endParaRPr lang="en-US" dirty="0"/>
          </a:p>
          <a:p>
            <a:pPr marL="457200" lvl="1" indent="0">
              <a:buNone/>
            </a:pPr>
            <a:r>
              <a:rPr lang="en-US" dirty="0" smtClean="0"/>
              <a:t>"</a:t>
            </a:r>
            <a:r>
              <a:rPr lang="en-US" dirty="0"/>
              <a:t>Businesses should work against corruption in all its forms, including extortion and bribery</a:t>
            </a:r>
            <a:r>
              <a:rPr lang="en-US" dirty="0" smtClean="0"/>
              <a:t>.“</a:t>
            </a:r>
          </a:p>
          <a:p>
            <a:pPr marL="457200" lvl="1" indent="0">
              <a:buNone/>
            </a:pPr>
            <a:endParaRPr lang="en-US" dirty="0"/>
          </a:p>
          <a:p>
            <a:pPr marL="457200" lvl="1" indent="0">
              <a:buNone/>
            </a:pPr>
            <a:endParaRPr lang="en-US" dirty="0" smtClean="0"/>
          </a:p>
          <a:p>
            <a:pPr marL="457200" lvl="1" indent="0">
              <a:buNone/>
            </a:pPr>
            <a:endParaRPr lang="en-US" dirty="0"/>
          </a:p>
          <a:p>
            <a:pPr marL="914400" lvl="2" indent="0">
              <a:buNone/>
            </a:pPr>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24</a:t>
            </a:fld>
            <a:endParaRPr lang="en-GB"/>
          </a:p>
        </p:txBody>
      </p:sp>
    </p:spTree>
    <p:extLst>
      <p:ext uri="{BB962C8B-B14F-4D97-AF65-F5344CB8AC3E}">
        <p14:creationId xmlns:p14="http://schemas.microsoft.com/office/powerpoint/2010/main" val="350758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289451"/>
          </a:xfrm>
        </p:spPr>
        <p:txBody>
          <a:bodyPr/>
          <a:lstStyle/>
          <a:p>
            <a:r>
              <a:rPr lang="en-US" dirty="0" smtClean="0"/>
              <a:t>Where does anti-corruption work fit in?</a:t>
            </a:r>
          </a:p>
          <a:p>
            <a:endParaRPr lang="en-US" dirty="0"/>
          </a:p>
          <a:p>
            <a:pPr marL="457200" lvl="1" indent="0">
              <a:buNone/>
            </a:pPr>
            <a:r>
              <a:rPr lang="en-US" b="1" dirty="0" smtClean="0"/>
              <a:t>ISO26000 Core Subject</a:t>
            </a:r>
            <a:endParaRPr lang="en-US" dirty="0"/>
          </a:p>
          <a:p>
            <a:pPr marL="457200" lvl="1" indent="0">
              <a:buNone/>
            </a:pPr>
            <a:r>
              <a:rPr lang="en-US" dirty="0" smtClean="0"/>
              <a:t>Fair Operating Practices</a:t>
            </a:r>
          </a:p>
          <a:p>
            <a:pPr lvl="1"/>
            <a:r>
              <a:rPr lang="en-US" sz="2400" b="1" dirty="0" smtClean="0"/>
              <a:t>Issue </a:t>
            </a:r>
            <a:r>
              <a:rPr lang="en-US" sz="2400" b="1" dirty="0"/>
              <a:t>1: </a:t>
            </a:r>
            <a:r>
              <a:rPr lang="en-US" sz="2400" b="1" dirty="0" smtClean="0"/>
              <a:t>Anti-corruption</a:t>
            </a:r>
          </a:p>
          <a:p>
            <a:pPr lvl="1"/>
            <a:r>
              <a:rPr lang="en-US" sz="2400" dirty="0" smtClean="0"/>
              <a:t>Issue </a:t>
            </a:r>
            <a:r>
              <a:rPr lang="en-US" sz="2400" dirty="0"/>
              <a:t>2: Responsible political </a:t>
            </a:r>
            <a:r>
              <a:rPr lang="en-US" sz="2400" dirty="0" smtClean="0"/>
              <a:t>involvement</a:t>
            </a:r>
          </a:p>
          <a:p>
            <a:pPr lvl="1"/>
            <a:r>
              <a:rPr lang="en-US" sz="2400" dirty="0" smtClean="0"/>
              <a:t>Issue </a:t>
            </a:r>
            <a:r>
              <a:rPr lang="en-US" sz="2400" dirty="0"/>
              <a:t>3: Fair </a:t>
            </a:r>
            <a:r>
              <a:rPr lang="en-US" sz="2400" dirty="0" smtClean="0"/>
              <a:t>competition</a:t>
            </a:r>
          </a:p>
          <a:p>
            <a:pPr lvl="1"/>
            <a:r>
              <a:rPr lang="en-US" sz="2400" dirty="0" smtClean="0"/>
              <a:t>Issue </a:t>
            </a:r>
            <a:r>
              <a:rPr lang="en-US" sz="2400" dirty="0"/>
              <a:t>4: Promoting social responsibility in the value </a:t>
            </a:r>
            <a:r>
              <a:rPr lang="en-US" sz="2400" dirty="0" smtClean="0"/>
              <a:t>chain</a:t>
            </a:r>
          </a:p>
          <a:p>
            <a:pPr lvl="1"/>
            <a:r>
              <a:rPr lang="en-US" sz="2400" dirty="0" smtClean="0"/>
              <a:t>Issue </a:t>
            </a:r>
            <a:r>
              <a:rPr lang="en-US" sz="2400" dirty="0"/>
              <a:t>5: Respect for property rights</a:t>
            </a:r>
            <a:endParaRPr lang="en-US" sz="2400" dirty="0" smtClean="0"/>
          </a:p>
          <a:p>
            <a:pPr marL="457200" lvl="1" indent="0">
              <a:buNone/>
            </a:pPr>
            <a:endParaRPr lang="en-US" dirty="0"/>
          </a:p>
          <a:p>
            <a:pPr marL="457200" lvl="1" indent="0">
              <a:buNone/>
            </a:pPr>
            <a:endParaRPr lang="en-US" dirty="0" smtClean="0"/>
          </a:p>
          <a:p>
            <a:pPr marL="457200" lvl="1" indent="0">
              <a:buNone/>
            </a:pPr>
            <a:endParaRPr lang="en-US" dirty="0"/>
          </a:p>
          <a:p>
            <a:pPr marL="914400" lvl="2" indent="0">
              <a:buNone/>
            </a:pPr>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25</a:t>
            </a:fld>
            <a:endParaRPr lang="en-GB"/>
          </a:p>
        </p:txBody>
      </p:sp>
    </p:spTree>
    <p:extLst>
      <p:ext uri="{BB962C8B-B14F-4D97-AF65-F5344CB8AC3E}">
        <p14:creationId xmlns:p14="http://schemas.microsoft.com/office/powerpoint/2010/main" val="3901352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938" y="692696"/>
            <a:ext cx="8755062" cy="5346183"/>
          </a:xfrm>
        </p:spPr>
        <p:txBody>
          <a:bodyPr/>
          <a:lstStyle/>
          <a:p>
            <a:pPr marL="0" indent="0">
              <a:buNone/>
            </a:pPr>
            <a:r>
              <a:rPr lang="en-US" dirty="0"/>
              <a:t>Where does anti-corruption work fit in?</a:t>
            </a:r>
          </a:p>
          <a:p>
            <a:pPr marL="0" indent="0">
              <a:buNone/>
            </a:pPr>
            <a:r>
              <a:rPr lang="en-US" b="1" dirty="0" smtClean="0"/>
              <a:t>GRI G4 Guidelines on Standard Disclosures</a:t>
            </a:r>
          </a:p>
          <a:p>
            <a:r>
              <a:rPr lang="en-US" dirty="0" smtClean="0"/>
              <a:t>Strategy </a:t>
            </a:r>
            <a:r>
              <a:rPr lang="en-US" dirty="0"/>
              <a:t>and </a:t>
            </a:r>
            <a:r>
              <a:rPr lang="en-US" dirty="0" smtClean="0"/>
              <a:t>Analysis</a:t>
            </a:r>
            <a:endParaRPr lang="en-US" dirty="0"/>
          </a:p>
          <a:p>
            <a:r>
              <a:rPr lang="en-US" dirty="0"/>
              <a:t>Organizational </a:t>
            </a:r>
            <a:r>
              <a:rPr lang="en-US" dirty="0" smtClean="0"/>
              <a:t>Profile</a:t>
            </a:r>
            <a:endParaRPr lang="en-US" dirty="0"/>
          </a:p>
          <a:p>
            <a:r>
              <a:rPr lang="en-US" dirty="0"/>
              <a:t>Identified Material Aspects </a:t>
            </a:r>
            <a:r>
              <a:rPr lang="en-US" dirty="0" smtClean="0"/>
              <a:t>and Boundaries</a:t>
            </a:r>
            <a:endParaRPr lang="en-US" dirty="0"/>
          </a:p>
          <a:p>
            <a:r>
              <a:rPr lang="en-US" dirty="0"/>
              <a:t>Stakeholder Engagement </a:t>
            </a:r>
            <a:endParaRPr lang="en-US" dirty="0" smtClean="0"/>
          </a:p>
          <a:p>
            <a:r>
              <a:rPr lang="en-US" dirty="0" smtClean="0"/>
              <a:t>Report </a:t>
            </a:r>
            <a:r>
              <a:rPr lang="en-US" dirty="0"/>
              <a:t>Profile </a:t>
            </a:r>
            <a:endParaRPr lang="en-US" dirty="0" smtClean="0"/>
          </a:p>
          <a:p>
            <a:r>
              <a:rPr lang="en-US" b="1" dirty="0" smtClean="0"/>
              <a:t>Governance </a:t>
            </a:r>
          </a:p>
          <a:p>
            <a:r>
              <a:rPr lang="en-US" b="1" dirty="0" smtClean="0"/>
              <a:t>Ethics </a:t>
            </a:r>
            <a:r>
              <a:rPr lang="en-US" b="1" dirty="0"/>
              <a:t>and </a:t>
            </a:r>
            <a:r>
              <a:rPr lang="en-US" b="1" dirty="0" smtClean="0"/>
              <a:t>Integrity</a:t>
            </a:r>
            <a:endParaRPr lang="en-US" b="1"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26</a:t>
            </a:fld>
            <a:endParaRPr lang="en-GB"/>
          </a:p>
        </p:txBody>
      </p:sp>
    </p:spTree>
    <p:extLst>
      <p:ext uri="{BB962C8B-B14F-4D97-AF65-F5344CB8AC3E}">
        <p14:creationId xmlns:p14="http://schemas.microsoft.com/office/powerpoint/2010/main" val="2421928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939" y="836712"/>
            <a:ext cx="8229600" cy="5202167"/>
          </a:xfrm>
        </p:spPr>
        <p:txBody>
          <a:bodyPr/>
          <a:lstStyle/>
          <a:p>
            <a:pPr marL="0" indent="0">
              <a:buNone/>
            </a:pPr>
            <a:r>
              <a:rPr lang="en-US" b="1" dirty="0" smtClean="0"/>
              <a:t>Summary</a:t>
            </a:r>
          </a:p>
          <a:p>
            <a:r>
              <a:rPr lang="en-US" sz="2800" dirty="0" smtClean="0"/>
              <a:t>Challenge companies on their own commitments (if none, on peer- or industry-accepted codes or competitor’s actions)</a:t>
            </a:r>
          </a:p>
          <a:p>
            <a:r>
              <a:rPr lang="en-US" sz="2800" dirty="0" smtClean="0"/>
              <a:t>Find synergies and alignment of interests that lead to mutually beneficial outcomes (and also shared risks) – COLLECTIVE ACTION </a:t>
            </a:r>
          </a:p>
          <a:p>
            <a:r>
              <a:rPr lang="en-US" sz="2800" dirty="0" smtClean="0"/>
              <a:t>Finally, be patient, be open, be flexible (without sacrificing your principles)</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B66B3EA0-8586-4AEE-8930-993B864D25BE}" type="slidenum">
              <a:rPr lang="en-GB" smtClean="0"/>
              <a:pPr>
                <a:defRPr/>
              </a:pPr>
              <a:t>27</a:t>
            </a:fld>
            <a:endParaRPr lang="en-GB"/>
          </a:p>
        </p:txBody>
      </p:sp>
    </p:spTree>
    <p:extLst>
      <p:ext uri="{BB962C8B-B14F-4D97-AF65-F5344CB8AC3E}">
        <p14:creationId xmlns:p14="http://schemas.microsoft.com/office/powerpoint/2010/main" val="4194891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ChangeArrowheads="1"/>
          </p:cNvSpPr>
          <p:nvPr>
            <p:ph type="subTitle" idx="1"/>
          </p:nvPr>
        </p:nvSpPr>
        <p:spPr>
          <a:xfrm>
            <a:off x="395288" y="3933056"/>
            <a:ext cx="3816672" cy="2376488"/>
          </a:xfrm>
        </p:spPr>
        <p:txBody>
          <a:bodyPr/>
          <a:lstStyle/>
          <a:p>
            <a:pPr algn="l" eaLnBrk="1" hangingPunct="1">
              <a:lnSpc>
                <a:spcPts val="2000"/>
              </a:lnSpc>
            </a:pPr>
            <a:endParaRPr lang="de-DE" sz="2000" dirty="0" smtClean="0">
              <a:solidFill>
                <a:schemeClr val="bg1"/>
              </a:solidFill>
            </a:endParaRPr>
          </a:p>
          <a:p>
            <a:pPr algn="l" eaLnBrk="1" hangingPunct="1">
              <a:lnSpc>
                <a:spcPts val="2000"/>
              </a:lnSpc>
            </a:pPr>
            <a:r>
              <a:rPr lang="de-DE" sz="1800" dirty="0" smtClean="0">
                <a:solidFill>
                  <a:schemeClr val="bg1"/>
                </a:solidFill>
              </a:rPr>
              <a:t>Transparency International - </a:t>
            </a:r>
            <a:r>
              <a:rPr lang="de-DE" sz="1800" dirty="0" err="1" smtClean="0">
                <a:solidFill>
                  <a:schemeClr val="bg1"/>
                </a:solidFill>
              </a:rPr>
              <a:t>Secretariat</a:t>
            </a:r>
            <a:endParaRPr lang="de-DE" sz="1800" dirty="0" smtClean="0">
              <a:solidFill>
                <a:schemeClr val="bg1"/>
              </a:solidFill>
            </a:endParaRPr>
          </a:p>
          <a:p>
            <a:pPr algn="l" eaLnBrk="1" hangingPunct="1"/>
            <a:r>
              <a:rPr lang="de-DE" sz="1800" dirty="0" smtClean="0">
                <a:solidFill>
                  <a:schemeClr val="bg1"/>
                </a:solidFill>
              </a:rPr>
              <a:t>Private </a:t>
            </a:r>
            <a:r>
              <a:rPr lang="de-DE" sz="1800" dirty="0" err="1" smtClean="0">
                <a:solidFill>
                  <a:schemeClr val="bg1"/>
                </a:solidFill>
              </a:rPr>
              <a:t>Sector</a:t>
            </a:r>
            <a:r>
              <a:rPr lang="de-DE" sz="1800" dirty="0" smtClean="0">
                <a:solidFill>
                  <a:schemeClr val="bg1"/>
                </a:solidFill>
              </a:rPr>
              <a:t>  </a:t>
            </a:r>
            <a:r>
              <a:rPr lang="de-DE" sz="1800" dirty="0" err="1" smtClean="0">
                <a:solidFill>
                  <a:schemeClr val="bg1"/>
                </a:solidFill>
              </a:rPr>
              <a:t>and</a:t>
            </a:r>
            <a:r>
              <a:rPr lang="de-DE" sz="1800" dirty="0" smtClean="0">
                <a:solidFill>
                  <a:schemeClr val="bg1"/>
                </a:solidFill>
              </a:rPr>
              <a:t> </a:t>
            </a:r>
            <a:r>
              <a:rPr lang="de-DE" sz="1800" dirty="0" err="1" smtClean="0">
                <a:solidFill>
                  <a:schemeClr val="bg1"/>
                </a:solidFill>
              </a:rPr>
              <a:t>Conventions</a:t>
            </a:r>
            <a:endParaRPr lang="de-DE" sz="1800" dirty="0" smtClean="0">
              <a:solidFill>
                <a:schemeClr val="bg1"/>
              </a:solidFill>
            </a:endParaRPr>
          </a:p>
          <a:p>
            <a:pPr algn="l" eaLnBrk="1" hangingPunct="1"/>
            <a:endParaRPr lang="de-DE" sz="1800" dirty="0" smtClean="0">
              <a:solidFill>
                <a:schemeClr val="bg1"/>
              </a:solidFill>
            </a:endParaRPr>
          </a:p>
          <a:p>
            <a:pPr algn="l" eaLnBrk="1" hangingPunct="1"/>
            <a:r>
              <a:rPr lang="de-DE" sz="1800" dirty="0" smtClean="0">
                <a:solidFill>
                  <a:schemeClr val="bg1"/>
                </a:solidFill>
              </a:rPr>
              <a:t>Email: privatesector@transparency.org  </a:t>
            </a:r>
            <a:r>
              <a:rPr lang="de-DE" sz="1800" dirty="0" err="1" smtClean="0">
                <a:solidFill>
                  <a:schemeClr val="bg1"/>
                </a:solidFill>
              </a:rPr>
              <a:t>and</a:t>
            </a:r>
            <a:r>
              <a:rPr lang="de-DE" sz="1800" dirty="0" smtClean="0">
                <a:solidFill>
                  <a:schemeClr val="bg1"/>
                </a:solidFill>
              </a:rPr>
              <a:t> conventions@transparency.org</a:t>
            </a:r>
          </a:p>
        </p:txBody>
      </p:sp>
      <p:sp>
        <p:nvSpPr>
          <p:cNvPr id="6" name="Text Box 5"/>
          <p:cNvSpPr txBox="1">
            <a:spLocks noChangeArrowheads="1"/>
          </p:cNvSpPr>
          <p:nvPr/>
        </p:nvSpPr>
        <p:spPr bwMode="auto">
          <a:xfrm>
            <a:off x="395288" y="2780928"/>
            <a:ext cx="4212431" cy="830997"/>
          </a:xfrm>
          <a:prstGeom prst="rect">
            <a:avLst/>
          </a:prstGeom>
          <a:noFill/>
          <a:ln>
            <a:noFill/>
          </a:ln>
          <a:effectLst/>
          <a:extLst/>
        </p:spPr>
        <p:txBody>
          <a:bodyPr wrap="square">
            <a:spAutoFit/>
          </a:bodyPr>
          <a:lstStyle/>
          <a:p>
            <a:pPr eaLnBrk="0" hangingPunct="0">
              <a:spcBef>
                <a:spcPct val="50000"/>
              </a:spcBef>
              <a:defRPr/>
            </a:pPr>
            <a:r>
              <a:rPr lang="de-DE" sz="2400" b="0" dirty="0">
                <a:solidFill>
                  <a:schemeClr val="bg1"/>
                </a:solidFill>
              </a:rPr>
              <a:t>STAY </a:t>
            </a:r>
            <a:r>
              <a:rPr lang="de-DE" sz="2400" b="0" dirty="0" smtClean="0">
                <a:solidFill>
                  <a:schemeClr val="bg1"/>
                </a:solidFill>
              </a:rPr>
              <a:t>INFORMED		</a:t>
            </a:r>
            <a:r>
              <a:rPr lang="de-DE" sz="2400" b="0" dirty="0">
                <a:solidFill>
                  <a:schemeClr val="bg1"/>
                </a:solidFill>
              </a:rPr>
              <a:t/>
            </a:r>
            <a:br>
              <a:rPr lang="de-DE" sz="2400" b="0" dirty="0">
                <a:solidFill>
                  <a:schemeClr val="bg1"/>
                </a:solidFill>
              </a:rPr>
            </a:br>
            <a:r>
              <a:rPr lang="de-DE" sz="2400" b="0" dirty="0" smtClean="0">
                <a:solidFill>
                  <a:schemeClr val="bg1"/>
                </a:solidFill>
              </a:rPr>
              <a:t>www.transparency.org	</a:t>
            </a:r>
            <a:endParaRPr lang="en-GB" sz="2400" b="0" dirty="0">
              <a:solidFill>
                <a:schemeClr val="bg1"/>
              </a:solidFill>
              <a:effectLst>
                <a:outerShdw blurRad="38100" dist="38100" dir="2700000" algn="tl">
                  <a:srgbClr val="C0C0C0"/>
                </a:outerShdw>
              </a:effectLst>
            </a:endParaRPr>
          </a:p>
        </p:txBody>
      </p:sp>
      <p:sp>
        <p:nvSpPr>
          <p:cNvPr id="4" name="Text Box 5"/>
          <p:cNvSpPr txBox="1">
            <a:spLocks noChangeArrowheads="1"/>
          </p:cNvSpPr>
          <p:nvPr/>
        </p:nvSpPr>
        <p:spPr bwMode="auto">
          <a:xfrm>
            <a:off x="4760119" y="2780928"/>
            <a:ext cx="4212431" cy="1200329"/>
          </a:xfrm>
          <a:prstGeom prst="rect">
            <a:avLst/>
          </a:prstGeom>
          <a:noFill/>
          <a:ln>
            <a:noFill/>
          </a:ln>
          <a:effectLst/>
          <a:extLst/>
        </p:spPr>
        <p:txBody>
          <a:bodyPr wrap="square">
            <a:spAutoFit/>
          </a:bodyPr>
          <a:lstStyle/>
          <a:p>
            <a:pPr eaLnBrk="0" hangingPunct="0">
              <a:spcBef>
                <a:spcPct val="50000"/>
              </a:spcBef>
              <a:defRPr/>
            </a:pPr>
            <a:r>
              <a:rPr lang="de-DE" sz="2400" b="0" dirty="0" smtClean="0">
                <a:solidFill>
                  <a:schemeClr val="bg1"/>
                </a:solidFill>
              </a:rPr>
              <a:t>	</a:t>
            </a:r>
            <a:r>
              <a:rPr lang="de-DE" sz="2400" b="0" dirty="0">
                <a:solidFill>
                  <a:schemeClr val="bg1"/>
                </a:solidFill>
              </a:rPr>
              <a:t/>
            </a:r>
            <a:br>
              <a:rPr lang="de-DE" sz="2400" b="0" dirty="0">
                <a:solidFill>
                  <a:schemeClr val="bg1"/>
                </a:solidFill>
              </a:rPr>
            </a:br>
            <a:r>
              <a:rPr lang="de-DE" sz="2400" b="0" dirty="0" smtClean="0">
                <a:solidFill>
                  <a:schemeClr val="bg1"/>
                </a:solidFill>
              </a:rPr>
              <a:t>www.asean-csr-network.org	</a:t>
            </a:r>
            <a:endParaRPr lang="en-GB" sz="2400" b="0" dirty="0">
              <a:solidFill>
                <a:schemeClr val="bg1"/>
              </a:solidFill>
              <a:effectLst>
                <a:outerShdw blurRad="38100" dist="38100" dir="2700000" algn="tl">
                  <a:srgbClr val="C0C0C0"/>
                </a:outerShdw>
              </a:effectLst>
            </a:endParaRPr>
          </a:p>
        </p:txBody>
      </p:sp>
      <p:sp>
        <p:nvSpPr>
          <p:cNvPr id="5" name="Rectangle 4"/>
          <p:cNvSpPr txBox="1">
            <a:spLocks noChangeArrowheads="1"/>
          </p:cNvSpPr>
          <p:nvPr/>
        </p:nvSpPr>
        <p:spPr bwMode="auto">
          <a:xfrm>
            <a:off x="4957998" y="4221087"/>
            <a:ext cx="3816672" cy="2260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ts val="2000"/>
              </a:lnSpc>
            </a:pPr>
            <a:r>
              <a:rPr lang="de-DE" sz="1800" b="0" kern="0" dirty="0" smtClean="0">
                <a:solidFill>
                  <a:schemeClr val="bg1"/>
                </a:solidFill>
              </a:rPr>
              <a:t>ASEAN CSR Network</a:t>
            </a:r>
          </a:p>
          <a:p>
            <a:pPr algn="l" eaLnBrk="1" hangingPunct="1"/>
            <a:endParaRPr lang="de-DE" sz="1800" b="0" kern="0" dirty="0" smtClean="0">
              <a:solidFill>
                <a:schemeClr val="bg1"/>
              </a:solidFill>
            </a:endParaRPr>
          </a:p>
          <a:p>
            <a:pPr algn="l" eaLnBrk="1" hangingPunct="1"/>
            <a:endParaRPr lang="de-DE" sz="1800" b="0" kern="0" dirty="0" smtClean="0">
              <a:solidFill>
                <a:schemeClr val="bg1"/>
              </a:solidFill>
            </a:endParaRPr>
          </a:p>
          <a:p>
            <a:pPr algn="l" eaLnBrk="1" hangingPunct="1"/>
            <a:endParaRPr lang="de-DE" sz="1800" b="0" kern="0" dirty="0">
              <a:solidFill>
                <a:schemeClr val="bg1"/>
              </a:solidFill>
            </a:endParaRPr>
          </a:p>
          <a:p>
            <a:pPr algn="l" eaLnBrk="1" hangingPunct="1"/>
            <a:endParaRPr lang="de-DE" sz="1800" b="0" kern="0" dirty="0" smtClean="0">
              <a:solidFill>
                <a:schemeClr val="bg1"/>
              </a:solidFill>
            </a:endParaRPr>
          </a:p>
          <a:p>
            <a:pPr algn="l" eaLnBrk="1" hangingPunct="1"/>
            <a:r>
              <a:rPr lang="de-DE" sz="1800" b="0" kern="0" dirty="0" smtClean="0">
                <a:solidFill>
                  <a:schemeClr val="bg1"/>
                </a:solidFill>
              </a:rPr>
              <a:t>Email: info@asean-csr-network.org and jerry@asean-csr-network.org</a:t>
            </a:r>
            <a:endParaRPr lang="de-DE" sz="1800" b="0" kern="0" dirty="0" smtClean="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1"/>
          <p:cNvSpPr>
            <a:spLocks noGrp="1"/>
          </p:cNvSpPr>
          <p:nvPr>
            <p:ph type="sldNum" sz="quarter" idx="12"/>
          </p:nvPr>
        </p:nvSpPr>
        <p:spPr>
          <a:noFill/>
          <a:ln>
            <a:miter lim="800000"/>
            <a:headEnd/>
            <a:tailEnd/>
          </a:ln>
        </p:spPr>
        <p:txBody>
          <a:bodyPr/>
          <a:lstStyle/>
          <a:p>
            <a:fld id="{6E8C019D-D9DC-4CF5-98FD-DD96A3188BE4}" type="slidenum">
              <a:rPr lang="en-GB" smtClean="0"/>
              <a:pPr/>
              <a:t>3</a:t>
            </a:fld>
            <a:endParaRPr lang="en-GB" smtClean="0"/>
          </a:p>
        </p:txBody>
      </p:sp>
      <p:sp>
        <p:nvSpPr>
          <p:cNvPr id="15363" name="Rectangle 6"/>
          <p:cNvSpPr>
            <a:spLocks noChangeArrowheads="1"/>
          </p:cNvSpPr>
          <p:nvPr/>
        </p:nvSpPr>
        <p:spPr bwMode="auto">
          <a:xfrm>
            <a:off x="671513" y="1628775"/>
            <a:ext cx="8364537" cy="4608513"/>
          </a:xfrm>
          <a:prstGeom prst="rect">
            <a:avLst/>
          </a:prstGeom>
          <a:noFill/>
          <a:ln w="12700">
            <a:solidFill>
              <a:srgbClr val="0D3D91"/>
            </a:solidFill>
            <a:miter lim="800000"/>
            <a:headEnd/>
            <a:tailEnd/>
          </a:ln>
        </p:spPr>
        <p:txBody>
          <a:bodyPr lIns="72000" tIns="72000" rIns="72000" bIns="72000"/>
          <a:lstStyle/>
          <a:p>
            <a:pPr marL="377825" indent="-285750" eaLnBrk="0" hangingPunct="0">
              <a:spcBef>
                <a:spcPts val="3000"/>
              </a:spcBef>
              <a:buClr>
                <a:srgbClr val="034EA2"/>
              </a:buClr>
              <a:buFont typeface="Wingdings" pitchFamily="2" charset="2"/>
              <a:buChar char="§"/>
            </a:pPr>
            <a:r>
              <a:rPr lang="en-GB" sz="1400" b="0"/>
              <a:t>In order to systematically develop a </a:t>
            </a:r>
            <a:r>
              <a:rPr lang="en-GB" sz="1400"/>
              <a:t>private sector engagement plan, </a:t>
            </a:r>
            <a:r>
              <a:rPr lang="en-GB" sz="1400" b="0"/>
              <a:t>CSOs </a:t>
            </a:r>
            <a:r>
              <a:rPr lang="en-US" sz="1400" b="0"/>
              <a:t>should follow </a:t>
            </a:r>
            <a:r>
              <a:rPr lang="en-US" sz="1400"/>
              <a:t>4 intuitive steps</a:t>
            </a:r>
            <a:r>
              <a:rPr lang="en-US" sz="1400" b="0"/>
              <a:t>:</a:t>
            </a:r>
          </a:p>
          <a:p>
            <a:pPr marL="377825" indent="-285750" eaLnBrk="0" hangingPunct="0">
              <a:spcBef>
                <a:spcPts val="3000"/>
              </a:spcBef>
              <a:buClr>
                <a:srgbClr val="034EA2"/>
              </a:buClr>
              <a:buFont typeface="Wingdings" pitchFamily="2" charset="2"/>
              <a:buChar char="§"/>
            </a:pPr>
            <a:endParaRPr lang="en-US" sz="2800" b="0"/>
          </a:p>
          <a:p>
            <a:pPr marL="377825" indent="-285750" eaLnBrk="0" hangingPunct="0">
              <a:spcBef>
                <a:spcPts val="3000"/>
              </a:spcBef>
              <a:buClr>
                <a:srgbClr val="034EA2"/>
              </a:buClr>
              <a:buFont typeface="Wingdings" pitchFamily="2" charset="2"/>
              <a:buChar char="§"/>
            </a:pPr>
            <a:r>
              <a:rPr lang="en-GB" sz="1400"/>
              <a:t>Step 1:</a:t>
            </a:r>
            <a:r>
              <a:rPr lang="en-GB" sz="1400" b="0"/>
              <a:t> Identify and prioritize target groups within the local private sector (e.g. multinational enterprises) to utilize its limited resources efficiently.</a:t>
            </a:r>
          </a:p>
          <a:p>
            <a:pPr marL="377825" indent="-285750" eaLnBrk="0" hangingPunct="0">
              <a:spcBef>
                <a:spcPts val="3000"/>
              </a:spcBef>
              <a:buClr>
                <a:srgbClr val="034EA2"/>
              </a:buClr>
              <a:buFont typeface="Wingdings" pitchFamily="2" charset="2"/>
              <a:buChar char="§"/>
            </a:pPr>
            <a:r>
              <a:rPr lang="en-US" sz="1400"/>
              <a:t>Step 2: </a:t>
            </a:r>
            <a:r>
              <a:rPr lang="en-US" sz="1400" b="0"/>
              <a:t>Seek to understand the needs of the selected target groups (e.g. training, advise, tools) and their corruption-related challenges (e.g. extortion, facilitation payments).</a:t>
            </a:r>
          </a:p>
          <a:p>
            <a:pPr marL="377825" indent="-285750" eaLnBrk="0" hangingPunct="0">
              <a:spcBef>
                <a:spcPts val="3000"/>
              </a:spcBef>
              <a:buClr>
                <a:srgbClr val="034EA2"/>
              </a:buClr>
              <a:buFont typeface="Wingdings" pitchFamily="2" charset="2"/>
              <a:buChar char="§"/>
            </a:pPr>
            <a:r>
              <a:rPr lang="en-US" sz="1400"/>
              <a:t>Step 3</a:t>
            </a:r>
            <a:r>
              <a:rPr lang="en-US" sz="1400" b="0"/>
              <a:t>: Select activities that match the needs of the target groups.</a:t>
            </a:r>
          </a:p>
          <a:p>
            <a:pPr marL="377825" indent="-285750" eaLnBrk="0" hangingPunct="0">
              <a:spcBef>
                <a:spcPts val="3000"/>
              </a:spcBef>
              <a:buClr>
                <a:srgbClr val="034EA2"/>
              </a:buClr>
              <a:buFont typeface="Wingdings" pitchFamily="2" charset="2"/>
              <a:buChar char="§"/>
            </a:pPr>
            <a:r>
              <a:rPr lang="en-US" sz="1400"/>
              <a:t>Step 4: </a:t>
            </a:r>
            <a:r>
              <a:rPr lang="en-US" sz="1400" b="0"/>
              <a:t>Develop a clear private sector engagement strategy, which documents the major objectives, activities, effort, timeline etc. </a:t>
            </a:r>
          </a:p>
        </p:txBody>
      </p:sp>
      <p:sp>
        <p:nvSpPr>
          <p:cNvPr id="15364" name="Richtungspfeil 2"/>
          <p:cNvSpPr>
            <a:spLocks noChangeArrowheads="1"/>
          </p:cNvSpPr>
          <p:nvPr/>
        </p:nvSpPr>
        <p:spPr bwMode="auto">
          <a:xfrm>
            <a:off x="1098550" y="2281238"/>
            <a:ext cx="2087563" cy="720725"/>
          </a:xfrm>
          <a:prstGeom prst="homePlate">
            <a:avLst>
              <a:gd name="adj" fmla="val 49951"/>
            </a:avLst>
          </a:prstGeom>
          <a:solidFill>
            <a:srgbClr val="DAEDEF"/>
          </a:solidFill>
          <a:ln w="12700">
            <a:solidFill>
              <a:srgbClr val="0D3D91"/>
            </a:solidFill>
            <a:miter lim="800000"/>
            <a:headEnd/>
            <a:tailEnd/>
          </a:ln>
        </p:spPr>
        <p:txBody>
          <a:bodyPr lIns="72000" tIns="72000" rIns="72000" bIns="72000" anchor="ctr"/>
          <a:lstStyle/>
          <a:p>
            <a:pPr marL="88900" eaLnBrk="0" hangingPunct="0">
              <a:spcBef>
                <a:spcPts val="1200"/>
              </a:spcBef>
              <a:buClr>
                <a:srgbClr val="034EA2"/>
              </a:buClr>
            </a:pPr>
            <a:r>
              <a:rPr lang="de-DE" sz="1400"/>
              <a:t>Identify your </a:t>
            </a:r>
            <a:br>
              <a:rPr lang="de-DE" sz="1400"/>
            </a:br>
            <a:r>
              <a:rPr lang="de-DE" sz="1400"/>
              <a:t>target group</a:t>
            </a:r>
          </a:p>
        </p:txBody>
      </p:sp>
      <p:sp>
        <p:nvSpPr>
          <p:cNvPr id="15365" name="Eingekerbter Richtungspfeil 3"/>
          <p:cNvSpPr>
            <a:spLocks noChangeArrowheads="1"/>
          </p:cNvSpPr>
          <p:nvPr/>
        </p:nvSpPr>
        <p:spPr bwMode="auto">
          <a:xfrm>
            <a:off x="3024188" y="2281238"/>
            <a:ext cx="2087562" cy="720725"/>
          </a:xfrm>
          <a:prstGeom prst="chevron">
            <a:avLst>
              <a:gd name="adj" fmla="val 49951"/>
            </a:avLst>
          </a:prstGeom>
          <a:solidFill>
            <a:srgbClr val="DAEDEF"/>
          </a:solidFill>
          <a:ln w="12700">
            <a:solidFill>
              <a:srgbClr val="0D3D91"/>
            </a:solidFill>
            <a:miter lim="800000"/>
            <a:headEnd/>
            <a:tailEnd/>
          </a:ln>
        </p:spPr>
        <p:txBody>
          <a:bodyPr lIns="72000" tIns="72000" rIns="72000" bIns="72000" anchor="ctr"/>
          <a:lstStyle/>
          <a:p>
            <a:pPr marL="88900" eaLnBrk="0" hangingPunct="0">
              <a:spcBef>
                <a:spcPts val="1200"/>
              </a:spcBef>
              <a:buClr>
                <a:srgbClr val="034EA2"/>
              </a:buClr>
            </a:pPr>
            <a:r>
              <a:rPr lang="de-DE" sz="1400"/>
              <a:t>Understand their needs</a:t>
            </a:r>
          </a:p>
        </p:txBody>
      </p:sp>
      <p:sp>
        <p:nvSpPr>
          <p:cNvPr id="15366" name="Eingekerbter Richtungspfeil 8"/>
          <p:cNvSpPr>
            <a:spLocks noChangeArrowheads="1"/>
          </p:cNvSpPr>
          <p:nvPr/>
        </p:nvSpPr>
        <p:spPr bwMode="auto">
          <a:xfrm>
            <a:off x="4949825" y="2281238"/>
            <a:ext cx="2089150" cy="720725"/>
          </a:xfrm>
          <a:prstGeom prst="chevron">
            <a:avLst>
              <a:gd name="adj" fmla="val 49989"/>
            </a:avLst>
          </a:prstGeom>
          <a:solidFill>
            <a:srgbClr val="DAEDEF"/>
          </a:solidFill>
          <a:ln w="12700">
            <a:solidFill>
              <a:srgbClr val="0D3D91"/>
            </a:solidFill>
            <a:miter lim="800000"/>
            <a:headEnd/>
            <a:tailEnd/>
          </a:ln>
        </p:spPr>
        <p:txBody>
          <a:bodyPr lIns="72000" tIns="72000" rIns="0" bIns="72000" anchor="ctr"/>
          <a:lstStyle/>
          <a:p>
            <a:pPr marL="88900" eaLnBrk="0" hangingPunct="0">
              <a:spcBef>
                <a:spcPts val="1200"/>
              </a:spcBef>
              <a:buClr>
                <a:srgbClr val="034EA2"/>
              </a:buClr>
            </a:pPr>
            <a:r>
              <a:rPr lang="de-DE" sz="1400"/>
              <a:t>Select your activities</a:t>
            </a:r>
          </a:p>
        </p:txBody>
      </p:sp>
      <p:sp>
        <p:nvSpPr>
          <p:cNvPr id="15367" name="Eingekerbter Richtungspfeil 16"/>
          <p:cNvSpPr>
            <a:spLocks noChangeArrowheads="1"/>
          </p:cNvSpPr>
          <p:nvPr/>
        </p:nvSpPr>
        <p:spPr bwMode="auto">
          <a:xfrm>
            <a:off x="6875463" y="2281238"/>
            <a:ext cx="2089150" cy="720725"/>
          </a:xfrm>
          <a:prstGeom prst="chevron">
            <a:avLst>
              <a:gd name="adj" fmla="val 49989"/>
            </a:avLst>
          </a:prstGeom>
          <a:solidFill>
            <a:srgbClr val="DAEDEF"/>
          </a:solidFill>
          <a:ln w="12700">
            <a:solidFill>
              <a:srgbClr val="0D3D91"/>
            </a:solidFill>
            <a:miter lim="800000"/>
            <a:headEnd/>
            <a:tailEnd/>
          </a:ln>
        </p:spPr>
        <p:txBody>
          <a:bodyPr lIns="72000" tIns="72000" rIns="0" bIns="72000" anchor="ctr"/>
          <a:lstStyle/>
          <a:p>
            <a:pPr marL="88900" eaLnBrk="0" hangingPunct="0">
              <a:spcBef>
                <a:spcPts val="1200"/>
              </a:spcBef>
              <a:buClr>
                <a:srgbClr val="034EA2"/>
              </a:buClr>
            </a:pPr>
            <a:r>
              <a:rPr lang="de-DE" sz="1400"/>
              <a:t>Plan your engagement</a:t>
            </a:r>
          </a:p>
        </p:txBody>
      </p:sp>
      <p:sp>
        <p:nvSpPr>
          <p:cNvPr id="15368" name="Ellipse 6"/>
          <p:cNvSpPr>
            <a:spLocks noChangeArrowheads="1"/>
          </p:cNvSpPr>
          <p:nvPr/>
        </p:nvSpPr>
        <p:spPr bwMode="auto">
          <a:xfrm>
            <a:off x="1046163" y="2212975"/>
            <a:ext cx="215900" cy="217488"/>
          </a:xfrm>
          <a:prstGeom prst="ellipse">
            <a:avLst/>
          </a:prstGeom>
          <a:solidFill>
            <a:srgbClr val="0D3D91"/>
          </a:solidFill>
          <a:ln w="12700">
            <a:solidFill>
              <a:srgbClr val="0D3D91"/>
            </a:solidFill>
            <a:miter lim="800000"/>
            <a:headEnd/>
            <a:tailEnd/>
          </a:ln>
        </p:spPr>
        <p:txBody>
          <a:bodyPr lIns="0" tIns="0" rIns="0" bIns="0" anchor="ctr" anchorCtr="1"/>
          <a:lstStyle/>
          <a:p>
            <a:pPr algn="ctr" eaLnBrk="0" hangingPunct="0">
              <a:spcBef>
                <a:spcPts val="1200"/>
              </a:spcBef>
              <a:buClr>
                <a:srgbClr val="034EA2"/>
              </a:buClr>
            </a:pPr>
            <a:r>
              <a:rPr lang="de-DE" sz="1200">
                <a:solidFill>
                  <a:schemeClr val="bg1"/>
                </a:solidFill>
              </a:rPr>
              <a:t>1</a:t>
            </a:r>
            <a:endParaRPr lang="de-DE" sz="1600">
              <a:solidFill>
                <a:schemeClr val="bg1"/>
              </a:solidFill>
            </a:endParaRPr>
          </a:p>
        </p:txBody>
      </p:sp>
      <p:sp>
        <p:nvSpPr>
          <p:cNvPr id="15369" name="Ellipse 17"/>
          <p:cNvSpPr>
            <a:spLocks noChangeArrowheads="1"/>
          </p:cNvSpPr>
          <p:nvPr/>
        </p:nvSpPr>
        <p:spPr bwMode="auto">
          <a:xfrm>
            <a:off x="2998788" y="2181225"/>
            <a:ext cx="215900" cy="215900"/>
          </a:xfrm>
          <a:prstGeom prst="ellipse">
            <a:avLst/>
          </a:prstGeom>
          <a:solidFill>
            <a:srgbClr val="0D3D91"/>
          </a:solidFill>
          <a:ln w="12700">
            <a:solidFill>
              <a:srgbClr val="0D3D91"/>
            </a:solidFill>
            <a:miter lim="800000"/>
            <a:headEnd/>
            <a:tailEnd/>
          </a:ln>
        </p:spPr>
        <p:txBody>
          <a:bodyPr lIns="0" tIns="0" rIns="0" bIns="0" anchor="ctr" anchorCtr="1"/>
          <a:lstStyle/>
          <a:p>
            <a:pPr algn="ctr" eaLnBrk="0" hangingPunct="0">
              <a:spcBef>
                <a:spcPts val="1200"/>
              </a:spcBef>
              <a:buClr>
                <a:srgbClr val="034EA2"/>
              </a:buClr>
            </a:pPr>
            <a:r>
              <a:rPr lang="de-DE" sz="1200">
                <a:solidFill>
                  <a:schemeClr val="bg1"/>
                </a:solidFill>
              </a:rPr>
              <a:t>2</a:t>
            </a:r>
            <a:endParaRPr lang="de-DE" sz="1600">
              <a:solidFill>
                <a:schemeClr val="bg1"/>
              </a:solidFill>
            </a:endParaRPr>
          </a:p>
        </p:txBody>
      </p:sp>
      <p:sp>
        <p:nvSpPr>
          <p:cNvPr id="15370" name="Ellipse 18"/>
          <p:cNvSpPr>
            <a:spLocks noChangeArrowheads="1"/>
          </p:cNvSpPr>
          <p:nvPr/>
        </p:nvSpPr>
        <p:spPr bwMode="auto">
          <a:xfrm>
            <a:off x="4906963" y="2181225"/>
            <a:ext cx="215900" cy="215900"/>
          </a:xfrm>
          <a:prstGeom prst="ellipse">
            <a:avLst/>
          </a:prstGeom>
          <a:solidFill>
            <a:srgbClr val="0D3D91"/>
          </a:solidFill>
          <a:ln w="12700">
            <a:solidFill>
              <a:srgbClr val="0D3D91"/>
            </a:solidFill>
            <a:miter lim="800000"/>
            <a:headEnd/>
            <a:tailEnd/>
          </a:ln>
        </p:spPr>
        <p:txBody>
          <a:bodyPr lIns="0" tIns="0" rIns="0" bIns="0" anchor="ctr" anchorCtr="1"/>
          <a:lstStyle/>
          <a:p>
            <a:pPr algn="ctr" eaLnBrk="0" hangingPunct="0">
              <a:spcBef>
                <a:spcPts val="1200"/>
              </a:spcBef>
              <a:buClr>
                <a:srgbClr val="034EA2"/>
              </a:buClr>
            </a:pPr>
            <a:r>
              <a:rPr lang="de-DE" sz="1200">
                <a:solidFill>
                  <a:schemeClr val="bg1"/>
                </a:solidFill>
              </a:rPr>
              <a:t>3</a:t>
            </a:r>
            <a:endParaRPr lang="de-DE" sz="1600">
              <a:solidFill>
                <a:schemeClr val="bg1"/>
              </a:solidFill>
            </a:endParaRPr>
          </a:p>
        </p:txBody>
      </p:sp>
      <p:sp>
        <p:nvSpPr>
          <p:cNvPr id="15371" name="Ellipse 19"/>
          <p:cNvSpPr>
            <a:spLocks noChangeArrowheads="1"/>
          </p:cNvSpPr>
          <p:nvPr/>
        </p:nvSpPr>
        <p:spPr bwMode="auto">
          <a:xfrm>
            <a:off x="6816725" y="2181225"/>
            <a:ext cx="215900" cy="215900"/>
          </a:xfrm>
          <a:prstGeom prst="ellipse">
            <a:avLst/>
          </a:prstGeom>
          <a:solidFill>
            <a:srgbClr val="0D3D91"/>
          </a:solidFill>
          <a:ln w="12700">
            <a:solidFill>
              <a:srgbClr val="0D3D91"/>
            </a:solidFill>
            <a:miter lim="800000"/>
            <a:headEnd/>
            <a:tailEnd/>
          </a:ln>
        </p:spPr>
        <p:txBody>
          <a:bodyPr lIns="0" tIns="0" rIns="0" bIns="0" anchor="ctr" anchorCtr="1"/>
          <a:lstStyle/>
          <a:p>
            <a:pPr algn="ctr" eaLnBrk="0" hangingPunct="0">
              <a:spcBef>
                <a:spcPts val="1200"/>
              </a:spcBef>
              <a:buClr>
                <a:srgbClr val="034EA2"/>
              </a:buClr>
            </a:pPr>
            <a:r>
              <a:rPr lang="de-DE" sz="1200">
                <a:solidFill>
                  <a:schemeClr val="bg1"/>
                </a:solidFill>
              </a:rPr>
              <a:t>4</a:t>
            </a:r>
            <a:endParaRPr lang="de-DE" sz="160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ChangeArrowheads="1"/>
          </p:cNvSpPr>
          <p:nvPr/>
        </p:nvSpPr>
        <p:spPr bwMode="auto">
          <a:xfrm>
            <a:off x="671513" y="1628775"/>
            <a:ext cx="8364537" cy="4608513"/>
          </a:xfrm>
          <a:prstGeom prst="rect">
            <a:avLst/>
          </a:prstGeom>
          <a:noFill/>
          <a:ln w="12700">
            <a:solidFill>
              <a:srgbClr val="0D3D91"/>
            </a:solidFill>
            <a:miter lim="800000"/>
            <a:headEnd/>
            <a:tailEnd/>
          </a:ln>
        </p:spPr>
        <p:txBody>
          <a:bodyPr lIns="72000" tIns="72000" rIns="72000" bIns="72000"/>
          <a:lstStyle/>
          <a:p>
            <a:pPr marL="377825" indent="-285750" eaLnBrk="0" hangingPunct="0">
              <a:spcBef>
                <a:spcPts val="3000"/>
              </a:spcBef>
              <a:buClr>
                <a:srgbClr val="034EA2"/>
              </a:buClr>
              <a:buFont typeface="Wingdings" pitchFamily="2" charset="2"/>
              <a:buChar char="§"/>
            </a:pPr>
            <a:r>
              <a:rPr lang="en-US" sz="1400" b="0"/>
              <a:t>Ask the following </a:t>
            </a:r>
            <a:r>
              <a:rPr lang="en-US" sz="1400"/>
              <a:t>two questions </a:t>
            </a:r>
            <a:r>
              <a:rPr lang="en-US" sz="1400" b="0"/>
              <a:t>for each of the identified target groups:</a:t>
            </a:r>
          </a:p>
          <a:p>
            <a:pPr marL="835025" lvl="1" indent="-285750" eaLnBrk="0" hangingPunct="0">
              <a:spcBef>
                <a:spcPts val="3000"/>
              </a:spcBef>
              <a:buClr>
                <a:srgbClr val="034EA2"/>
              </a:buClr>
              <a:buFont typeface="Wingdings" pitchFamily="2" charset="2"/>
              <a:buChar char="§"/>
            </a:pPr>
            <a:r>
              <a:rPr lang="en-US" sz="1400"/>
              <a:t>                                                                        </a:t>
            </a:r>
          </a:p>
          <a:p>
            <a:pPr marL="377825" indent="-285750" eaLnBrk="0" hangingPunct="0">
              <a:spcBef>
                <a:spcPts val="3000"/>
              </a:spcBef>
              <a:buClr>
                <a:srgbClr val="034EA2"/>
              </a:buClr>
              <a:buFont typeface="Wingdings" pitchFamily="2" charset="2"/>
              <a:buChar char="§"/>
            </a:pPr>
            <a:endParaRPr lang="en-US" sz="1400"/>
          </a:p>
          <a:p>
            <a:pPr marL="377825" indent="-285750" eaLnBrk="0" hangingPunct="0">
              <a:spcBef>
                <a:spcPts val="3000"/>
              </a:spcBef>
              <a:buClr>
                <a:srgbClr val="034EA2"/>
              </a:buClr>
              <a:buFont typeface="Wingdings" pitchFamily="2" charset="2"/>
              <a:buChar char="§"/>
            </a:pPr>
            <a:endParaRPr lang="en-US" sz="1400"/>
          </a:p>
          <a:p>
            <a:pPr marL="377825" indent="-285750" eaLnBrk="0" hangingPunct="0">
              <a:spcBef>
                <a:spcPts val="3000"/>
              </a:spcBef>
              <a:buClr>
                <a:srgbClr val="034EA2"/>
              </a:buClr>
              <a:buFont typeface="Wingdings" pitchFamily="2" charset="2"/>
              <a:buChar char="§"/>
            </a:pPr>
            <a:endParaRPr lang="en-US" sz="1400"/>
          </a:p>
          <a:p>
            <a:pPr marL="377825" indent="-285750" eaLnBrk="0" hangingPunct="0">
              <a:spcBef>
                <a:spcPts val="3000"/>
              </a:spcBef>
              <a:buClr>
                <a:srgbClr val="034EA2"/>
              </a:buClr>
              <a:buFont typeface="Wingdings" pitchFamily="2" charset="2"/>
              <a:buChar char="§"/>
            </a:pPr>
            <a:endParaRPr lang="en-US" sz="1400"/>
          </a:p>
          <a:p>
            <a:pPr marL="377825" indent="-285750" eaLnBrk="0" hangingPunct="0">
              <a:spcBef>
                <a:spcPts val="3000"/>
              </a:spcBef>
              <a:buClr>
                <a:srgbClr val="034EA2"/>
              </a:buClr>
              <a:buFont typeface="Wingdings" pitchFamily="2" charset="2"/>
              <a:buChar char="§"/>
            </a:pPr>
            <a:endParaRPr lang="en-US" sz="1400"/>
          </a:p>
        </p:txBody>
      </p:sp>
      <p:sp>
        <p:nvSpPr>
          <p:cNvPr id="19458" name="Rectangle 3"/>
          <p:cNvSpPr>
            <a:spLocks noChangeArrowheads="1"/>
          </p:cNvSpPr>
          <p:nvPr/>
        </p:nvSpPr>
        <p:spPr bwMode="auto">
          <a:xfrm>
            <a:off x="576263" y="333375"/>
            <a:ext cx="6083300" cy="1052513"/>
          </a:xfrm>
          <a:prstGeom prst="rect">
            <a:avLst/>
          </a:prstGeom>
          <a:noFill/>
          <a:ln w="9525">
            <a:noFill/>
            <a:miter lim="800000"/>
            <a:headEnd/>
            <a:tailEnd/>
          </a:ln>
        </p:spPr>
        <p:txBody>
          <a:bodyPr anchor="b"/>
          <a:lstStyle/>
          <a:p>
            <a:pPr>
              <a:spcBef>
                <a:spcPct val="20000"/>
              </a:spcBef>
            </a:pPr>
            <a:r>
              <a:rPr lang="en-US" sz="2000" dirty="0"/>
              <a:t>Step 1: Identify your target group </a:t>
            </a:r>
            <a:endParaRPr lang="en-GB" sz="2000" dirty="0"/>
          </a:p>
        </p:txBody>
      </p:sp>
      <p:sp>
        <p:nvSpPr>
          <p:cNvPr id="19459" name="Foliennummernplatzhalter 1"/>
          <p:cNvSpPr>
            <a:spLocks noGrp="1"/>
          </p:cNvSpPr>
          <p:nvPr>
            <p:ph type="sldNum" sz="quarter" idx="12"/>
          </p:nvPr>
        </p:nvSpPr>
        <p:spPr>
          <a:noFill/>
          <a:ln>
            <a:miter lim="800000"/>
            <a:headEnd/>
            <a:tailEnd/>
          </a:ln>
        </p:spPr>
        <p:txBody>
          <a:bodyPr/>
          <a:lstStyle/>
          <a:p>
            <a:fld id="{8EA749D6-5986-45A7-A634-3A2026687B8A}" type="slidenum">
              <a:rPr lang="en-GB" smtClean="0"/>
              <a:pPr/>
              <a:t>4</a:t>
            </a:fld>
            <a:endParaRPr lang="en-GB" smtClean="0"/>
          </a:p>
        </p:txBody>
      </p:sp>
      <p:sp>
        <p:nvSpPr>
          <p:cNvPr id="19460" name="AutoShape 5"/>
          <p:cNvSpPr>
            <a:spLocks noChangeArrowheads="1"/>
          </p:cNvSpPr>
          <p:nvPr>
            <p:custDataLst>
              <p:tags r:id="rId1"/>
            </p:custDataLst>
          </p:nvPr>
        </p:nvSpPr>
        <p:spPr bwMode="auto">
          <a:xfrm>
            <a:off x="1157288" y="2124075"/>
            <a:ext cx="3697287" cy="898525"/>
          </a:xfrm>
          <a:prstGeom prst="roundRect">
            <a:avLst>
              <a:gd name="adj" fmla="val 16667"/>
            </a:avLst>
          </a:prstGeom>
          <a:solidFill>
            <a:srgbClr val="B7DEE8"/>
          </a:solidFill>
          <a:ln w="9525">
            <a:noFill/>
            <a:round/>
            <a:headEnd/>
            <a:tailEnd/>
          </a:ln>
        </p:spPr>
        <p:txBody>
          <a:bodyPr rot="10800000" wrap="none" lIns="45720" rIns="45720" anchor="ctr"/>
          <a:lstStyle/>
          <a:p>
            <a:endParaRPr lang="de-DE"/>
          </a:p>
        </p:txBody>
      </p:sp>
      <p:sp>
        <p:nvSpPr>
          <p:cNvPr id="19461" name="Oval 6"/>
          <p:cNvSpPr>
            <a:spLocks noChangeArrowheads="1"/>
          </p:cNvSpPr>
          <p:nvPr>
            <p:custDataLst>
              <p:tags r:id="rId2"/>
            </p:custDataLst>
          </p:nvPr>
        </p:nvSpPr>
        <p:spPr bwMode="auto">
          <a:xfrm>
            <a:off x="887413" y="2127250"/>
            <a:ext cx="628650" cy="895350"/>
          </a:xfrm>
          <a:prstGeom prst="ellipse">
            <a:avLst/>
          </a:prstGeom>
          <a:solidFill>
            <a:schemeClr val="bg1"/>
          </a:solidFill>
          <a:ln w="9525">
            <a:noFill/>
            <a:round/>
            <a:headEnd/>
            <a:tailEnd/>
          </a:ln>
        </p:spPr>
        <p:txBody>
          <a:bodyPr wrap="none" lIns="45720" rIns="45720" anchor="ctr"/>
          <a:lstStyle/>
          <a:p>
            <a:pPr marL="82550"/>
            <a:r>
              <a:rPr lang="en-US" sz="3600">
                <a:solidFill>
                  <a:srgbClr val="B7DEE8"/>
                </a:solidFill>
              </a:rPr>
              <a:t>?</a:t>
            </a:r>
          </a:p>
        </p:txBody>
      </p:sp>
      <p:sp>
        <p:nvSpPr>
          <p:cNvPr id="19462" name="Text Box 7"/>
          <p:cNvSpPr txBox="1">
            <a:spLocks noChangeArrowheads="1"/>
          </p:cNvSpPr>
          <p:nvPr>
            <p:custDataLst>
              <p:tags r:id="rId3"/>
            </p:custDataLst>
          </p:nvPr>
        </p:nvSpPr>
        <p:spPr bwMode="auto">
          <a:xfrm>
            <a:off x="1516063" y="2084388"/>
            <a:ext cx="3216275" cy="985837"/>
          </a:xfrm>
          <a:prstGeom prst="rect">
            <a:avLst/>
          </a:prstGeom>
          <a:noFill/>
          <a:ln w="9525">
            <a:noFill/>
            <a:miter lim="800000"/>
            <a:headEnd/>
            <a:tailEnd/>
          </a:ln>
        </p:spPr>
        <p:txBody>
          <a:bodyPr lIns="45720" tIns="0" rIns="45720" bIns="0" anchor="ctr">
            <a:spAutoFit/>
          </a:bodyPr>
          <a:lstStyle/>
          <a:p>
            <a:pPr marL="85725">
              <a:spcBef>
                <a:spcPct val="50000"/>
              </a:spcBef>
            </a:pPr>
            <a:r>
              <a:rPr lang="en-US" sz="1600"/>
              <a:t>What is the potential influence of the target group for UNCAC implementation and monitoring?</a:t>
            </a:r>
          </a:p>
        </p:txBody>
      </p:sp>
      <p:sp>
        <p:nvSpPr>
          <p:cNvPr id="19463" name="AutoShape 5"/>
          <p:cNvSpPr>
            <a:spLocks noChangeArrowheads="1"/>
          </p:cNvSpPr>
          <p:nvPr>
            <p:custDataLst>
              <p:tags r:id="rId4"/>
            </p:custDataLst>
          </p:nvPr>
        </p:nvSpPr>
        <p:spPr bwMode="auto">
          <a:xfrm>
            <a:off x="5202238" y="2122488"/>
            <a:ext cx="3695700" cy="900112"/>
          </a:xfrm>
          <a:prstGeom prst="roundRect">
            <a:avLst>
              <a:gd name="adj" fmla="val 16667"/>
            </a:avLst>
          </a:prstGeom>
          <a:solidFill>
            <a:srgbClr val="B7DEE8"/>
          </a:solidFill>
          <a:ln w="9525">
            <a:noFill/>
            <a:round/>
            <a:headEnd/>
            <a:tailEnd/>
          </a:ln>
        </p:spPr>
        <p:txBody>
          <a:bodyPr rot="10800000" wrap="none" lIns="45720" rIns="45720" anchor="ctr"/>
          <a:lstStyle/>
          <a:p>
            <a:endParaRPr lang="de-DE"/>
          </a:p>
        </p:txBody>
      </p:sp>
      <p:sp>
        <p:nvSpPr>
          <p:cNvPr id="19464" name="Oval 6"/>
          <p:cNvSpPr>
            <a:spLocks noChangeArrowheads="1"/>
          </p:cNvSpPr>
          <p:nvPr>
            <p:custDataLst>
              <p:tags r:id="rId5"/>
            </p:custDataLst>
          </p:nvPr>
        </p:nvSpPr>
        <p:spPr bwMode="auto">
          <a:xfrm>
            <a:off x="4932363" y="2125663"/>
            <a:ext cx="627062" cy="896937"/>
          </a:xfrm>
          <a:prstGeom prst="ellipse">
            <a:avLst/>
          </a:prstGeom>
          <a:solidFill>
            <a:schemeClr val="bg1"/>
          </a:solidFill>
          <a:ln w="9525">
            <a:noFill/>
            <a:round/>
            <a:headEnd/>
            <a:tailEnd/>
          </a:ln>
        </p:spPr>
        <p:txBody>
          <a:bodyPr wrap="none" lIns="45720" rIns="45720" anchor="ctr"/>
          <a:lstStyle/>
          <a:p>
            <a:pPr marL="82550"/>
            <a:r>
              <a:rPr lang="en-US" sz="3600">
                <a:solidFill>
                  <a:srgbClr val="B7DEE8"/>
                </a:solidFill>
              </a:rPr>
              <a:t>?</a:t>
            </a:r>
          </a:p>
        </p:txBody>
      </p:sp>
      <p:sp>
        <p:nvSpPr>
          <p:cNvPr id="19465" name="Text Box 7"/>
          <p:cNvSpPr txBox="1">
            <a:spLocks noChangeArrowheads="1"/>
          </p:cNvSpPr>
          <p:nvPr>
            <p:custDataLst>
              <p:tags r:id="rId6"/>
            </p:custDataLst>
          </p:nvPr>
        </p:nvSpPr>
        <p:spPr bwMode="auto">
          <a:xfrm>
            <a:off x="5559425" y="2205038"/>
            <a:ext cx="3216275" cy="738187"/>
          </a:xfrm>
          <a:prstGeom prst="rect">
            <a:avLst/>
          </a:prstGeom>
          <a:noFill/>
          <a:ln w="9525">
            <a:noFill/>
            <a:miter lim="800000"/>
            <a:headEnd/>
            <a:tailEnd/>
          </a:ln>
        </p:spPr>
        <p:txBody>
          <a:bodyPr lIns="45720" tIns="0" rIns="45720" bIns="0" anchor="ctr">
            <a:spAutoFit/>
          </a:bodyPr>
          <a:lstStyle/>
          <a:p>
            <a:pPr marL="85725">
              <a:spcBef>
                <a:spcPct val="50000"/>
              </a:spcBef>
            </a:pPr>
            <a:r>
              <a:rPr lang="en-US" sz="1600"/>
              <a:t>What chances of activating the target group? What chances of resistance from target group?</a:t>
            </a:r>
          </a:p>
        </p:txBody>
      </p:sp>
      <p:sp>
        <p:nvSpPr>
          <p:cNvPr id="17" name="Rectangle 6"/>
          <p:cNvSpPr>
            <a:spLocks noChangeArrowheads="1"/>
          </p:cNvSpPr>
          <p:nvPr/>
        </p:nvSpPr>
        <p:spPr bwMode="auto">
          <a:xfrm>
            <a:off x="1258888" y="3044825"/>
            <a:ext cx="3595687" cy="2366963"/>
          </a:xfrm>
          <a:prstGeom prst="rect">
            <a:avLst/>
          </a:prstGeom>
          <a:noFill/>
          <a:ln w="12700">
            <a:noFill/>
            <a:miter lim="800000"/>
            <a:headEnd/>
            <a:tailEnd/>
          </a:ln>
          <a:effectLst/>
          <a:extLst/>
        </p:spPr>
        <p:txBody>
          <a:bodyPr lIns="0" tIns="72000" rIns="36000" bIns="72000"/>
          <a:lstStyle/>
          <a:p>
            <a:pPr eaLnBrk="0" hangingPunct="0">
              <a:spcBef>
                <a:spcPts val="1200"/>
              </a:spcBef>
              <a:buClr>
                <a:srgbClr val="034EA2"/>
              </a:buClr>
              <a:defRPr/>
            </a:pPr>
            <a:r>
              <a:rPr lang="en-US" sz="1200" u="sng" dirty="0"/>
              <a:t>Factors to consider:</a:t>
            </a:r>
          </a:p>
          <a:p>
            <a:pPr marL="285750" indent="-285750" eaLnBrk="0" hangingPunct="0">
              <a:spcBef>
                <a:spcPts val="900"/>
              </a:spcBef>
              <a:buClr>
                <a:srgbClr val="034EA2"/>
              </a:buClr>
              <a:buFont typeface="Wingdings" pitchFamily="2" charset="2"/>
              <a:buChar char="§"/>
              <a:defRPr/>
            </a:pPr>
            <a:r>
              <a:rPr lang="en-US" sz="1200" dirty="0"/>
              <a:t>Size of company</a:t>
            </a:r>
          </a:p>
          <a:p>
            <a:pPr marL="285750" indent="-285750" eaLnBrk="0" hangingPunct="0">
              <a:spcBef>
                <a:spcPts val="900"/>
              </a:spcBef>
              <a:buClr>
                <a:srgbClr val="034EA2"/>
              </a:buClr>
              <a:buFont typeface="Wingdings" pitchFamily="2" charset="2"/>
              <a:buChar char="§"/>
              <a:defRPr/>
            </a:pPr>
            <a:r>
              <a:rPr lang="en-US" sz="1200" dirty="0"/>
              <a:t>Access to decision makers</a:t>
            </a:r>
          </a:p>
          <a:p>
            <a:pPr marL="285750" indent="-285750" eaLnBrk="0" hangingPunct="0">
              <a:spcBef>
                <a:spcPts val="900"/>
              </a:spcBef>
              <a:buClr>
                <a:srgbClr val="034EA2"/>
              </a:buClr>
              <a:buFont typeface="Wingdings" pitchFamily="2" charset="2"/>
              <a:buChar char="§"/>
              <a:defRPr/>
            </a:pPr>
            <a:r>
              <a:rPr lang="en-US" sz="1200" dirty="0"/>
              <a:t>Strategic industry </a:t>
            </a:r>
            <a:r>
              <a:rPr lang="en-US" sz="1200" b="0" dirty="0"/>
              <a:t>(e.g. information technology, environment)</a:t>
            </a:r>
          </a:p>
          <a:p>
            <a:pPr marL="285750" indent="-285750" eaLnBrk="0" hangingPunct="0">
              <a:spcBef>
                <a:spcPts val="900"/>
              </a:spcBef>
              <a:buClr>
                <a:srgbClr val="034EA2"/>
              </a:buClr>
              <a:buFont typeface="Wingdings" pitchFamily="2" charset="2"/>
              <a:buChar char="§"/>
              <a:defRPr/>
            </a:pPr>
            <a:r>
              <a:rPr lang="en-US" sz="1200" dirty="0"/>
              <a:t>Driver in public perception, standing in </a:t>
            </a:r>
            <a:r>
              <a:rPr lang="en-US" sz="1200" dirty="0" smtClean="0"/>
              <a:t>community</a:t>
            </a:r>
            <a:endParaRPr lang="en-US" sz="1200" dirty="0"/>
          </a:p>
        </p:txBody>
      </p:sp>
      <p:sp>
        <p:nvSpPr>
          <p:cNvPr id="18" name="Rectangle 6"/>
          <p:cNvSpPr>
            <a:spLocks noChangeArrowheads="1"/>
          </p:cNvSpPr>
          <p:nvPr/>
        </p:nvSpPr>
        <p:spPr bwMode="auto">
          <a:xfrm>
            <a:off x="5329238" y="3044825"/>
            <a:ext cx="3706812" cy="2366963"/>
          </a:xfrm>
          <a:prstGeom prst="rect">
            <a:avLst/>
          </a:prstGeom>
          <a:noFill/>
          <a:ln w="12700">
            <a:noFill/>
            <a:miter lim="800000"/>
            <a:headEnd/>
            <a:tailEnd/>
          </a:ln>
          <a:effectLst/>
          <a:extLst/>
        </p:spPr>
        <p:txBody>
          <a:bodyPr lIns="0" tIns="72000" rIns="36000" bIns="72000"/>
          <a:lstStyle/>
          <a:p>
            <a:pPr eaLnBrk="0" hangingPunct="0">
              <a:spcBef>
                <a:spcPts val="900"/>
              </a:spcBef>
              <a:buClr>
                <a:srgbClr val="034EA2"/>
              </a:buClr>
              <a:defRPr/>
            </a:pPr>
            <a:r>
              <a:rPr lang="en-US" sz="1200" u="sng" dirty="0"/>
              <a:t>Factors to consider:</a:t>
            </a:r>
          </a:p>
          <a:p>
            <a:pPr marL="342900" indent="-342900" eaLnBrk="0" hangingPunct="0">
              <a:spcBef>
                <a:spcPts val="900"/>
              </a:spcBef>
              <a:buClr>
                <a:srgbClr val="034EA2"/>
              </a:buClr>
              <a:buFont typeface="Wingdings" pitchFamily="2" charset="2"/>
              <a:buChar char="§"/>
              <a:defRPr/>
            </a:pPr>
            <a:r>
              <a:rPr lang="en-US" sz="1200" dirty="0"/>
              <a:t>Size and complexity of business operations</a:t>
            </a:r>
          </a:p>
          <a:p>
            <a:pPr marL="342900" indent="-342900" eaLnBrk="0" hangingPunct="0">
              <a:spcBef>
                <a:spcPts val="900"/>
              </a:spcBef>
              <a:buClr>
                <a:srgbClr val="034EA2"/>
              </a:buClr>
              <a:buFont typeface="Wingdings" pitchFamily="2" charset="2"/>
              <a:buChar char="§"/>
              <a:defRPr/>
            </a:pPr>
            <a:r>
              <a:rPr lang="en-US" sz="1200" dirty="0"/>
              <a:t>Industry </a:t>
            </a:r>
            <a:endParaRPr lang="en-US" sz="1200" b="0" dirty="0"/>
          </a:p>
          <a:p>
            <a:pPr marL="342900" indent="-342900" eaLnBrk="0" hangingPunct="0">
              <a:spcBef>
                <a:spcPts val="900"/>
              </a:spcBef>
              <a:buClr>
                <a:srgbClr val="034EA2"/>
              </a:buClr>
              <a:buFont typeface="Wingdings" pitchFamily="2" charset="2"/>
              <a:buChar char="§"/>
              <a:defRPr/>
            </a:pPr>
            <a:r>
              <a:rPr lang="en-US" sz="1200" dirty="0"/>
              <a:t>Country of origin</a:t>
            </a:r>
            <a:endParaRPr lang="en-US" sz="1200" b="0" dirty="0"/>
          </a:p>
          <a:p>
            <a:pPr marL="342900" indent="-342900" eaLnBrk="0" hangingPunct="0">
              <a:spcBef>
                <a:spcPts val="900"/>
              </a:spcBef>
              <a:buClr>
                <a:srgbClr val="034EA2"/>
              </a:buClr>
              <a:buFont typeface="Wingdings" pitchFamily="2" charset="2"/>
              <a:buChar char="§"/>
              <a:defRPr/>
            </a:pPr>
            <a:r>
              <a:rPr lang="en-US" sz="1200" dirty="0"/>
              <a:t>Business model </a:t>
            </a:r>
            <a:r>
              <a:rPr lang="en-US" sz="1200" b="0" dirty="0"/>
              <a:t>(e.g. sales through intermediaries)</a:t>
            </a:r>
          </a:p>
          <a:p>
            <a:pPr marL="342900" indent="-342900" eaLnBrk="0" hangingPunct="0">
              <a:spcBef>
                <a:spcPts val="900"/>
              </a:spcBef>
              <a:buClr>
                <a:srgbClr val="034EA2"/>
              </a:buClr>
              <a:buFont typeface="Wingdings" pitchFamily="2" charset="2"/>
              <a:buChar char="§"/>
              <a:defRPr/>
            </a:pPr>
            <a:r>
              <a:rPr lang="en-US" sz="1200" dirty="0"/>
              <a:t>Formal/ informal sector </a:t>
            </a:r>
            <a:endParaRPr lang="en-US" sz="1200" b="0" dirty="0"/>
          </a:p>
        </p:txBody>
      </p:sp>
      <p:grpSp>
        <p:nvGrpSpPr>
          <p:cNvPr id="19468" name="Gruppieren 44"/>
          <p:cNvGrpSpPr>
            <a:grpSpLocks/>
          </p:cNvGrpSpPr>
          <p:nvPr/>
        </p:nvGrpSpPr>
        <p:grpSpPr bwMode="auto">
          <a:xfrm>
            <a:off x="7524750" y="1377950"/>
            <a:ext cx="1511300" cy="215900"/>
            <a:chOff x="7323172" y="1319671"/>
            <a:chExt cx="1706979" cy="288000"/>
          </a:xfrm>
        </p:grpSpPr>
        <p:grpSp>
          <p:nvGrpSpPr>
            <p:cNvPr id="19469" name="Gruppieren 45"/>
            <p:cNvGrpSpPr>
              <a:grpSpLocks/>
            </p:cNvGrpSpPr>
            <p:nvPr/>
          </p:nvGrpSpPr>
          <p:grpSpPr bwMode="auto">
            <a:xfrm>
              <a:off x="7366744" y="1371873"/>
              <a:ext cx="1639479" cy="192000"/>
              <a:chOff x="1123009" y="2327722"/>
              <a:chExt cx="10318022" cy="640071"/>
            </a:xfrm>
          </p:grpSpPr>
          <p:sp>
            <p:nvSpPr>
              <p:cNvPr id="19471" name="Richtungspfeil 47"/>
              <p:cNvSpPr>
                <a:spLocks noChangeArrowheads="1"/>
              </p:cNvSpPr>
              <p:nvPr/>
            </p:nvSpPr>
            <p:spPr bwMode="auto">
              <a:xfrm>
                <a:off x="1123009" y="2327722"/>
                <a:ext cx="2663997" cy="640071"/>
              </a:xfrm>
              <a:prstGeom prst="homePlate">
                <a:avLst>
                  <a:gd name="adj" fmla="val 50002"/>
                </a:avLst>
              </a:prstGeom>
              <a:solidFill>
                <a:srgbClr val="0D3D91"/>
              </a:solidFill>
              <a:ln w="12700">
                <a:solidFill>
                  <a:srgbClr val="0D3D91"/>
                </a:solidFill>
                <a:miter lim="800000"/>
                <a:headEnd/>
                <a:tailEnd/>
              </a:ln>
            </p:spPr>
            <p:txBody>
              <a:bodyPr lIns="72000" tIns="72000" rIns="0" bIns="72000" anchor="ctr"/>
              <a:lstStyle/>
              <a:p>
                <a:pPr marL="88900" eaLnBrk="0" hangingPunct="0">
                  <a:spcBef>
                    <a:spcPts val="1200"/>
                  </a:spcBef>
                  <a:buClr>
                    <a:srgbClr val="034EA2"/>
                  </a:buClr>
                </a:pPr>
                <a:endParaRPr lang="de-DE" sz="1400"/>
              </a:p>
            </p:txBody>
          </p:sp>
          <p:sp>
            <p:nvSpPr>
              <p:cNvPr id="49" name="Eingekerbter Richtungspfeil 48"/>
              <p:cNvSpPr/>
              <p:nvPr/>
            </p:nvSpPr>
            <p:spPr bwMode="auto">
              <a:xfrm>
                <a:off x="3681200"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50" name="Eingekerbter Richtungspfeil 49"/>
              <p:cNvSpPr/>
              <p:nvPr/>
            </p:nvSpPr>
            <p:spPr bwMode="auto">
              <a:xfrm>
                <a:off x="6242775"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51" name="Eingekerbter Richtungspfeil 50"/>
              <p:cNvSpPr/>
              <p:nvPr/>
            </p:nvSpPr>
            <p:spPr bwMode="auto">
              <a:xfrm>
                <a:off x="8781788"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grpSp>
        <p:sp>
          <p:nvSpPr>
            <p:cNvPr id="19470" name="Rechteck 46"/>
            <p:cNvSpPr>
              <a:spLocks noChangeArrowheads="1"/>
            </p:cNvSpPr>
            <p:nvPr/>
          </p:nvSpPr>
          <p:spPr bwMode="auto">
            <a:xfrm>
              <a:off x="7323172" y="1319671"/>
              <a:ext cx="1706979" cy="288000"/>
            </a:xfrm>
            <a:prstGeom prst="rect">
              <a:avLst/>
            </a:prstGeom>
            <a:noFill/>
            <a:ln w="12700">
              <a:solidFill>
                <a:srgbClr val="0D3D91"/>
              </a:solidFill>
              <a:miter lim="800000"/>
              <a:headEnd/>
              <a:tailEnd/>
            </a:ln>
          </p:spPr>
          <p:txBody>
            <a:bodyPr lIns="72000" tIns="72000" rIns="72000" bIns="72000"/>
            <a:lstStyle/>
            <a:p>
              <a:pPr algn="ctr" eaLnBrk="0" hangingPunct="0">
                <a:spcBef>
                  <a:spcPts val="1200"/>
                </a:spcBef>
                <a:buClr>
                  <a:srgbClr val="034EA2"/>
                </a:buClr>
              </a:pPr>
              <a:endParaRPr lang="de-DE" sz="160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576263" y="333375"/>
            <a:ext cx="6083300" cy="1052513"/>
          </a:xfrm>
          <a:prstGeom prst="rect">
            <a:avLst/>
          </a:prstGeom>
          <a:noFill/>
          <a:ln w="9525">
            <a:noFill/>
            <a:miter lim="800000"/>
            <a:headEnd/>
            <a:tailEnd/>
          </a:ln>
        </p:spPr>
        <p:txBody>
          <a:bodyPr anchor="b"/>
          <a:lstStyle/>
          <a:p>
            <a:pPr>
              <a:spcBef>
                <a:spcPct val="20000"/>
              </a:spcBef>
            </a:pPr>
            <a:r>
              <a:rPr lang="en-US" sz="2000" dirty="0"/>
              <a:t>Step 1: Identify your target group </a:t>
            </a:r>
            <a:endParaRPr lang="en-GB" sz="2000" dirty="0">
              <a:solidFill>
                <a:srgbClr val="FF0000"/>
              </a:solidFill>
            </a:endParaRPr>
          </a:p>
        </p:txBody>
      </p:sp>
      <p:sp>
        <p:nvSpPr>
          <p:cNvPr id="21506" name="Rechteck 8"/>
          <p:cNvSpPr>
            <a:spLocks noChangeArrowheads="1"/>
          </p:cNvSpPr>
          <p:nvPr/>
        </p:nvSpPr>
        <p:spPr bwMode="auto">
          <a:xfrm>
            <a:off x="1125538" y="1773238"/>
            <a:ext cx="4608512" cy="4073525"/>
          </a:xfrm>
          <a:prstGeom prst="rect">
            <a:avLst/>
          </a:prstGeom>
          <a:noFill/>
          <a:ln w="25400" algn="ctr">
            <a:solidFill>
              <a:srgbClr val="246757"/>
            </a:solidFill>
            <a:round/>
            <a:headEnd/>
            <a:tailEnd/>
          </a:ln>
        </p:spPr>
        <p:txBody>
          <a:bodyPr/>
          <a:lstStyle/>
          <a:p>
            <a:pPr defTabSz="449263" hangingPunct="0">
              <a:lnSpc>
                <a:spcPct val="93000"/>
              </a:lnSpc>
              <a:buClr>
                <a:srgbClr val="000000"/>
              </a:buClr>
              <a:buSzPct val="100000"/>
              <a:buFont typeface="Times New Roman" pitchFamily="18" charset="0"/>
              <a:buNone/>
            </a:pPr>
            <a:endParaRPr lang="de-DE" b="0">
              <a:solidFill>
                <a:schemeClr val="bg1"/>
              </a:solidFill>
              <a:cs typeface="Lucida Sans Unicode" pitchFamily="34" charset="0"/>
            </a:endParaRPr>
          </a:p>
        </p:txBody>
      </p:sp>
      <p:sp>
        <p:nvSpPr>
          <p:cNvPr id="21507" name="Textfeld 11"/>
          <p:cNvSpPr txBox="1">
            <a:spLocks noChangeArrowheads="1"/>
          </p:cNvSpPr>
          <p:nvPr/>
        </p:nvSpPr>
        <p:spPr bwMode="auto">
          <a:xfrm>
            <a:off x="4275138" y="5810250"/>
            <a:ext cx="1803400" cy="231775"/>
          </a:xfrm>
          <a:prstGeom prst="rect">
            <a:avLst/>
          </a:prstGeom>
          <a:noFill/>
          <a:ln w="9525">
            <a:noFill/>
            <a:miter lim="800000"/>
            <a:headEnd/>
            <a:tailEnd/>
          </a:ln>
        </p:spPr>
        <p:txBody>
          <a:bodyPr>
            <a:spAutoFit/>
          </a:bodyPr>
          <a:lstStyle/>
          <a:p>
            <a:pPr algn="ctr"/>
            <a:r>
              <a:rPr lang="de-DE" sz="900" i="1"/>
              <a:t>high</a:t>
            </a:r>
            <a:endParaRPr lang="de-DE" sz="1000" i="1"/>
          </a:p>
        </p:txBody>
      </p:sp>
      <p:sp>
        <p:nvSpPr>
          <p:cNvPr id="21508" name="Textfeld 16"/>
          <p:cNvSpPr txBox="1">
            <a:spLocks noChangeArrowheads="1"/>
          </p:cNvSpPr>
          <p:nvPr/>
        </p:nvSpPr>
        <p:spPr bwMode="auto">
          <a:xfrm>
            <a:off x="889000" y="5805488"/>
            <a:ext cx="1803400" cy="230187"/>
          </a:xfrm>
          <a:prstGeom prst="rect">
            <a:avLst/>
          </a:prstGeom>
          <a:noFill/>
          <a:ln w="9525">
            <a:noFill/>
            <a:miter lim="800000"/>
            <a:headEnd/>
            <a:tailEnd/>
          </a:ln>
        </p:spPr>
        <p:txBody>
          <a:bodyPr>
            <a:spAutoFit/>
          </a:bodyPr>
          <a:lstStyle/>
          <a:p>
            <a:pPr algn="ctr"/>
            <a:r>
              <a:rPr lang="de-DE" sz="900" i="1"/>
              <a:t>low</a:t>
            </a:r>
          </a:p>
        </p:txBody>
      </p:sp>
      <p:sp>
        <p:nvSpPr>
          <p:cNvPr id="21509" name="Textfeld 17"/>
          <p:cNvSpPr txBox="1">
            <a:spLocks noChangeArrowheads="1"/>
          </p:cNvSpPr>
          <p:nvPr/>
        </p:nvSpPr>
        <p:spPr bwMode="auto">
          <a:xfrm>
            <a:off x="2587625" y="5805488"/>
            <a:ext cx="1803400" cy="231775"/>
          </a:xfrm>
          <a:prstGeom prst="rect">
            <a:avLst/>
          </a:prstGeom>
          <a:noFill/>
          <a:ln w="9525">
            <a:noFill/>
            <a:miter lim="800000"/>
            <a:headEnd/>
            <a:tailEnd/>
          </a:ln>
        </p:spPr>
        <p:txBody>
          <a:bodyPr>
            <a:spAutoFit/>
          </a:bodyPr>
          <a:lstStyle/>
          <a:p>
            <a:pPr algn="ctr"/>
            <a:r>
              <a:rPr lang="de-DE" sz="900" i="1"/>
              <a:t>medium</a:t>
            </a:r>
          </a:p>
        </p:txBody>
      </p:sp>
      <p:sp>
        <p:nvSpPr>
          <p:cNvPr id="21510" name="Textfeld 18"/>
          <p:cNvSpPr txBox="1">
            <a:spLocks noChangeArrowheads="1"/>
          </p:cNvSpPr>
          <p:nvPr/>
        </p:nvSpPr>
        <p:spPr bwMode="auto">
          <a:xfrm rot="-5400000">
            <a:off x="387351" y="2276475"/>
            <a:ext cx="1257300" cy="231775"/>
          </a:xfrm>
          <a:prstGeom prst="rect">
            <a:avLst/>
          </a:prstGeom>
          <a:noFill/>
          <a:ln w="9525">
            <a:noFill/>
            <a:miter lim="800000"/>
            <a:headEnd/>
            <a:tailEnd/>
          </a:ln>
        </p:spPr>
        <p:txBody>
          <a:bodyPr>
            <a:spAutoFit/>
          </a:bodyPr>
          <a:lstStyle/>
          <a:p>
            <a:pPr algn="ctr"/>
            <a:r>
              <a:rPr lang="de-DE" sz="900" i="1"/>
              <a:t>high</a:t>
            </a:r>
          </a:p>
        </p:txBody>
      </p:sp>
      <p:sp>
        <p:nvSpPr>
          <p:cNvPr id="21511" name="Textfeld 20"/>
          <p:cNvSpPr txBox="1">
            <a:spLocks noChangeArrowheads="1"/>
          </p:cNvSpPr>
          <p:nvPr/>
        </p:nvSpPr>
        <p:spPr bwMode="auto">
          <a:xfrm rot="-5400000">
            <a:off x="328613" y="5059363"/>
            <a:ext cx="1374775" cy="231775"/>
          </a:xfrm>
          <a:prstGeom prst="rect">
            <a:avLst/>
          </a:prstGeom>
          <a:noFill/>
          <a:ln w="9525">
            <a:noFill/>
            <a:miter lim="800000"/>
            <a:headEnd/>
            <a:tailEnd/>
          </a:ln>
        </p:spPr>
        <p:txBody>
          <a:bodyPr>
            <a:spAutoFit/>
          </a:bodyPr>
          <a:lstStyle/>
          <a:p>
            <a:pPr algn="ctr"/>
            <a:r>
              <a:rPr lang="de-DE" sz="900" i="1"/>
              <a:t>low</a:t>
            </a:r>
          </a:p>
        </p:txBody>
      </p:sp>
      <p:sp>
        <p:nvSpPr>
          <p:cNvPr id="21512" name="Textfeld 21"/>
          <p:cNvSpPr txBox="1">
            <a:spLocks noChangeArrowheads="1"/>
          </p:cNvSpPr>
          <p:nvPr/>
        </p:nvSpPr>
        <p:spPr bwMode="auto">
          <a:xfrm rot="-5400000">
            <a:off x="338138" y="3689350"/>
            <a:ext cx="1366838" cy="230187"/>
          </a:xfrm>
          <a:prstGeom prst="rect">
            <a:avLst/>
          </a:prstGeom>
          <a:noFill/>
          <a:ln w="9525">
            <a:noFill/>
            <a:miter lim="800000"/>
            <a:headEnd/>
            <a:tailEnd/>
          </a:ln>
        </p:spPr>
        <p:txBody>
          <a:bodyPr>
            <a:spAutoFit/>
          </a:bodyPr>
          <a:lstStyle/>
          <a:p>
            <a:pPr algn="ctr"/>
            <a:r>
              <a:rPr lang="de-DE" sz="900" i="1"/>
              <a:t>medium</a:t>
            </a:r>
          </a:p>
        </p:txBody>
      </p:sp>
      <p:grpSp>
        <p:nvGrpSpPr>
          <p:cNvPr id="21513" name="Gruppieren 3"/>
          <p:cNvGrpSpPr>
            <a:grpSpLocks/>
          </p:cNvGrpSpPr>
          <p:nvPr/>
        </p:nvGrpSpPr>
        <p:grpSpPr bwMode="auto">
          <a:xfrm>
            <a:off x="1125538" y="1857375"/>
            <a:ext cx="4608512" cy="4068763"/>
            <a:chOff x="1062412" y="1763748"/>
            <a:chExt cx="5201100" cy="4190592"/>
          </a:xfrm>
        </p:grpSpPr>
        <p:sp>
          <p:nvSpPr>
            <p:cNvPr id="21534" name="Rechteck 19"/>
            <p:cNvSpPr>
              <a:spLocks noChangeArrowheads="1"/>
            </p:cNvSpPr>
            <p:nvPr/>
          </p:nvSpPr>
          <p:spPr bwMode="auto">
            <a:xfrm>
              <a:off x="1062412" y="1764656"/>
              <a:ext cx="1733700" cy="1396561"/>
            </a:xfrm>
            <a:prstGeom prst="rect">
              <a:avLst/>
            </a:prstGeom>
            <a:solidFill>
              <a:srgbClr val="FF3300"/>
            </a:solidFill>
            <a:ln w="12700" algn="ctr">
              <a:solidFill>
                <a:srgbClr val="246757"/>
              </a:solidFill>
              <a:prstDash val="dash"/>
              <a:round/>
              <a:headEnd/>
              <a:tailEnd/>
            </a:ln>
          </p:spPr>
          <p:txBody>
            <a:bodyPr/>
            <a:lstStyle/>
            <a:p>
              <a:endParaRPr lang="de-DE"/>
            </a:p>
          </p:txBody>
        </p:sp>
        <p:sp>
          <p:nvSpPr>
            <p:cNvPr id="21535" name="Rechteck 22"/>
            <p:cNvSpPr>
              <a:spLocks noChangeArrowheads="1"/>
            </p:cNvSpPr>
            <p:nvPr/>
          </p:nvSpPr>
          <p:spPr bwMode="auto">
            <a:xfrm>
              <a:off x="1062412" y="3161218"/>
              <a:ext cx="1733700" cy="1396561"/>
            </a:xfrm>
            <a:prstGeom prst="rect">
              <a:avLst/>
            </a:prstGeom>
            <a:solidFill>
              <a:srgbClr val="FFFF00"/>
            </a:solidFill>
            <a:ln w="12700" algn="ctr">
              <a:solidFill>
                <a:srgbClr val="246757"/>
              </a:solidFill>
              <a:prstDash val="dash"/>
              <a:round/>
              <a:headEnd/>
              <a:tailEnd/>
            </a:ln>
          </p:spPr>
          <p:txBody>
            <a:bodyPr/>
            <a:lstStyle/>
            <a:p>
              <a:pPr defTabSz="449263" hangingPunct="0">
                <a:lnSpc>
                  <a:spcPct val="93000"/>
                </a:lnSpc>
                <a:buClr>
                  <a:srgbClr val="000000"/>
                </a:buClr>
                <a:buSzPct val="100000"/>
                <a:buFont typeface="Times New Roman" pitchFamily="18" charset="0"/>
                <a:buNone/>
              </a:pPr>
              <a:endParaRPr lang="de-DE" b="0">
                <a:solidFill>
                  <a:schemeClr val="bg1"/>
                </a:solidFill>
                <a:cs typeface="Lucida Sans Unicode" pitchFamily="34" charset="0"/>
              </a:endParaRPr>
            </a:p>
          </p:txBody>
        </p:sp>
        <p:sp>
          <p:nvSpPr>
            <p:cNvPr id="21536" name="Rechteck 23"/>
            <p:cNvSpPr>
              <a:spLocks noChangeArrowheads="1"/>
            </p:cNvSpPr>
            <p:nvPr/>
          </p:nvSpPr>
          <p:spPr bwMode="auto">
            <a:xfrm>
              <a:off x="1062412" y="4557779"/>
              <a:ext cx="1733700" cy="1396561"/>
            </a:xfrm>
            <a:prstGeom prst="rect">
              <a:avLst/>
            </a:prstGeom>
            <a:solidFill>
              <a:srgbClr val="C4DC0A"/>
            </a:solidFill>
            <a:ln w="12700" algn="ctr">
              <a:solidFill>
                <a:srgbClr val="246757"/>
              </a:solidFill>
              <a:prstDash val="dash"/>
              <a:round/>
              <a:headEnd/>
              <a:tailEnd/>
            </a:ln>
          </p:spPr>
          <p:txBody>
            <a:bodyPr/>
            <a:lstStyle/>
            <a:p>
              <a:pPr defTabSz="449263" hangingPunct="0">
                <a:lnSpc>
                  <a:spcPct val="93000"/>
                </a:lnSpc>
                <a:buClr>
                  <a:srgbClr val="000000"/>
                </a:buClr>
                <a:buSzPct val="100000"/>
                <a:buFont typeface="Times New Roman" pitchFamily="18" charset="0"/>
                <a:buNone/>
              </a:pPr>
              <a:endParaRPr lang="de-DE" b="0">
                <a:solidFill>
                  <a:schemeClr val="bg1"/>
                </a:solidFill>
                <a:cs typeface="Lucida Sans Unicode" pitchFamily="34" charset="0"/>
              </a:endParaRPr>
            </a:p>
          </p:txBody>
        </p:sp>
        <p:sp>
          <p:nvSpPr>
            <p:cNvPr id="21537" name="Rechteck 24"/>
            <p:cNvSpPr>
              <a:spLocks noChangeArrowheads="1"/>
            </p:cNvSpPr>
            <p:nvPr/>
          </p:nvSpPr>
          <p:spPr bwMode="auto">
            <a:xfrm>
              <a:off x="2796112" y="1764656"/>
              <a:ext cx="1733700" cy="1396561"/>
            </a:xfrm>
            <a:prstGeom prst="rect">
              <a:avLst/>
            </a:prstGeom>
            <a:solidFill>
              <a:srgbClr val="FF3300"/>
            </a:solidFill>
            <a:ln w="12700" algn="ctr">
              <a:solidFill>
                <a:srgbClr val="246757"/>
              </a:solidFill>
              <a:prstDash val="dash"/>
              <a:round/>
              <a:headEnd/>
              <a:tailEnd/>
            </a:ln>
          </p:spPr>
          <p:txBody>
            <a:bodyPr/>
            <a:lstStyle/>
            <a:p>
              <a:endParaRPr lang="de-DE"/>
            </a:p>
          </p:txBody>
        </p:sp>
        <p:sp>
          <p:nvSpPr>
            <p:cNvPr id="21538" name="Rechteck 25"/>
            <p:cNvSpPr>
              <a:spLocks noChangeArrowheads="1"/>
            </p:cNvSpPr>
            <p:nvPr/>
          </p:nvSpPr>
          <p:spPr bwMode="auto">
            <a:xfrm>
              <a:off x="2796112" y="3161218"/>
              <a:ext cx="1733700" cy="1396561"/>
            </a:xfrm>
            <a:prstGeom prst="rect">
              <a:avLst/>
            </a:prstGeom>
            <a:solidFill>
              <a:srgbClr val="FFFF00"/>
            </a:solidFill>
            <a:ln w="12700" algn="ctr">
              <a:solidFill>
                <a:srgbClr val="246757"/>
              </a:solidFill>
              <a:prstDash val="dash"/>
              <a:round/>
              <a:headEnd/>
              <a:tailEnd/>
            </a:ln>
          </p:spPr>
          <p:txBody>
            <a:bodyPr/>
            <a:lstStyle/>
            <a:p>
              <a:pPr defTabSz="449263" hangingPunct="0">
                <a:lnSpc>
                  <a:spcPct val="93000"/>
                </a:lnSpc>
                <a:buClr>
                  <a:srgbClr val="000000"/>
                </a:buClr>
                <a:buSzPct val="100000"/>
                <a:buFont typeface="Times New Roman" pitchFamily="18" charset="0"/>
                <a:buNone/>
              </a:pPr>
              <a:endParaRPr lang="de-DE" b="0">
                <a:solidFill>
                  <a:schemeClr val="bg1"/>
                </a:solidFill>
                <a:cs typeface="Lucida Sans Unicode" pitchFamily="34" charset="0"/>
              </a:endParaRPr>
            </a:p>
          </p:txBody>
        </p:sp>
        <p:sp>
          <p:nvSpPr>
            <p:cNvPr id="21539" name="Rechteck 26"/>
            <p:cNvSpPr>
              <a:spLocks noChangeArrowheads="1"/>
            </p:cNvSpPr>
            <p:nvPr/>
          </p:nvSpPr>
          <p:spPr bwMode="auto">
            <a:xfrm>
              <a:off x="2796112" y="4557779"/>
              <a:ext cx="1733700" cy="1396561"/>
            </a:xfrm>
            <a:prstGeom prst="rect">
              <a:avLst/>
            </a:prstGeom>
            <a:solidFill>
              <a:srgbClr val="C4DC0A"/>
            </a:solidFill>
            <a:ln w="12700" algn="ctr">
              <a:solidFill>
                <a:srgbClr val="246757"/>
              </a:solidFill>
              <a:prstDash val="dash"/>
              <a:round/>
              <a:headEnd/>
              <a:tailEnd/>
            </a:ln>
          </p:spPr>
          <p:txBody>
            <a:bodyPr/>
            <a:lstStyle/>
            <a:p>
              <a:pPr defTabSz="449263" hangingPunct="0">
                <a:lnSpc>
                  <a:spcPct val="93000"/>
                </a:lnSpc>
                <a:buClr>
                  <a:srgbClr val="000000"/>
                </a:buClr>
                <a:buSzPct val="100000"/>
                <a:buFont typeface="Times New Roman" pitchFamily="18" charset="0"/>
                <a:buNone/>
              </a:pPr>
              <a:endParaRPr lang="de-DE" b="0">
                <a:solidFill>
                  <a:schemeClr val="bg1"/>
                </a:solidFill>
                <a:cs typeface="Lucida Sans Unicode" pitchFamily="34" charset="0"/>
              </a:endParaRPr>
            </a:p>
          </p:txBody>
        </p:sp>
        <p:sp>
          <p:nvSpPr>
            <p:cNvPr id="21540" name="Rechteck 27"/>
            <p:cNvSpPr>
              <a:spLocks noChangeArrowheads="1"/>
            </p:cNvSpPr>
            <p:nvPr/>
          </p:nvSpPr>
          <p:spPr bwMode="auto">
            <a:xfrm>
              <a:off x="4529812" y="1763748"/>
              <a:ext cx="1733700" cy="1396561"/>
            </a:xfrm>
            <a:prstGeom prst="rect">
              <a:avLst/>
            </a:prstGeom>
            <a:solidFill>
              <a:srgbClr val="FF3300"/>
            </a:solidFill>
            <a:ln w="12700" algn="ctr">
              <a:solidFill>
                <a:srgbClr val="246757"/>
              </a:solidFill>
              <a:prstDash val="dash"/>
              <a:round/>
              <a:headEnd/>
              <a:tailEnd/>
            </a:ln>
          </p:spPr>
          <p:txBody>
            <a:bodyPr/>
            <a:lstStyle/>
            <a:p>
              <a:endParaRPr lang="de-DE"/>
            </a:p>
          </p:txBody>
        </p:sp>
        <p:sp>
          <p:nvSpPr>
            <p:cNvPr id="21541" name="Rechteck 28"/>
            <p:cNvSpPr>
              <a:spLocks noChangeArrowheads="1"/>
            </p:cNvSpPr>
            <p:nvPr/>
          </p:nvSpPr>
          <p:spPr bwMode="auto">
            <a:xfrm>
              <a:off x="4529812" y="3160309"/>
              <a:ext cx="1733700" cy="1396561"/>
            </a:xfrm>
            <a:prstGeom prst="rect">
              <a:avLst/>
            </a:prstGeom>
            <a:solidFill>
              <a:srgbClr val="FF3300"/>
            </a:solidFill>
            <a:ln w="12700" algn="ctr">
              <a:solidFill>
                <a:srgbClr val="246757"/>
              </a:solidFill>
              <a:prstDash val="dash"/>
              <a:round/>
              <a:headEnd/>
              <a:tailEnd/>
            </a:ln>
          </p:spPr>
          <p:txBody>
            <a:bodyPr/>
            <a:lstStyle/>
            <a:p>
              <a:endParaRPr lang="de-DE"/>
            </a:p>
          </p:txBody>
        </p:sp>
        <p:sp>
          <p:nvSpPr>
            <p:cNvPr id="21542" name="Rechteck 29"/>
            <p:cNvSpPr>
              <a:spLocks noChangeArrowheads="1"/>
            </p:cNvSpPr>
            <p:nvPr/>
          </p:nvSpPr>
          <p:spPr bwMode="auto">
            <a:xfrm>
              <a:off x="4529812" y="4556870"/>
              <a:ext cx="1733700" cy="1396561"/>
            </a:xfrm>
            <a:prstGeom prst="rect">
              <a:avLst/>
            </a:prstGeom>
            <a:solidFill>
              <a:srgbClr val="FFFF00"/>
            </a:solidFill>
            <a:ln w="12700" algn="ctr">
              <a:solidFill>
                <a:srgbClr val="246757"/>
              </a:solidFill>
              <a:prstDash val="dash"/>
              <a:round/>
              <a:headEnd/>
              <a:tailEnd/>
            </a:ln>
          </p:spPr>
          <p:txBody>
            <a:bodyPr/>
            <a:lstStyle/>
            <a:p>
              <a:endParaRPr lang="de-DE">
                <a:solidFill>
                  <a:srgbClr val="FFFF00"/>
                </a:solidFill>
              </a:endParaRPr>
            </a:p>
          </p:txBody>
        </p:sp>
      </p:grpSp>
      <p:sp>
        <p:nvSpPr>
          <p:cNvPr id="21514" name="Textfeld 31"/>
          <p:cNvSpPr txBox="1">
            <a:spLocks noChangeArrowheads="1"/>
          </p:cNvSpPr>
          <p:nvPr/>
        </p:nvSpPr>
        <p:spPr bwMode="auto">
          <a:xfrm>
            <a:off x="1009650" y="5994400"/>
            <a:ext cx="4884738" cy="261938"/>
          </a:xfrm>
          <a:prstGeom prst="rect">
            <a:avLst/>
          </a:prstGeom>
          <a:noFill/>
          <a:ln w="9525">
            <a:noFill/>
            <a:miter lim="800000"/>
            <a:headEnd/>
            <a:tailEnd/>
          </a:ln>
        </p:spPr>
        <p:txBody>
          <a:bodyPr>
            <a:spAutoFit/>
          </a:bodyPr>
          <a:lstStyle/>
          <a:p>
            <a:pPr algn="ctr"/>
            <a:r>
              <a:rPr lang="de-DE" sz="1100" i="1">
                <a:solidFill>
                  <a:srgbClr val="FF0000"/>
                </a:solidFill>
              </a:rPr>
              <a:t>LIKELIHOOD OF INTEREST</a:t>
            </a:r>
          </a:p>
        </p:txBody>
      </p:sp>
      <p:sp>
        <p:nvSpPr>
          <p:cNvPr id="21515" name="Textfeld 32"/>
          <p:cNvSpPr txBox="1">
            <a:spLocks noChangeArrowheads="1"/>
          </p:cNvSpPr>
          <p:nvPr/>
        </p:nvSpPr>
        <p:spPr bwMode="auto">
          <a:xfrm rot="-5400000">
            <a:off x="-1253331" y="3837782"/>
            <a:ext cx="4046537" cy="260350"/>
          </a:xfrm>
          <a:prstGeom prst="rect">
            <a:avLst/>
          </a:prstGeom>
          <a:noFill/>
          <a:ln w="9525">
            <a:noFill/>
            <a:miter lim="800000"/>
            <a:headEnd/>
            <a:tailEnd/>
          </a:ln>
        </p:spPr>
        <p:txBody>
          <a:bodyPr>
            <a:spAutoFit/>
          </a:bodyPr>
          <a:lstStyle/>
          <a:p>
            <a:pPr algn="ctr"/>
            <a:r>
              <a:rPr lang="de-DE" sz="1100" i="1">
                <a:solidFill>
                  <a:srgbClr val="FF0000"/>
                </a:solidFill>
              </a:rPr>
              <a:t>DEGREE OF INFLUENCEr </a:t>
            </a:r>
          </a:p>
        </p:txBody>
      </p:sp>
      <p:sp>
        <p:nvSpPr>
          <p:cNvPr id="21516" name="Rectangle 6"/>
          <p:cNvSpPr>
            <a:spLocks noChangeArrowheads="1"/>
          </p:cNvSpPr>
          <p:nvPr/>
        </p:nvSpPr>
        <p:spPr bwMode="auto">
          <a:xfrm>
            <a:off x="6110288" y="1631950"/>
            <a:ext cx="2959100" cy="4605338"/>
          </a:xfrm>
          <a:prstGeom prst="rect">
            <a:avLst/>
          </a:prstGeom>
          <a:noFill/>
          <a:ln w="12700">
            <a:noFill/>
            <a:miter lim="800000"/>
            <a:headEnd/>
            <a:tailEnd/>
          </a:ln>
        </p:spPr>
        <p:txBody>
          <a:bodyPr lIns="0" tIns="72000" rIns="0" bIns="72000"/>
          <a:lstStyle/>
          <a:p>
            <a:pPr marL="285750" indent="-285750" eaLnBrk="0" hangingPunct="0">
              <a:spcBef>
                <a:spcPts val="2400"/>
              </a:spcBef>
              <a:buClr>
                <a:srgbClr val="034EA2"/>
              </a:buClr>
              <a:buFont typeface="Wingdings" pitchFamily="2" charset="2"/>
              <a:buChar char="§"/>
            </a:pPr>
            <a:r>
              <a:rPr lang="en-US" sz="1400" b="0"/>
              <a:t>The outcomes of this process should be </a:t>
            </a:r>
            <a:r>
              <a:rPr lang="en-US" sz="1400"/>
              <a:t>visualized in a Prioritization Map. </a:t>
            </a:r>
          </a:p>
          <a:p>
            <a:pPr marL="285750" indent="-285750" eaLnBrk="0" hangingPunct="0">
              <a:spcBef>
                <a:spcPts val="2400"/>
              </a:spcBef>
              <a:buClr>
                <a:srgbClr val="034EA2"/>
              </a:buClr>
              <a:buFont typeface="Wingdings" pitchFamily="2" charset="2"/>
              <a:buChar char="§"/>
            </a:pPr>
            <a:r>
              <a:rPr lang="en-US" sz="1400" b="0"/>
              <a:t>Target groups with a </a:t>
            </a:r>
            <a:r>
              <a:rPr lang="en-US" sz="1400"/>
              <a:t>high degree of influence </a:t>
            </a:r>
            <a:r>
              <a:rPr lang="en-US" sz="1400" b="0"/>
              <a:t>and a </a:t>
            </a:r>
            <a:r>
              <a:rPr lang="en-US" sz="1400"/>
              <a:t>high likelihood of interest </a:t>
            </a:r>
            <a:r>
              <a:rPr lang="en-US" sz="1400" b="0"/>
              <a:t>should be </a:t>
            </a:r>
            <a:r>
              <a:rPr lang="en-US" sz="1400"/>
              <a:t>prioritized for engagement. </a:t>
            </a:r>
          </a:p>
          <a:p>
            <a:pPr marL="285750" indent="-285750" eaLnBrk="0" hangingPunct="0">
              <a:spcBef>
                <a:spcPts val="2400"/>
              </a:spcBef>
              <a:buClr>
                <a:srgbClr val="034EA2"/>
              </a:buClr>
              <a:buFont typeface="Wingdings" pitchFamily="2" charset="2"/>
              <a:buChar char="§"/>
            </a:pPr>
            <a:r>
              <a:rPr lang="en-US" sz="1400" b="0"/>
              <a:t>CSOs facing limited resources and multiple target groups (in the “red zone”) can further </a:t>
            </a:r>
            <a:r>
              <a:rPr lang="en-US" sz="1400"/>
              <a:t>prioritize according to:</a:t>
            </a:r>
          </a:p>
          <a:p>
            <a:pPr marL="742950" lvl="1" indent="-285750" eaLnBrk="0" hangingPunct="0">
              <a:spcBef>
                <a:spcPts val="1200"/>
              </a:spcBef>
              <a:buClr>
                <a:srgbClr val="034EA2"/>
              </a:buClr>
              <a:buFont typeface="Wingdings" pitchFamily="2" charset="2"/>
              <a:buChar char="§"/>
            </a:pPr>
            <a:r>
              <a:rPr lang="en-US" sz="1200" b="0"/>
              <a:t>Contacts to target groups</a:t>
            </a:r>
          </a:p>
          <a:p>
            <a:pPr marL="742950" lvl="1" indent="-285750" eaLnBrk="0" hangingPunct="0">
              <a:spcBef>
                <a:spcPts val="1200"/>
              </a:spcBef>
              <a:buClr>
                <a:srgbClr val="034EA2"/>
              </a:buClr>
              <a:buFont typeface="Wingdings" pitchFamily="2" charset="2"/>
              <a:buChar char="§"/>
            </a:pPr>
            <a:r>
              <a:rPr lang="en-US" sz="1200" b="0"/>
              <a:t>Knowledge about target groups and sectors</a:t>
            </a:r>
          </a:p>
          <a:p>
            <a:pPr marL="742950" lvl="1" indent="-285750" eaLnBrk="0" hangingPunct="0">
              <a:spcBef>
                <a:spcPts val="1200"/>
              </a:spcBef>
              <a:buClr>
                <a:srgbClr val="034EA2"/>
              </a:buClr>
              <a:buFont typeface="Wingdings" pitchFamily="2" charset="2"/>
              <a:buChar char="§"/>
            </a:pPr>
            <a:r>
              <a:rPr lang="en-US" sz="1200" b="0"/>
              <a:t>Past experiences with target groups (also from other National Chapters), etc.</a:t>
            </a:r>
          </a:p>
        </p:txBody>
      </p:sp>
      <p:sp>
        <p:nvSpPr>
          <p:cNvPr id="5" name="Rechteck 4"/>
          <p:cNvSpPr/>
          <p:nvPr/>
        </p:nvSpPr>
        <p:spPr bwMode="auto">
          <a:xfrm>
            <a:off x="3840163" y="2247900"/>
            <a:ext cx="1692275" cy="288925"/>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Some MNEs  and some successful  local ?</a:t>
            </a:r>
          </a:p>
        </p:txBody>
      </p:sp>
      <p:sp>
        <p:nvSpPr>
          <p:cNvPr id="35" name="Rechteck 34"/>
          <p:cNvSpPr/>
          <p:nvPr/>
        </p:nvSpPr>
        <p:spPr bwMode="auto">
          <a:xfrm>
            <a:off x="3800475" y="2725738"/>
            <a:ext cx="1692275" cy="288925"/>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Accounting &amp; auditing companies?</a:t>
            </a:r>
          </a:p>
        </p:txBody>
      </p:sp>
      <p:sp>
        <p:nvSpPr>
          <p:cNvPr id="36" name="Rechteck 35"/>
          <p:cNvSpPr/>
          <p:nvPr/>
        </p:nvSpPr>
        <p:spPr bwMode="auto">
          <a:xfrm>
            <a:off x="3851275" y="4076700"/>
            <a:ext cx="1692275" cy="288925"/>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a:t>
            </a:r>
          </a:p>
        </p:txBody>
      </p:sp>
      <p:sp>
        <p:nvSpPr>
          <p:cNvPr id="37" name="Rechteck 36"/>
          <p:cNvSpPr/>
          <p:nvPr/>
        </p:nvSpPr>
        <p:spPr bwMode="auto">
          <a:xfrm>
            <a:off x="1260475" y="5372100"/>
            <a:ext cx="1692275" cy="288925"/>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SMEs-Agriculture</a:t>
            </a:r>
          </a:p>
        </p:txBody>
      </p:sp>
      <p:sp>
        <p:nvSpPr>
          <p:cNvPr id="44" name="Rechteck 43"/>
          <p:cNvSpPr/>
          <p:nvPr/>
        </p:nvSpPr>
        <p:spPr bwMode="auto">
          <a:xfrm>
            <a:off x="1260475" y="2274888"/>
            <a:ext cx="1692275" cy="288925"/>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Other MNEs</a:t>
            </a:r>
          </a:p>
        </p:txBody>
      </p:sp>
      <p:sp>
        <p:nvSpPr>
          <p:cNvPr id="45" name="Rechteck 44"/>
          <p:cNvSpPr/>
          <p:nvPr/>
        </p:nvSpPr>
        <p:spPr bwMode="auto">
          <a:xfrm>
            <a:off x="2606675" y="3263900"/>
            <a:ext cx="1690688" cy="287338"/>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Other local companies</a:t>
            </a:r>
          </a:p>
        </p:txBody>
      </p:sp>
      <p:sp>
        <p:nvSpPr>
          <p:cNvPr id="46" name="Rechteck 45"/>
          <p:cNvSpPr/>
          <p:nvPr/>
        </p:nvSpPr>
        <p:spPr bwMode="auto">
          <a:xfrm>
            <a:off x="1511300" y="4365625"/>
            <a:ext cx="1692275" cy="287338"/>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a:t>
            </a:r>
          </a:p>
        </p:txBody>
      </p:sp>
      <p:sp>
        <p:nvSpPr>
          <p:cNvPr id="21524" name="Textfeld 1"/>
          <p:cNvSpPr txBox="1">
            <a:spLocks noChangeArrowheads="1"/>
          </p:cNvSpPr>
          <p:nvPr/>
        </p:nvSpPr>
        <p:spPr bwMode="auto">
          <a:xfrm>
            <a:off x="588963" y="6243638"/>
            <a:ext cx="5278437" cy="461962"/>
          </a:xfrm>
          <a:prstGeom prst="rect">
            <a:avLst/>
          </a:prstGeom>
          <a:noFill/>
          <a:ln w="9525">
            <a:noFill/>
            <a:miter lim="800000"/>
            <a:headEnd/>
            <a:tailEnd/>
          </a:ln>
        </p:spPr>
        <p:txBody>
          <a:bodyPr>
            <a:spAutoFit/>
          </a:bodyPr>
          <a:lstStyle/>
          <a:p>
            <a:r>
              <a:rPr lang="de-DE" sz="800" b="0">
                <a:sym typeface="Wingdings" pitchFamily="2" charset="2"/>
              </a:rPr>
              <a:t></a:t>
            </a:r>
            <a:r>
              <a:rPr lang="de-DE" sz="800" b="0"/>
              <a:t> Exemplarily visualization of a Prioritization Map.</a:t>
            </a:r>
          </a:p>
          <a:p>
            <a:endParaRPr lang="de-DE" sz="800" b="0"/>
          </a:p>
          <a:p>
            <a:r>
              <a:rPr lang="de-DE" sz="800" b="0"/>
              <a:t>MNEs: Multinational enterprises; SMEs: Small and medium enterprises; SOEs: State-owned enterprises</a:t>
            </a:r>
          </a:p>
        </p:txBody>
      </p:sp>
      <p:sp>
        <p:nvSpPr>
          <p:cNvPr id="47" name="Rechteck 46"/>
          <p:cNvSpPr/>
          <p:nvPr/>
        </p:nvSpPr>
        <p:spPr bwMode="auto">
          <a:xfrm>
            <a:off x="3959225" y="4859338"/>
            <a:ext cx="1692275" cy="288925"/>
          </a:xfrm>
          <a:prstGeom prst="rect">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algn="ctr" eaLnBrk="0" hangingPunct="0">
              <a:spcBef>
                <a:spcPts val="1200"/>
              </a:spcBef>
              <a:buClr>
                <a:srgbClr val="034EA2"/>
              </a:buClr>
              <a:defRPr/>
            </a:pPr>
            <a:r>
              <a:rPr lang="de-DE" sz="900" dirty="0"/>
              <a:t>???</a:t>
            </a:r>
          </a:p>
        </p:txBody>
      </p:sp>
      <p:sp>
        <p:nvSpPr>
          <p:cNvPr id="21526" name="Rechteck 2"/>
          <p:cNvSpPr>
            <a:spLocks noChangeArrowheads="1"/>
          </p:cNvSpPr>
          <p:nvPr/>
        </p:nvSpPr>
        <p:spPr bwMode="auto">
          <a:xfrm>
            <a:off x="665163" y="1624013"/>
            <a:ext cx="5229225" cy="4608512"/>
          </a:xfrm>
          <a:prstGeom prst="rect">
            <a:avLst/>
          </a:prstGeom>
          <a:noFill/>
          <a:ln w="12700">
            <a:solidFill>
              <a:srgbClr val="0D3D91"/>
            </a:solidFill>
            <a:miter lim="800000"/>
            <a:headEnd/>
            <a:tailEnd/>
          </a:ln>
        </p:spPr>
        <p:txBody>
          <a:bodyPr lIns="72000" tIns="72000" rIns="72000" bIns="72000"/>
          <a:lstStyle/>
          <a:p>
            <a:pPr algn="ctr" eaLnBrk="0" hangingPunct="0">
              <a:spcBef>
                <a:spcPts val="1200"/>
              </a:spcBef>
              <a:buClr>
                <a:srgbClr val="034EA2"/>
              </a:buClr>
            </a:pPr>
            <a:endParaRPr lang="de-DE" sz="1600"/>
          </a:p>
        </p:txBody>
      </p:sp>
      <p:grpSp>
        <p:nvGrpSpPr>
          <p:cNvPr id="21527" name="Gruppieren 68"/>
          <p:cNvGrpSpPr>
            <a:grpSpLocks/>
          </p:cNvGrpSpPr>
          <p:nvPr/>
        </p:nvGrpSpPr>
        <p:grpSpPr bwMode="auto">
          <a:xfrm>
            <a:off x="7524750" y="1377950"/>
            <a:ext cx="1511300" cy="215900"/>
            <a:chOff x="7323172" y="1319671"/>
            <a:chExt cx="1706979" cy="288000"/>
          </a:xfrm>
        </p:grpSpPr>
        <p:grpSp>
          <p:nvGrpSpPr>
            <p:cNvPr id="21528" name="Gruppieren 69"/>
            <p:cNvGrpSpPr>
              <a:grpSpLocks/>
            </p:cNvGrpSpPr>
            <p:nvPr/>
          </p:nvGrpSpPr>
          <p:grpSpPr bwMode="auto">
            <a:xfrm>
              <a:off x="7366744" y="1371873"/>
              <a:ext cx="1639479" cy="192000"/>
              <a:chOff x="1123009" y="2327722"/>
              <a:chExt cx="10318022" cy="640071"/>
            </a:xfrm>
          </p:grpSpPr>
          <p:sp>
            <p:nvSpPr>
              <p:cNvPr id="21530" name="Richtungspfeil 71"/>
              <p:cNvSpPr>
                <a:spLocks noChangeArrowheads="1"/>
              </p:cNvSpPr>
              <p:nvPr/>
            </p:nvSpPr>
            <p:spPr bwMode="auto">
              <a:xfrm>
                <a:off x="1123009" y="2327722"/>
                <a:ext cx="2663997" cy="640071"/>
              </a:xfrm>
              <a:prstGeom prst="homePlate">
                <a:avLst>
                  <a:gd name="adj" fmla="val 50002"/>
                </a:avLst>
              </a:prstGeom>
              <a:solidFill>
                <a:srgbClr val="0D3D91"/>
              </a:solidFill>
              <a:ln w="12700">
                <a:solidFill>
                  <a:srgbClr val="0D3D91"/>
                </a:solidFill>
                <a:miter lim="800000"/>
                <a:headEnd/>
                <a:tailEnd/>
              </a:ln>
            </p:spPr>
            <p:txBody>
              <a:bodyPr lIns="72000" tIns="72000" rIns="0" bIns="72000" anchor="ctr"/>
              <a:lstStyle/>
              <a:p>
                <a:pPr marL="88900" eaLnBrk="0" hangingPunct="0">
                  <a:spcBef>
                    <a:spcPts val="1200"/>
                  </a:spcBef>
                  <a:buClr>
                    <a:srgbClr val="034EA2"/>
                  </a:buClr>
                </a:pPr>
                <a:endParaRPr lang="de-DE" sz="1400"/>
              </a:p>
            </p:txBody>
          </p:sp>
          <p:sp>
            <p:nvSpPr>
              <p:cNvPr id="73" name="Eingekerbter Richtungspfeil 72"/>
              <p:cNvSpPr/>
              <p:nvPr/>
            </p:nvSpPr>
            <p:spPr bwMode="auto">
              <a:xfrm>
                <a:off x="3681200"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74" name="Eingekerbter Richtungspfeil 73"/>
              <p:cNvSpPr/>
              <p:nvPr/>
            </p:nvSpPr>
            <p:spPr bwMode="auto">
              <a:xfrm>
                <a:off x="6242775"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75" name="Eingekerbter Richtungspfeil 74"/>
              <p:cNvSpPr/>
              <p:nvPr/>
            </p:nvSpPr>
            <p:spPr bwMode="auto">
              <a:xfrm>
                <a:off x="8781788"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grpSp>
        <p:sp>
          <p:nvSpPr>
            <p:cNvPr id="21529" name="Rechteck 70"/>
            <p:cNvSpPr>
              <a:spLocks noChangeArrowheads="1"/>
            </p:cNvSpPr>
            <p:nvPr/>
          </p:nvSpPr>
          <p:spPr bwMode="auto">
            <a:xfrm>
              <a:off x="7323172" y="1319671"/>
              <a:ext cx="1706979" cy="288000"/>
            </a:xfrm>
            <a:prstGeom prst="rect">
              <a:avLst/>
            </a:prstGeom>
            <a:noFill/>
            <a:ln w="12700">
              <a:solidFill>
                <a:srgbClr val="0D3D91"/>
              </a:solidFill>
              <a:miter lim="800000"/>
              <a:headEnd/>
              <a:tailEnd/>
            </a:ln>
          </p:spPr>
          <p:txBody>
            <a:bodyPr lIns="72000" tIns="72000" rIns="72000" bIns="72000"/>
            <a:lstStyle/>
            <a:p>
              <a:pPr algn="ctr" eaLnBrk="0" hangingPunct="0">
                <a:spcBef>
                  <a:spcPts val="1200"/>
                </a:spcBef>
                <a:buClr>
                  <a:srgbClr val="034EA2"/>
                </a:buClr>
              </a:pPr>
              <a:endParaRPr lang="de-DE" sz="160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576263" y="333375"/>
            <a:ext cx="6083300" cy="1052513"/>
          </a:xfrm>
          <a:prstGeom prst="rect">
            <a:avLst/>
          </a:prstGeom>
          <a:noFill/>
          <a:ln w="9525">
            <a:noFill/>
            <a:miter lim="800000"/>
            <a:headEnd/>
            <a:tailEnd/>
          </a:ln>
        </p:spPr>
        <p:txBody>
          <a:bodyPr anchor="b"/>
          <a:lstStyle/>
          <a:p>
            <a:pPr>
              <a:spcBef>
                <a:spcPct val="20000"/>
              </a:spcBef>
            </a:pPr>
            <a:r>
              <a:rPr lang="en-US" sz="2000" dirty="0"/>
              <a:t>Step 2: Understand their needs </a:t>
            </a:r>
            <a:endParaRPr lang="en-GB" sz="2000" dirty="0"/>
          </a:p>
        </p:txBody>
      </p:sp>
      <p:sp>
        <p:nvSpPr>
          <p:cNvPr id="23554" name="Foliennummernplatzhalter 1"/>
          <p:cNvSpPr>
            <a:spLocks noGrp="1"/>
          </p:cNvSpPr>
          <p:nvPr>
            <p:ph type="sldNum" sz="quarter" idx="12"/>
          </p:nvPr>
        </p:nvSpPr>
        <p:spPr>
          <a:noFill/>
          <a:ln>
            <a:miter lim="800000"/>
            <a:headEnd/>
            <a:tailEnd/>
          </a:ln>
        </p:spPr>
        <p:txBody>
          <a:bodyPr/>
          <a:lstStyle/>
          <a:p>
            <a:fld id="{86254839-1A91-4FD1-AF08-D69287295061}" type="slidenum">
              <a:rPr lang="en-GB" smtClean="0"/>
              <a:pPr/>
              <a:t>6</a:t>
            </a:fld>
            <a:endParaRPr lang="en-GB" smtClean="0"/>
          </a:p>
        </p:txBody>
      </p:sp>
      <p:sp>
        <p:nvSpPr>
          <p:cNvPr id="23555" name="Rectangle 6"/>
          <p:cNvSpPr>
            <a:spLocks noChangeArrowheads="1"/>
          </p:cNvSpPr>
          <p:nvPr/>
        </p:nvSpPr>
        <p:spPr bwMode="auto">
          <a:xfrm>
            <a:off x="671513" y="1616075"/>
            <a:ext cx="8364537" cy="4621213"/>
          </a:xfrm>
          <a:prstGeom prst="rect">
            <a:avLst/>
          </a:prstGeom>
          <a:noFill/>
          <a:ln w="12700">
            <a:solidFill>
              <a:srgbClr val="0D3D91"/>
            </a:solidFill>
            <a:miter lim="800000"/>
            <a:headEnd/>
            <a:tailEnd/>
          </a:ln>
        </p:spPr>
        <p:txBody>
          <a:bodyPr lIns="72000" tIns="72000" rIns="72000" bIns="72000"/>
          <a:lstStyle/>
          <a:p>
            <a:pPr marL="342900" indent="-342900" eaLnBrk="0" hangingPunct="0">
              <a:spcBef>
                <a:spcPts val="4200"/>
              </a:spcBef>
              <a:buClr>
                <a:srgbClr val="034EA2"/>
              </a:buClr>
              <a:buFont typeface="Wingdings" pitchFamily="2" charset="2"/>
              <a:buChar char="§"/>
            </a:pPr>
            <a:r>
              <a:rPr lang="en-US" sz="1400" b="0"/>
              <a:t>Each target group may have </a:t>
            </a:r>
            <a:r>
              <a:rPr lang="en-US" sz="1400"/>
              <a:t>different needs relating to anti-corruption challenges </a:t>
            </a:r>
            <a:r>
              <a:rPr lang="en-US" sz="1400" b="0"/>
              <a:t>that need to be understood by the CSO:</a:t>
            </a:r>
          </a:p>
        </p:txBody>
      </p:sp>
      <p:sp>
        <p:nvSpPr>
          <p:cNvPr id="23556" name="Rectangle 6"/>
          <p:cNvSpPr>
            <a:spLocks noChangeArrowheads="1"/>
          </p:cNvSpPr>
          <p:nvPr/>
        </p:nvSpPr>
        <p:spPr bwMode="auto">
          <a:xfrm>
            <a:off x="1117600" y="3025775"/>
            <a:ext cx="3744913" cy="3065463"/>
          </a:xfrm>
          <a:prstGeom prst="rect">
            <a:avLst/>
          </a:prstGeom>
          <a:noFill/>
          <a:ln w="12700">
            <a:solidFill>
              <a:srgbClr val="0D3D91"/>
            </a:solidFill>
            <a:miter lim="800000"/>
            <a:headEnd/>
            <a:tailEnd/>
          </a:ln>
        </p:spPr>
        <p:txBody>
          <a:bodyPr lIns="72000" tIns="72000" rIns="72000" bIns="72000"/>
          <a:lstStyle/>
          <a:p>
            <a:pPr marL="342900" indent="-342900" eaLnBrk="0" hangingPunct="0">
              <a:spcBef>
                <a:spcPts val="900"/>
              </a:spcBef>
              <a:buClr>
                <a:srgbClr val="034EA2"/>
              </a:buClr>
              <a:buFont typeface="Wingdings" pitchFamily="2" charset="2"/>
              <a:buChar char="§"/>
            </a:pPr>
            <a:r>
              <a:rPr lang="en-US" sz="1600"/>
              <a:t>Information</a:t>
            </a:r>
          </a:p>
          <a:p>
            <a:pPr marL="342900" indent="-342900" eaLnBrk="0" hangingPunct="0">
              <a:spcBef>
                <a:spcPts val="900"/>
              </a:spcBef>
              <a:buClr>
                <a:srgbClr val="034EA2"/>
              </a:buClr>
              <a:buFont typeface="Wingdings" pitchFamily="2" charset="2"/>
              <a:buChar char="§"/>
            </a:pPr>
            <a:r>
              <a:rPr lang="en-US" sz="1600"/>
              <a:t>Raising awareness</a:t>
            </a:r>
          </a:p>
          <a:p>
            <a:pPr marL="342900" indent="-342900" eaLnBrk="0" hangingPunct="0">
              <a:spcBef>
                <a:spcPts val="900"/>
              </a:spcBef>
              <a:buClr>
                <a:srgbClr val="034EA2"/>
              </a:buClr>
              <a:buFont typeface="Wingdings" pitchFamily="2" charset="2"/>
              <a:buChar char="§"/>
            </a:pPr>
            <a:r>
              <a:rPr lang="en-US" sz="1600"/>
              <a:t>Training</a:t>
            </a:r>
          </a:p>
          <a:p>
            <a:pPr marL="342900" indent="-342900" eaLnBrk="0" hangingPunct="0">
              <a:spcBef>
                <a:spcPts val="900"/>
              </a:spcBef>
              <a:buClr>
                <a:srgbClr val="034EA2"/>
              </a:buClr>
              <a:buFont typeface="Wingdings" pitchFamily="2" charset="2"/>
              <a:buChar char="§"/>
            </a:pPr>
            <a:r>
              <a:rPr lang="en-US" sz="1600"/>
              <a:t>Advice</a:t>
            </a:r>
          </a:p>
          <a:p>
            <a:pPr marL="342900" indent="-342900" eaLnBrk="0" hangingPunct="0">
              <a:spcBef>
                <a:spcPts val="900"/>
              </a:spcBef>
              <a:buClr>
                <a:srgbClr val="034EA2"/>
              </a:buClr>
              <a:buFont typeface="Wingdings" pitchFamily="2" charset="2"/>
              <a:buChar char="§"/>
            </a:pPr>
            <a:r>
              <a:rPr lang="en-US" sz="1600"/>
              <a:t>Tools</a:t>
            </a:r>
          </a:p>
          <a:p>
            <a:pPr marL="342900" indent="-342900" eaLnBrk="0" hangingPunct="0">
              <a:spcBef>
                <a:spcPts val="900"/>
              </a:spcBef>
              <a:buClr>
                <a:srgbClr val="034EA2"/>
              </a:buClr>
              <a:buFont typeface="Wingdings" pitchFamily="2" charset="2"/>
              <a:buChar char="§"/>
            </a:pPr>
            <a:r>
              <a:rPr lang="en-US" sz="1600"/>
              <a:t>Support for ‘leveling the playing field</a:t>
            </a:r>
            <a:r>
              <a:rPr lang="en-US" sz="1400"/>
              <a:t>’</a:t>
            </a:r>
          </a:p>
        </p:txBody>
      </p:sp>
      <p:sp>
        <p:nvSpPr>
          <p:cNvPr id="23557" name="Rectangle 6"/>
          <p:cNvSpPr>
            <a:spLocks noChangeArrowheads="1"/>
          </p:cNvSpPr>
          <p:nvPr/>
        </p:nvSpPr>
        <p:spPr bwMode="auto">
          <a:xfrm>
            <a:off x="1117600" y="2308225"/>
            <a:ext cx="3744913" cy="431800"/>
          </a:xfrm>
          <a:prstGeom prst="rect">
            <a:avLst/>
          </a:prstGeom>
          <a:solidFill>
            <a:srgbClr val="DAEDEF"/>
          </a:solidFill>
          <a:ln w="12700">
            <a:noFill/>
            <a:miter lim="800000"/>
            <a:headEnd/>
            <a:tailEnd/>
          </a:ln>
        </p:spPr>
        <p:txBody>
          <a:bodyPr lIns="72000" tIns="72000" rIns="72000" bIns="72000"/>
          <a:lstStyle/>
          <a:p>
            <a:pPr eaLnBrk="0" hangingPunct="0">
              <a:spcBef>
                <a:spcPts val="2400"/>
              </a:spcBef>
              <a:buClr>
                <a:srgbClr val="034EA2"/>
              </a:buClr>
            </a:pPr>
            <a:r>
              <a:rPr lang="en-US" sz="1400"/>
              <a:t>The target group may need…</a:t>
            </a:r>
            <a:endParaRPr lang="en-US" sz="1400" b="0"/>
          </a:p>
        </p:txBody>
      </p:sp>
      <p:sp>
        <p:nvSpPr>
          <p:cNvPr id="23558" name="Rectangle 6"/>
          <p:cNvSpPr>
            <a:spLocks noChangeArrowheads="1"/>
          </p:cNvSpPr>
          <p:nvPr/>
        </p:nvSpPr>
        <p:spPr bwMode="auto">
          <a:xfrm>
            <a:off x="5148263" y="3025775"/>
            <a:ext cx="3744912" cy="3065463"/>
          </a:xfrm>
          <a:prstGeom prst="rect">
            <a:avLst/>
          </a:prstGeom>
          <a:noFill/>
          <a:ln w="12700">
            <a:solidFill>
              <a:srgbClr val="0D3D91"/>
            </a:solidFill>
            <a:miter lim="800000"/>
            <a:headEnd/>
            <a:tailEnd/>
          </a:ln>
        </p:spPr>
        <p:txBody>
          <a:bodyPr lIns="72000" tIns="72000" rIns="72000" bIns="72000"/>
          <a:lstStyle/>
          <a:p>
            <a:pPr marL="342900" indent="-342900" eaLnBrk="0" hangingPunct="0">
              <a:spcBef>
                <a:spcPts val="900"/>
              </a:spcBef>
              <a:buClr>
                <a:srgbClr val="034EA2"/>
              </a:buClr>
              <a:buFont typeface="Wingdings" pitchFamily="2" charset="2"/>
              <a:buChar char="§"/>
            </a:pPr>
            <a:r>
              <a:rPr lang="en-US" sz="1600"/>
              <a:t>Public sector integrity</a:t>
            </a:r>
          </a:p>
          <a:p>
            <a:pPr marL="342900" indent="-342900" eaLnBrk="0" hangingPunct="0">
              <a:spcBef>
                <a:spcPts val="900"/>
              </a:spcBef>
              <a:buClr>
                <a:srgbClr val="034EA2"/>
              </a:buClr>
              <a:buFont typeface="Wingdings" pitchFamily="2" charset="2"/>
              <a:buChar char="§"/>
            </a:pPr>
            <a:r>
              <a:rPr lang="en-US" sz="1600"/>
              <a:t>Procurement etc.</a:t>
            </a:r>
          </a:p>
          <a:p>
            <a:pPr marL="342900" indent="-342900" eaLnBrk="0" hangingPunct="0">
              <a:spcBef>
                <a:spcPts val="900"/>
              </a:spcBef>
              <a:buClr>
                <a:srgbClr val="034EA2"/>
              </a:buClr>
              <a:buFont typeface="Wingdings" pitchFamily="2" charset="2"/>
              <a:buChar char="§"/>
            </a:pPr>
            <a:r>
              <a:rPr lang="en-US" sz="1600"/>
              <a:t>Whistleblowing</a:t>
            </a:r>
          </a:p>
          <a:p>
            <a:pPr marL="342900" indent="-342900" eaLnBrk="0" hangingPunct="0">
              <a:spcBef>
                <a:spcPts val="900"/>
              </a:spcBef>
              <a:buClr>
                <a:srgbClr val="034EA2"/>
              </a:buClr>
              <a:buFont typeface="Wingdings" pitchFamily="2" charset="2"/>
              <a:buChar char="§"/>
            </a:pPr>
            <a:r>
              <a:rPr lang="en-US" sz="1600"/>
              <a:t>Leveling the playing field</a:t>
            </a:r>
          </a:p>
          <a:p>
            <a:pPr marL="342900" indent="-342900" eaLnBrk="0" hangingPunct="0">
              <a:spcBef>
                <a:spcPts val="900"/>
              </a:spcBef>
              <a:buClr>
                <a:srgbClr val="034EA2"/>
              </a:buClr>
              <a:buFont typeface="Wingdings" pitchFamily="2" charset="2"/>
              <a:buChar char="§"/>
            </a:pPr>
            <a:r>
              <a:rPr lang="en-US" sz="1600"/>
              <a:t>Technical assistance to government</a:t>
            </a:r>
          </a:p>
          <a:p>
            <a:pPr marL="342900" indent="-342900" eaLnBrk="0" hangingPunct="0">
              <a:spcBef>
                <a:spcPts val="900"/>
              </a:spcBef>
              <a:buClr>
                <a:srgbClr val="034EA2"/>
              </a:buClr>
              <a:buFont typeface="Wingdings" pitchFamily="2" charset="2"/>
              <a:buChar char="§"/>
            </a:pPr>
            <a:r>
              <a:rPr lang="en-US" sz="1600"/>
              <a:t>International counterparts with whom to discuss issues</a:t>
            </a:r>
          </a:p>
        </p:txBody>
      </p:sp>
      <p:sp>
        <p:nvSpPr>
          <p:cNvPr id="23559" name="Rectangle 6"/>
          <p:cNvSpPr>
            <a:spLocks noChangeArrowheads="1"/>
          </p:cNvSpPr>
          <p:nvPr/>
        </p:nvSpPr>
        <p:spPr bwMode="auto">
          <a:xfrm>
            <a:off x="5148263" y="2308225"/>
            <a:ext cx="3744912" cy="431800"/>
          </a:xfrm>
          <a:prstGeom prst="rect">
            <a:avLst/>
          </a:prstGeom>
          <a:solidFill>
            <a:srgbClr val="DAEDEF"/>
          </a:solidFill>
          <a:ln w="12700">
            <a:noFill/>
            <a:miter lim="800000"/>
            <a:headEnd/>
            <a:tailEnd/>
          </a:ln>
        </p:spPr>
        <p:txBody>
          <a:bodyPr lIns="36000" tIns="72000" rIns="36000" bIns="72000"/>
          <a:lstStyle/>
          <a:p>
            <a:pPr algn="r" eaLnBrk="0" hangingPunct="0">
              <a:spcBef>
                <a:spcPts val="2400"/>
              </a:spcBef>
              <a:buClr>
                <a:srgbClr val="034EA2"/>
              </a:buClr>
            </a:pPr>
            <a:r>
              <a:rPr lang="en-US" sz="1400"/>
              <a:t>…regarding the benefits of UNCAC </a:t>
            </a:r>
            <a:endParaRPr lang="en-US" sz="1400" b="0"/>
          </a:p>
        </p:txBody>
      </p:sp>
      <p:cxnSp>
        <p:nvCxnSpPr>
          <p:cNvPr id="23560" name="Gerade Verbindung 9"/>
          <p:cNvCxnSpPr>
            <a:cxnSpLocks noChangeShapeType="1"/>
            <a:stCxn id="23556" idx="3"/>
            <a:endCxn id="23558" idx="1"/>
          </p:cNvCxnSpPr>
          <p:nvPr/>
        </p:nvCxnSpPr>
        <p:spPr bwMode="auto">
          <a:xfrm>
            <a:off x="4862513" y="4557713"/>
            <a:ext cx="285750" cy="0"/>
          </a:xfrm>
          <a:prstGeom prst="line">
            <a:avLst/>
          </a:prstGeom>
          <a:noFill/>
          <a:ln w="28575" algn="ctr">
            <a:solidFill>
              <a:srgbClr val="0D3D91"/>
            </a:solidFill>
            <a:round/>
            <a:headEnd type="oval" w="med" len="med"/>
            <a:tailEnd type="oval" w="med" len="med"/>
          </a:ln>
        </p:spPr>
      </p:cxnSp>
      <p:sp>
        <p:nvSpPr>
          <p:cNvPr id="23561" name="Pfeil nach unten 2"/>
          <p:cNvSpPr>
            <a:spLocks noChangeArrowheads="1"/>
          </p:cNvSpPr>
          <p:nvPr/>
        </p:nvSpPr>
        <p:spPr bwMode="auto">
          <a:xfrm>
            <a:off x="2593975" y="2671763"/>
            <a:ext cx="792163" cy="360362"/>
          </a:xfrm>
          <a:prstGeom prst="downArrow">
            <a:avLst>
              <a:gd name="adj1" fmla="val 50000"/>
              <a:gd name="adj2" fmla="val 50000"/>
            </a:avLst>
          </a:prstGeom>
          <a:solidFill>
            <a:srgbClr val="DAEDEF"/>
          </a:solidFill>
          <a:ln w="12700">
            <a:noFill/>
            <a:miter lim="800000"/>
            <a:headEnd/>
            <a:tailEnd/>
          </a:ln>
        </p:spPr>
        <p:txBody>
          <a:bodyPr lIns="72000" tIns="72000" rIns="72000" bIns="72000"/>
          <a:lstStyle/>
          <a:p>
            <a:pPr eaLnBrk="0" hangingPunct="0">
              <a:spcBef>
                <a:spcPts val="2400"/>
              </a:spcBef>
              <a:buClr>
                <a:srgbClr val="034EA2"/>
              </a:buClr>
            </a:pPr>
            <a:endParaRPr lang="de-DE" sz="1400"/>
          </a:p>
        </p:txBody>
      </p:sp>
      <p:sp>
        <p:nvSpPr>
          <p:cNvPr id="23562" name="Pfeil nach unten 17"/>
          <p:cNvSpPr>
            <a:spLocks noChangeArrowheads="1"/>
          </p:cNvSpPr>
          <p:nvPr/>
        </p:nvSpPr>
        <p:spPr bwMode="auto">
          <a:xfrm>
            <a:off x="6624638" y="2671763"/>
            <a:ext cx="792162" cy="360362"/>
          </a:xfrm>
          <a:prstGeom prst="downArrow">
            <a:avLst>
              <a:gd name="adj1" fmla="val 50000"/>
              <a:gd name="adj2" fmla="val 50000"/>
            </a:avLst>
          </a:prstGeom>
          <a:solidFill>
            <a:srgbClr val="DAEDEF"/>
          </a:solidFill>
          <a:ln w="12700">
            <a:noFill/>
            <a:miter lim="800000"/>
            <a:headEnd/>
            <a:tailEnd/>
          </a:ln>
        </p:spPr>
        <p:txBody>
          <a:bodyPr lIns="72000" tIns="72000" rIns="72000" bIns="72000"/>
          <a:lstStyle/>
          <a:p>
            <a:pPr eaLnBrk="0" hangingPunct="0">
              <a:spcBef>
                <a:spcPts val="2400"/>
              </a:spcBef>
              <a:buClr>
                <a:srgbClr val="034EA2"/>
              </a:buClr>
            </a:pPr>
            <a:endParaRPr lang="de-DE" sz="1400"/>
          </a:p>
        </p:txBody>
      </p:sp>
      <p:grpSp>
        <p:nvGrpSpPr>
          <p:cNvPr id="23563" name="Gruppieren 46"/>
          <p:cNvGrpSpPr>
            <a:grpSpLocks/>
          </p:cNvGrpSpPr>
          <p:nvPr/>
        </p:nvGrpSpPr>
        <p:grpSpPr bwMode="auto">
          <a:xfrm>
            <a:off x="7524750" y="1377950"/>
            <a:ext cx="1511300" cy="215900"/>
            <a:chOff x="7323172" y="1319671"/>
            <a:chExt cx="1706979" cy="288000"/>
          </a:xfrm>
        </p:grpSpPr>
        <p:grpSp>
          <p:nvGrpSpPr>
            <p:cNvPr id="23564" name="Gruppieren 47"/>
            <p:cNvGrpSpPr>
              <a:grpSpLocks/>
            </p:cNvGrpSpPr>
            <p:nvPr/>
          </p:nvGrpSpPr>
          <p:grpSpPr bwMode="auto">
            <a:xfrm>
              <a:off x="7366744" y="1371873"/>
              <a:ext cx="1639479" cy="192000"/>
              <a:chOff x="1123009" y="2327722"/>
              <a:chExt cx="10318022" cy="640071"/>
            </a:xfrm>
          </p:grpSpPr>
          <p:sp>
            <p:nvSpPr>
              <p:cNvPr id="50" name="Richtungspfeil 49"/>
              <p:cNvSpPr/>
              <p:nvPr/>
            </p:nvSpPr>
            <p:spPr bwMode="auto">
              <a:xfrm>
                <a:off x="1119618" y="2330190"/>
                <a:ext cx="2663139" cy="635366"/>
              </a:xfrm>
              <a:prstGeom prst="homePlate">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23567" name="Eingekerbter Richtungspfeil 50"/>
              <p:cNvSpPr>
                <a:spLocks noChangeArrowheads="1"/>
              </p:cNvSpPr>
              <p:nvPr/>
            </p:nvSpPr>
            <p:spPr bwMode="auto">
              <a:xfrm>
                <a:off x="3681240" y="2327722"/>
                <a:ext cx="2663997" cy="640071"/>
              </a:xfrm>
              <a:prstGeom prst="chevron">
                <a:avLst>
                  <a:gd name="adj" fmla="val 50002"/>
                </a:avLst>
              </a:prstGeom>
              <a:solidFill>
                <a:srgbClr val="0D3D91"/>
              </a:solidFill>
              <a:ln w="12700">
                <a:solidFill>
                  <a:srgbClr val="0D3D91"/>
                </a:solidFill>
                <a:miter lim="800000"/>
                <a:headEnd/>
                <a:tailEnd/>
              </a:ln>
            </p:spPr>
            <p:txBody>
              <a:bodyPr lIns="72000" tIns="72000" rIns="0" bIns="72000" anchor="ctr"/>
              <a:lstStyle/>
              <a:p>
                <a:pPr marL="88900" eaLnBrk="0" hangingPunct="0">
                  <a:spcBef>
                    <a:spcPts val="1200"/>
                  </a:spcBef>
                  <a:buClr>
                    <a:srgbClr val="034EA2"/>
                  </a:buClr>
                </a:pPr>
                <a:endParaRPr lang="de-DE" sz="1400"/>
              </a:p>
            </p:txBody>
          </p:sp>
          <p:sp>
            <p:nvSpPr>
              <p:cNvPr id="52" name="Eingekerbter Richtungspfeil 51"/>
              <p:cNvSpPr/>
              <p:nvPr/>
            </p:nvSpPr>
            <p:spPr bwMode="auto">
              <a:xfrm>
                <a:off x="6242775"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53" name="Eingekerbter Richtungspfeil 52"/>
              <p:cNvSpPr/>
              <p:nvPr/>
            </p:nvSpPr>
            <p:spPr bwMode="auto">
              <a:xfrm>
                <a:off x="8781788"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grpSp>
        <p:sp>
          <p:nvSpPr>
            <p:cNvPr id="23565" name="Rechteck 48"/>
            <p:cNvSpPr>
              <a:spLocks noChangeArrowheads="1"/>
            </p:cNvSpPr>
            <p:nvPr/>
          </p:nvSpPr>
          <p:spPr bwMode="auto">
            <a:xfrm>
              <a:off x="7323172" y="1319671"/>
              <a:ext cx="1706979" cy="288000"/>
            </a:xfrm>
            <a:prstGeom prst="rect">
              <a:avLst/>
            </a:prstGeom>
            <a:noFill/>
            <a:ln w="12700">
              <a:solidFill>
                <a:srgbClr val="0D3D91"/>
              </a:solidFill>
              <a:miter lim="800000"/>
              <a:headEnd/>
              <a:tailEnd/>
            </a:ln>
          </p:spPr>
          <p:txBody>
            <a:bodyPr lIns="72000" tIns="72000" rIns="72000" bIns="72000"/>
            <a:lstStyle/>
            <a:p>
              <a:pPr algn="ctr" eaLnBrk="0" hangingPunct="0">
                <a:spcBef>
                  <a:spcPts val="1200"/>
                </a:spcBef>
                <a:buClr>
                  <a:srgbClr val="034EA2"/>
                </a:buClr>
              </a:pPr>
              <a:endParaRPr lang="de-DE" sz="1600"/>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576263" y="333375"/>
            <a:ext cx="6083300" cy="1052513"/>
          </a:xfrm>
          <a:prstGeom prst="rect">
            <a:avLst/>
          </a:prstGeom>
          <a:noFill/>
          <a:ln w="9525">
            <a:noFill/>
            <a:miter lim="800000"/>
            <a:headEnd/>
            <a:tailEnd/>
          </a:ln>
        </p:spPr>
        <p:txBody>
          <a:bodyPr anchor="b"/>
          <a:lstStyle/>
          <a:p>
            <a:pPr>
              <a:spcBef>
                <a:spcPct val="20000"/>
              </a:spcBef>
            </a:pPr>
            <a:r>
              <a:rPr lang="en-US" sz="2000" dirty="0"/>
              <a:t>Step 3: Select your activities </a:t>
            </a:r>
          </a:p>
        </p:txBody>
      </p:sp>
      <p:sp>
        <p:nvSpPr>
          <p:cNvPr id="27650" name="Foliennummernplatzhalter 1"/>
          <p:cNvSpPr>
            <a:spLocks noGrp="1"/>
          </p:cNvSpPr>
          <p:nvPr>
            <p:ph type="sldNum" sz="quarter" idx="12"/>
          </p:nvPr>
        </p:nvSpPr>
        <p:spPr>
          <a:noFill/>
          <a:ln>
            <a:miter lim="800000"/>
            <a:headEnd/>
            <a:tailEnd/>
          </a:ln>
        </p:spPr>
        <p:txBody>
          <a:bodyPr/>
          <a:lstStyle/>
          <a:p>
            <a:fld id="{46804F9D-7788-4E39-BF37-60C4CF7AEA45}" type="slidenum">
              <a:rPr lang="en-GB" smtClean="0"/>
              <a:pPr/>
              <a:t>7</a:t>
            </a:fld>
            <a:endParaRPr lang="en-GB" smtClean="0"/>
          </a:p>
        </p:txBody>
      </p:sp>
      <p:sp>
        <p:nvSpPr>
          <p:cNvPr id="27651" name="Rectangle 6"/>
          <p:cNvSpPr>
            <a:spLocks noChangeArrowheads="1"/>
          </p:cNvSpPr>
          <p:nvPr/>
        </p:nvSpPr>
        <p:spPr bwMode="auto">
          <a:xfrm>
            <a:off x="671513" y="1616075"/>
            <a:ext cx="8364537" cy="4621213"/>
          </a:xfrm>
          <a:prstGeom prst="rect">
            <a:avLst/>
          </a:prstGeom>
          <a:noFill/>
          <a:ln w="12700">
            <a:solidFill>
              <a:srgbClr val="0D3D91"/>
            </a:solidFill>
            <a:miter lim="800000"/>
            <a:headEnd/>
            <a:tailEnd/>
          </a:ln>
        </p:spPr>
        <p:txBody>
          <a:bodyPr lIns="72000" tIns="72000" rIns="72000" bIns="72000"/>
          <a:lstStyle/>
          <a:p>
            <a:pPr marL="342900" indent="-342900" eaLnBrk="0" hangingPunct="0">
              <a:spcBef>
                <a:spcPts val="4200"/>
              </a:spcBef>
              <a:buClr>
                <a:srgbClr val="034EA2"/>
              </a:buClr>
              <a:buFont typeface="Wingdings" pitchFamily="2" charset="2"/>
              <a:buChar char="§"/>
            </a:pPr>
            <a:r>
              <a:rPr lang="en-US" sz="1400" b="0" dirty="0"/>
              <a:t>There are a </a:t>
            </a:r>
            <a:r>
              <a:rPr lang="en-US" sz="1400" dirty="0"/>
              <a:t>variety of activities </a:t>
            </a:r>
            <a:r>
              <a:rPr lang="en-US" sz="1400" b="0" dirty="0"/>
              <a:t>for CSOs to engage with the private sector; </a:t>
            </a:r>
            <a:r>
              <a:rPr lang="en-US" sz="1400" dirty="0"/>
              <a:t>selecting and prioritizing the most appropriate activities</a:t>
            </a:r>
            <a:r>
              <a:rPr lang="en-US" sz="1400" b="0" dirty="0"/>
              <a:t> should be based on a </a:t>
            </a:r>
            <a:r>
              <a:rPr lang="en-US" sz="1400" dirty="0"/>
              <a:t>clear understanding of the needs and challenges</a:t>
            </a:r>
            <a:r>
              <a:rPr lang="en-US" sz="1400" b="0" dirty="0"/>
              <a:t> of the target group (refer to Step 2).</a:t>
            </a:r>
          </a:p>
          <a:p>
            <a:pPr marL="342900" indent="-342900" eaLnBrk="0" hangingPunct="0">
              <a:spcBef>
                <a:spcPts val="4200"/>
              </a:spcBef>
              <a:buClr>
                <a:srgbClr val="034EA2"/>
              </a:buClr>
              <a:buFont typeface="Wingdings" pitchFamily="2" charset="2"/>
              <a:buChar char="§"/>
            </a:pPr>
            <a:r>
              <a:rPr lang="en-US" b="0" dirty="0"/>
              <a:t>TI’s </a:t>
            </a:r>
            <a:r>
              <a:rPr lang="en-US" dirty="0"/>
              <a:t>Private Sector Activity Framework </a:t>
            </a:r>
            <a:r>
              <a:rPr lang="en-US" b="0" dirty="0"/>
              <a:t>provides a generic overview of engagement activities.</a:t>
            </a:r>
          </a:p>
          <a:p>
            <a:pPr marL="342900" indent="-342900" eaLnBrk="0" hangingPunct="0">
              <a:spcBef>
                <a:spcPts val="4200"/>
              </a:spcBef>
              <a:buClr>
                <a:srgbClr val="034EA2"/>
              </a:buClr>
              <a:buFont typeface="Wingdings" pitchFamily="2" charset="2"/>
              <a:buChar char="§"/>
            </a:pPr>
            <a:r>
              <a:rPr lang="en-US" sz="1600" b="0" dirty="0"/>
              <a:t>The Framework </a:t>
            </a:r>
            <a:r>
              <a:rPr lang="en-US" sz="1600" dirty="0"/>
              <a:t>aligns the most common engagement activities</a:t>
            </a:r>
            <a:r>
              <a:rPr lang="en-US" sz="1600" b="0" dirty="0"/>
              <a:t> according to </a:t>
            </a:r>
          </a:p>
          <a:p>
            <a:pPr marL="800100" lvl="1" indent="-342900" eaLnBrk="0" hangingPunct="0">
              <a:spcBef>
                <a:spcPts val="1200"/>
              </a:spcBef>
              <a:buClr>
                <a:srgbClr val="034EA2"/>
              </a:buClr>
              <a:buFont typeface="Wingdings" pitchFamily="2" charset="2"/>
              <a:buChar char="§"/>
            </a:pPr>
            <a:r>
              <a:rPr lang="en-US" dirty="0"/>
              <a:t>Engagement partners</a:t>
            </a:r>
            <a:r>
              <a:rPr lang="en-US" b="0" dirty="0"/>
              <a:t>: </a:t>
            </a:r>
            <a:r>
              <a:rPr lang="en-US" sz="1400" b="0" dirty="0"/>
              <a:t>CSOs can not only engage with a single business or a group of companies (BUSINESSES), but also jointly with businesses and public sector representatives in multi-stakeholder groups (MULTI-STAKEHOLDERS) or with key influencer of the private sector, such as regulators, investors, academia etc. (INFLUENCERS).</a:t>
            </a:r>
          </a:p>
          <a:p>
            <a:pPr marL="800100" lvl="1" indent="-342900" eaLnBrk="0" hangingPunct="0">
              <a:spcBef>
                <a:spcPts val="1200"/>
              </a:spcBef>
              <a:buClr>
                <a:srgbClr val="034EA2"/>
              </a:buClr>
              <a:buFont typeface="Wingdings" pitchFamily="2" charset="2"/>
              <a:buChar char="§"/>
            </a:pPr>
            <a:r>
              <a:rPr lang="en-US" dirty="0"/>
              <a:t>Degree of  engagement: </a:t>
            </a:r>
            <a:r>
              <a:rPr lang="en-US" sz="1400" b="0" dirty="0"/>
              <a:t>The effort and knowledge for the CSO to engage with businesses can be classified in LOW, MEDIUM, or HIGH, offering an indication for CSOs about the scope of engagement. </a:t>
            </a:r>
            <a:endParaRPr lang="en-US" sz="1400" b="0" dirty="0">
              <a:solidFill>
                <a:srgbClr val="FF0000"/>
              </a:solidFill>
            </a:endParaRPr>
          </a:p>
        </p:txBody>
      </p:sp>
      <p:grpSp>
        <p:nvGrpSpPr>
          <p:cNvPr id="27652" name="Gruppieren 23"/>
          <p:cNvGrpSpPr>
            <a:grpSpLocks/>
          </p:cNvGrpSpPr>
          <p:nvPr/>
        </p:nvGrpSpPr>
        <p:grpSpPr bwMode="auto">
          <a:xfrm>
            <a:off x="7524750" y="1377950"/>
            <a:ext cx="1511300" cy="215900"/>
            <a:chOff x="7323172" y="1319671"/>
            <a:chExt cx="1706979" cy="288000"/>
          </a:xfrm>
        </p:grpSpPr>
        <p:grpSp>
          <p:nvGrpSpPr>
            <p:cNvPr id="27653" name="Gruppieren 24"/>
            <p:cNvGrpSpPr>
              <a:grpSpLocks/>
            </p:cNvGrpSpPr>
            <p:nvPr/>
          </p:nvGrpSpPr>
          <p:grpSpPr bwMode="auto">
            <a:xfrm>
              <a:off x="7366744" y="1371873"/>
              <a:ext cx="1639479" cy="192000"/>
              <a:chOff x="1123009" y="2327722"/>
              <a:chExt cx="10318022" cy="640071"/>
            </a:xfrm>
          </p:grpSpPr>
          <p:sp>
            <p:nvSpPr>
              <p:cNvPr id="27" name="Richtungspfeil 26"/>
              <p:cNvSpPr/>
              <p:nvPr/>
            </p:nvSpPr>
            <p:spPr bwMode="auto">
              <a:xfrm>
                <a:off x="1119618" y="2330190"/>
                <a:ext cx="2663139" cy="635366"/>
              </a:xfrm>
              <a:prstGeom prst="homePlate">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28" name="Eingekerbter Richtungspfeil 27"/>
              <p:cNvSpPr/>
              <p:nvPr/>
            </p:nvSpPr>
            <p:spPr bwMode="auto">
              <a:xfrm>
                <a:off x="3681200"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27657" name="Eingekerbter Richtungspfeil 28"/>
              <p:cNvSpPr>
                <a:spLocks noChangeArrowheads="1"/>
              </p:cNvSpPr>
              <p:nvPr/>
            </p:nvSpPr>
            <p:spPr bwMode="auto">
              <a:xfrm>
                <a:off x="6239472" y="2327722"/>
                <a:ext cx="2663997" cy="640071"/>
              </a:xfrm>
              <a:prstGeom prst="chevron">
                <a:avLst>
                  <a:gd name="adj" fmla="val 50002"/>
                </a:avLst>
              </a:prstGeom>
              <a:solidFill>
                <a:srgbClr val="0D3D91"/>
              </a:solidFill>
              <a:ln w="12700">
                <a:solidFill>
                  <a:srgbClr val="0D3D91"/>
                </a:solidFill>
                <a:miter lim="800000"/>
                <a:headEnd/>
                <a:tailEnd/>
              </a:ln>
            </p:spPr>
            <p:txBody>
              <a:bodyPr lIns="72000" tIns="72000" rIns="0" bIns="72000" anchor="ctr"/>
              <a:lstStyle/>
              <a:p>
                <a:pPr marL="88900" eaLnBrk="0" hangingPunct="0">
                  <a:spcBef>
                    <a:spcPts val="1200"/>
                  </a:spcBef>
                  <a:buClr>
                    <a:srgbClr val="034EA2"/>
                  </a:buClr>
                </a:pPr>
                <a:endParaRPr lang="de-DE" sz="1400"/>
              </a:p>
            </p:txBody>
          </p:sp>
          <p:sp>
            <p:nvSpPr>
              <p:cNvPr id="30" name="Eingekerbter Richtungspfeil 29"/>
              <p:cNvSpPr/>
              <p:nvPr/>
            </p:nvSpPr>
            <p:spPr bwMode="auto">
              <a:xfrm>
                <a:off x="8781788"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grpSp>
        <p:sp>
          <p:nvSpPr>
            <p:cNvPr id="27654" name="Rechteck 25"/>
            <p:cNvSpPr>
              <a:spLocks noChangeArrowheads="1"/>
            </p:cNvSpPr>
            <p:nvPr/>
          </p:nvSpPr>
          <p:spPr bwMode="auto">
            <a:xfrm>
              <a:off x="7323172" y="1319671"/>
              <a:ext cx="1706979" cy="288000"/>
            </a:xfrm>
            <a:prstGeom prst="rect">
              <a:avLst/>
            </a:prstGeom>
            <a:noFill/>
            <a:ln w="12700">
              <a:solidFill>
                <a:srgbClr val="0D3D91"/>
              </a:solidFill>
              <a:miter lim="800000"/>
              <a:headEnd/>
              <a:tailEnd/>
            </a:ln>
          </p:spPr>
          <p:txBody>
            <a:bodyPr lIns="72000" tIns="72000" rIns="72000" bIns="72000"/>
            <a:lstStyle/>
            <a:p>
              <a:pPr algn="ctr" eaLnBrk="0" hangingPunct="0">
                <a:spcBef>
                  <a:spcPts val="1200"/>
                </a:spcBef>
                <a:buClr>
                  <a:srgbClr val="034EA2"/>
                </a:buClr>
              </a:pPr>
              <a:endParaRPr lang="de-DE" sz="1600"/>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576263" y="333375"/>
            <a:ext cx="6227762" cy="1052513"/>
          </a:xfrm>
          <a:prstGeom prst="rect">
            <a:avLst/>
          </a:prstGeom>
          <a:noFill/>
          <a:ln w="9525">
            <a:noFill/>
            <a:miter lim="800000"/>
            <a:headEnd/>
            <a:tailEnd/>
          </a:ln>
        </p:spPr>
        <p:txBody>
          <a:bodyPr anchor="b"/>
          <a:lstStyle/>
          <a:p>
            <a:pPr>
              <a:spcBef>
                <a:spcPct val="20000"/>
              </a:spcBef>
            </a:pPr>
            <a:r>
              <a:rPr lang="en-US" sz="2000"/>
              <a:t>Step 3: Select your activities (2/2)</a:t>
            </a:r>
          </a:p>
        </p:txBody>
      </p:sp>
      <p:sp>
        <p:nvSpPr>
          <p:cNvPr id="29698" name="Foliennummernplatzhalter 5"/>
          <p:cNvSpPr>
            <a:spLocks noGrp="1"/>
          </p:cNvSpPr>
          <p:nvPr>
            <p:ph type="sldNum" sz="quarter" idx="12"/>
          </p:nvPr>
        </p:nvSpPr>
        <p:spPr>
          <a:noFill/>
          <a:ln>
            <a:miter lim="800000"/>
            <a:headEnd/>
            <a:tailEnd/>
          </a:ln>
        </p:spPr>
        <p:txBody>
          <a:bodyPr/>
          <a:lstStyle/>
          <a:p>
            <a:fld id="{BF022BD1-4C12-4D89-990B-10C791B4D394}" type="slidenum">
              <a:rPr lang="en-GB" smtClean="0"/>
              <a:pPr/>
              <a:t>8</a:t>
            </a:fld>
            <a:endParaRPr lang="en-GB" smtClean="0"/>
          </a:p>
        </p:txBody>
      </p:sp>
      <p:graphicFrame>
        <p:nvGraphicFramePr>
          <p:cNvPr id="9" name="Tabelle 8"/>
          <p:cNvGraphicFramePr>
            <a:graphicFrameLocks noGrp="1"/>
          </p:cNvGraphicFramePr>
          <p:nvPr/>
        </p:nvGraphicFramePr>
        <p:xfrm>
          <a:off x="684212" y="2156611"/>
          <a:ext cx="8351838" cy="4068000"/>
        </p:xfrm>
        <a:graphic>
          <a:graphicData uri="http://schemas.openxmlformats.org/drawingml/2006/table">
            <a:tbl>
              <a:tblPr firstRow="1" bandRow="1">
                <a:tableStyleId>{5C22544A-7EE6-4342-B048-85BDC9FD1C3A}</a:tableStyleId>
              </a:tblPr>
              <a:tblGrid>
                <a:gridCol w="569092"/>
                <a:gridCol w="510384"/>
                <a:gridCol w="2258947"/>
                <a:gridCol w="2721811"/>
                <a:gridCol w="2291604"/>
              </a:tblGrid>
              <a:tr h="424071">
                <a:tc>
                  <a:txBody>
                    <a:bodyPr/>
                    <a:lstStyle/>
                    <a:p>
                      <a:endParaRPr lang="de-DE" dirty="0"/>
                    </a:p>
                  </a:txBody>
                  <a:tcPr>
                    <a:solidFill>
                      <a:schemeClr val="bg1"/>
                    </a:solidFill>
                  </a:tcPr>
                </a:tc>
                <a:tc>
                  <a:txBody>
                    <a:bodyPr/>
                    <a:lstStyle/>
                    <a:p>
                      <a:endParaRPr lang="de-DE" dirty="0"/>
                    </a:p>
                  </a:txBody>
                  <a:tcPr>
                    <a:solidFill>
                      <a:schemeClr val="bg1"/>
                    </a:solidFill>
                  </a:tcPr>
                </a:tc>
                <a:tc gridSpan="3">
                  <a:txBody>
                    <a:bodyPr/>
                    <a:lstStyle/>
                    <a:p>
                      <a:pPr algn="ctr"/>
                      <a:r>
                        <a:rPr lang="de-DE" sz="1400" dirty="0" err="1" smtClean="0"/>
                        <a:t>Degree</a:t>
                      </a:r>
                      <a:r>
                        <a:rPr lang="de-DE" sz="1400" dirty="0" smtClean="0"/>
                        <a:t> </a:t>
                      </a:r>
                      <a:r>
                        <a:rPr lang="de-DE" sz="1400" dirty="0" err="1" smtClean="0"/>
                        <a:t>of</a:t>
                      </a:r>
                      <a:r>
                        <a:rPr lang="de-DE" sz="1400" dirty="0" smtClean="0"/>
                        <a:t> </a:t>
                      </a:r>
                      <a:r>
                        <a:rPr lang="de-DE" sz="1400" dirty="0" err="1" smtClean="0"/>
                        <a:t>engagement</a:t>
                      </a:r>
                      <a:endParaRPr lang="de-DE" sz="1400" dirty="0"/>
                    </a:p>
                  </a:txBody>
                  <a:tcPr anchor="ctr">
                    <a:solidFill>
                      <a:schemeClr val="bg1">
                        <a:lumMod val="65000"/>
                      </a:schemeClr>
                    </a:solidFill>
                  </a:tcPr>
                </a:tc>
                <a:tc hMerge="1">
                  <a:txBody>
                    <a:bodyPr/>
                    <a:lstStyle/>
                    <a:p>
                      <a:endParaRPr lang="de-DE" dirty="0"/>
                    </a:p>
                  </a:txBody>
                  <a:tcPr>
                    <a:solidFill>
                      <a:schemeClr val="bg1">
                        <a:lumMod val="65000"/>
                      </a:schemeClr>
                    </a:solidFill>
                  </a:tcPr>
                </a:tc>
                <a:tc hMerge="1">
                  <a:txBody>
                    <a:bodyPr/>
                    <a:lstStyle/>
                    <a:p>
                      <a:endParaRPr lang="de-DE" dirty="0"/>
                    </a:p>
                  </a:txBody>
                  <a:tcPr>
                    <a:solidFill>
                      <a:schemeClr val="bg1">
                        <a:lumMod val="65000"/>
                      </a:schemeClr>
                    </a:solidFill>
                  </a:tcPr>
                </a:tc>
              </a:tr>
              <a:tr h="374100">
                <a:tc>
                  <a:txBody>
                    <a:bodyPr/>
                    <a:lstStyle/>
                    <a:p>
                      <a:endParaRPr lang="de-DE" dirty="0"/>
                    </a:p>
                  </a:txBody>
                  <a:tcPr>
                    <a:solidFill>
                      <a:schemeClr val="bg1"/>
                    </a:solidFill>
                  </a:tcPr>
                </a:tc>
                <a:tc>
                  <a:txBody>
                    <a:bodyPr/>
                    <a:lstStyle/>
                    <a:p>
                      <a:endParaRPr lang="de-DE" sz="1100" dirty="0"/>
                    </a:p>
                  </a:txBody>
                  <a:tcPr>
                    <a:solidFill>
                      <a:schemeClr val="bg1"/>
                    </a:solidFill>
                  </a:tcPr>
                </a:tc>
                <a:tc>
                  <a:txBody>
                    <a:bodyPr/>
                    <a:lstStyle/>
                    <a:p>
                      <a:pPr algn="ctr"/>
                      <a:r>
                        <a:rPr lang="de-DE" sz="1050" b="1" u="sng" dirty="0" smtClean="0"/>
                        <a:t>Low</a:t>
                      </a:r>
                      <a:endParaRPr lang="de-DE" sz="1050" b="1" u="sng" dirty="0"/>
                    </a:p>
                  </a:txBody>
                  <a:tcPr anchor="ctr">
                    <a:lnB w="28575"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de-DE" sz="1050" b="1" u="sng" dirty="0" smtClean="0"/>
                        <a:t>Medium</a:t>
                      </a:r>
                      <a:endParaRPr lang="de-DE" sz="1050" b="1" u="sng" dirty="0"/>
                    </a:p>
                  </a:txBody>
                  <a:tcPr anchor="ctr">
                    <a:lnB w="28575"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a:r>
                        <a:rPr lang="de-DE" sz="1050" b="1" u="sng" dirty="0" smtClean="0"/>
                        <a:t>High</a:t>
                      </a:r>
                      <a:endParaRPr lang="de-DE" sz="1050" b="1" u="sng" dirty="0"/>
                    </a:p>
                  </a:txBody>
                  <a:tcPr anchor="ctr">
                    <a:lnB w="28575" cap="flat" cmpd="sng" algn="ctr">
                      <a:solidFill>
                        <a:schemeClr val="bg1">
                          <a:lumMod val="95000"/>
                        </a:schemeClr>
                      </a:solidFill>
                      <a:prstDash val="solid"/>
                      <a:round/>
                      <a:headEnd type="none" w="med" len="med"/>
                      <a:tailEnd type="none" w="med" len="med"/>
                    </a:lnB>
                    <a:solidFill>
                      <a:schemeClr val="bg1">
                        <a:lumMod val="95000"/>
                      </a:schemeClr>
                    </a:solidFill>
                  </a:tcPr>
                </a:tc>
              </a:tr>
              <a:tr h="1089943">
                <a:tc rowSpan="3">
                  <a:txBody>
                    <a:bodyPr/>
                    <a:lstStyle/>
                    <a:p>
                      <a:r>
                        <a:rPr lang="de-DE" sz="1400" b="1" dirty="0" err="1" smtClean="0">
                          <a:solidFill>
                            <a:schemeClr val="bg1"/>
                          </a:solidFill>
                        </a:rPr>
                        <a:t>Engangement</a:t>
                      </a:r>
                      <a:r>
                        <a:rPr lang="de-DE" sz="1400" b="1" dirty="0" smtClean="0">
                          <a:solidFill>
                            <a:schemeClr val="bg1"/>
                          </a:solidFill>
                        </a:rPr>
                        <a:t> </a:t>
                      </a:r>
                      <a:r>
                        <a:rPr lang="de-DE" sz="1400" b="1" baseline="0" dirty="0" err="1" smtClean="0">
                          <a:solidFill>
                            <a:schemeClr val="bg1"/>
                          </a:solidFill>
                        </a:rPr>
                        <a:t>partners</a:t>
                      </a:r>
                      <a:endParaRPr lang="de-DE" sz="1400" b="1" dirty="0">
                        <a:solidFill>
                          <a:schemeClr val="bg1"/>
                        </a:solidFill>
                      </a:endParaRPr>
                    </a:p>
                  </a:txBody>
                  <a:tcPr vert="vert270" anchor="ctr" anchorCtr="1">
                    <a:solidFill>
                      <a:schemeClr val="bg1">
                        <a:lumMod val="65000"/>
                      </a:schemeClr>
                    </a:solidFill>
                  </a:tcPr>
                </a:tc>
                <a:tc>
                  <a:txBody>
                    <a:bodyPr/>
                    <a:lstStyle/>
                    <a:p>
                      <a:pPr algn="ctr"/>
                      <a:r>
                        <a:rPr lang="de-DE" sz="1050" b="1" u="sng" dirty="0" err="1" smtClean="0"/>
                        <a:t>Businesses</a:t>
                      </a:r>
                      <a:endParaRPr lang="de-DE" sz="1050" b="1" u="sng" dirty="0"/>
                    </a:p>
                  </a:txBody>
                  <a:tcPr vert="vert270" anchor="b">
                    <a:lnR w="28575"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r>
              <a:tr h="1089943">
                <a:tc vMerge="1">
                  <a:txBody>
                    <a:bodyPr/>
                    <a:lstStyle/>
                    <a:p>
                      <a:endParaRPr lang="de-DE" dirty="0"/>
                    </a:p>
                  </a:txBody>
                  <a:tcPr>
                    <a:solidFill>
                      <a:schemeClr val="bg1">
                        <a:lumMod val="65000"/>
                      </a:schemeClr>
                    </a:solidFill>
                  </a:tcPr>
                </a:tc>
                <a:tc>
                  <a:txBody>
                    <a:bodyPr/>
                    <a:lstStyle/>
                    <a:p>
                      <a:pPr algn="ctr"/>
                      <a:r>
                        <a:rPr lang="de-DE" sz="1050" b="1" u="sng" dirty="0" smtClean="0"/>
                        <a:t>Multi-</a:t>
                      </a:r>
                      <a:r>
                        <a:rPr lang="de-DE" sz="1050" b="1" u="sng" dirty="0" err="1" smtClean="0"/>
                        <a:t>stakeholders</a:t>
                      </a:r>
                      <a:endParaRPr lang="de-DE" sz="1050" b="1" u="sng" dirty="0"/>
                    </a:p>
                  </a:txBody>
                  <a:tcPr vert="vert270" anchor="b">
                    <a:lnR w="28575"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r>
              <a:tr h="1089943">
                <a:tc vMerge="1">
                  <a:txBody>
                    <a:bodyPr/>
                    <a:lstStyle/>
                    <a:p>
                      <a:endParaRPr lang="de-DE" dirty="0"/>
                    </a:p>
                  </a:txBody>
                  <a:tcPr>
                    <a:solidFill>
                      <a:schemeClr val="bg1">
                        <a:lumMod val="65000"/>
                      </a:schemeClr>
                    </a:solidFill>
                  </a:tcPr>
                </a:tc>
                <a:tc>
                  <a:txBody>
                    <a:bodyPr/>
                    <a:lstStyle/>
                    <a:p>
                      <a:pPr algn="ctr"/>
                      <a:r>
                        <a:rPr lang="de-DE" sz="1050" b="1" u="sng" dirty="0" err="1" smtClean="0"/>
                        <a:t>Influencers</a:t>
                      </a:r>
                      <a:endParaRPr lang="de-DE" sz="1050" b="1" u="sng" dirty="0"/>
                    </a:p>
                  </a:txBody>
                  <a:tcPr vert="vert270" anchor="b">
                    <a:lnR w="28575"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de-DE" dirty="0"/>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bg1"/>
                    </a:solidFill>
                  </a:tcPr>
                </a:tc>
              </a:tr>
            </a:tbl>
          </a:graphicData>
        </a:graphic>
      </p:graphicFrame>
      <p:sp>
        <p:nvSpPr>
          <p:cNvPr id="29700" name="Rechteck 14"/>
          <p:cNvSpPr>
            <a:spLocks noChangeArrowheads="1"/>
          </p:cNvSpPr>
          <p:nvPr/>
        </p:nvSpPr>
        <p:spPr bwMode="auto">
          <a:xfrm>
            <a:off x="7316788" y="4205288"/>
            <a:ext cx="1241425" cy="733425"/>
          </a:xfrm>
          <a:prstGeom prst="rect">
            <a:avLst/>
          </a:prstGeom>
          <a:solidFill>
            <a:srgbClr val="D8E4BC"/>
          </a:solidFill>
          <a:ln w="12700">
            <a:solidFill>
              <a:srgbClr val="0D3D91"/>
            </a:solidFill>
            <a:miter lim="800000"/>
            <a:headEnd/>
            <a:tailEnd/>
          </a:ln>
        </p:spPr>
        <p:txBody>
          <a:bodyPr lIns="36000" tIns="72000" rIns="36000" bIns="72000" anchor="ctr"/>
          <a:lstStyle/>
          <a:p>
            <a:pPr algn="ctr" eaLnBrk="0" hangingPunct="0">
              <a:spcBef>
                <a:spcPts val="1200"/>
              </a:spcBef>
              <a:buClr>
                <a:srgbClr val="034EA2"/>
              </a:buClr>
            </a:pPr>
            <a:r>
              <a:rPr lang="de-DE" sz="1200"/>
              <a:t>Business Coalitions</a:t>
            </a:r>
            <a:endParaRPr lang="de-DE" sz="1100"/>
          </a:p>
        </p:txBody>
      </p:sp>
      <p:sp>
        <p:nvSpPr>
          <p:cNvPr id="29701" name="Rechteck 16"/>
          <p:cNvSpPr>
            <a:spLocks noChangeArrowheads="1"/>
          </p:cNvSpPr>
          <p:nvPr/>
        </p:nvSpPr>
        <p:spPr bwMode="auto">
          <a:xfrm>
            <a:off x="3833813" y="5295900"/>
            <a:ext cx="5040312" cy="733425"/>
          </a:xfrm>
          <a:prstGeom prst="rect">
            <a:avLst/>
          </a:prstGeom>
          <a:solidFill>
            <a:srgbClr val="D8E4BC"/>
          </a:solidFill>
          <a:ln w="12700">
            <a:solidFill>
              <a:srgbClr val="0D3D91"/>
            </a:solidFill>
            <a:miter lim="800000"/>
            <a:headEnd/>
            <a:tailEnd/>
          </a:ln>
        </p:spPr>
        <p:txBody>
          <a:bodyPr lIns="36000" tIns="72000" rIns="36000" bIns="72000" anchor="ctr"/>
          <a:lstStyle/>
          <a:p>
            <a:pPr algn="ctr" eaLnBrk="0" hangingPunct="0">
              <a:spcBef>
                <a:spcPts val="1200"/>
              </a:spcBef>
              <a:buClr>
                <a:srgbClr val="034EA2"/>
              </a:buClr>
            </a:pPr>
            <a:r>
              <a:rPr lang="de-DE" sz="1200"/>
              <a:t>Advocacy</a:t>
            </a:r>
          </a:p>
        </p:txBody>
      </p:sp>
      <p:sp>
        <p:nvSpPr>
          <p:cNvPr id="29702" name="Rechteck 17"/>
          <p:cNvSpPr>
            <a:spLocks noChangeArrowheads="1"/>
          </p:cNvSpPr>
          <p:nvPr/>
        </p:nvSpPr>
        <p:spPr bwMode="auto">
          <a:xfrm>
            <a:off x="5122863" y="3135313"/>
            <a:ext cx="1241425" cy="733425"/>
          </a:xfrm>
          <a:prstGeom prst="rect">
            <a:avLst/>
          </a:prstGeom>
          <a:solidFill>
            <a:srgbClr val="D8E4BC"/>
          </a:solidFill>
          <a:ln w="12700">
            <a:solidFill>
              <a:srgbClr val="0D3D91"/>
            </a:solidFill>
            <a:miter lim="800000"/>
            <a:headEnd/>
            <a:tailEnd/>
          </a:ln>
        </p:spPr>
        <p:txBody>
          <a:bodyPr lIns="36000" tIns="72000" rIns="36000" bIns="72000" anchor="ctr"/>
          <a:lstStyle/>
          <a:p>
            <a:pPr algn="ctr" eaLnBrk="0" hangingPunct="0">
              <a:spcBef>
                <a:spcPts val="1200"/>
              </a:spcBef>
              <a:buClr>
                <a:srgbClr val="034EA2"/>
              </a:buClr>
            </a:pPr>
            <a:r>
              <a:rPr lang="de-DE" sz="1200"/>
              <a:t>Training &amp; Support</a:t>
            </a:r>
            <a:endParaRPr lang="de-DE" sz="1100"/>
          </a:p>
        </p:txBody>
      </p:sp>
      <p:sp>
        <p:nvSpPr>
          <p:cNvPr id="28" name="Rechteck 27"/>
          <p:cNvSpPr/>
          <p:nvPr/>
        </p:nvSpPr>
        <p:spPr bwMode="auto">
          <a:xfrm>
            <a:off x="1945804" y="3043560"/>
            <a:ext cx="1744637" cy="3096272"/>
          </a:xfrm>
          <a:prstGeom prst="rect">
            <a:avLst/>
          </a:prstGeom>
          <a:solidFill>
            <a:srgbClr val="FFCC99"/>
          </a:solidFill>
          <a:ln w="12700">
            <a:solidFill>
              <a:srgbClr val="0D3D91"/>
            </a:solidFill>
            <a:miter lim="800000"/>
            <a:headEnd/>
            <a:tailEnd/>
          </a:ln>
          <a:effectLst/>
          <a:extLst/>
        </p:spPr>
        <p:txBody>
          <a:bodyPr vert="vert270" lIns="36000" tIns="72000" rIns="36000" bIns="72000" anchor="ctr"/>
          <a:lstStyle/>
          <a:p>
            <a:pPr algn="ctr" eaLnBrk="0" hangingPunct="0">
              <a:spcBef>
                <a:spcPts val="1200"/>
              </a:spcBef>
              <a:buClr>
                <a:srgbClr val="034EA2"/>
              </a:buClr>
              <a:defRPr/>
            </a:pPr>
            <a:r>
              <a:rPr lang="de-DE" sz="1200" dirty="0" err="1"/>
              <a:t>Awareness</a:t>
            </a:r>
            <a:r>
              <a:rPr lang="de-DE" sz="1200" dirty="0"/>
              <a:t> &amp; </a:t>
            </a:r>
            <a:r>
              <a:rPr lang="de-DE" sz="1200" dirty="0" err="1"/>
              <a:t>Commitment</a:t>
            </a:r>
            <a:endParaRPr lang="de-DE" sz="1200" dirty="0"/>
          </a:p>
        </p:txBody>
      </p:sp>
      <p:sp>
        <p:nvSpPr>
          <p:cNvPr id="29704" name="Textfeld 29"/>
          <p:cNvSpPr txBox="1">
            <a:spLocks noChangeArrowheads="1"/>
          </p:cNvSpPr>
          <p:nvPr/>
        </p:nvSpPr>
        <p:spPr bwMode="auto">
          <a:xfrm>
            <a:off x="684213" y="1620838"/>
            <a:ext cx="8351837" cy="439737"/>
          </a:xfrm>
          <a:prstGeom prst="rect">
            <a:avLst/>
          </a:prstGeom>
          <a:solidFill>
            <a:srgbClr val="0D3D91"/>
          </a:solidFill>
          <a:ln w="28575">
            <a:solidFill>
              <a:srgbClr val="0D3D91"/>
            </a:solidFill>
            <a:miter lim="800000"/>
            <a:headEnd/>
            <a:tailEnd/>
          </a:ln>
        </p:spPr>
        <p:txBody>
          <a:bodyPr anchor="ctr"/>
          <a:lstStyle/>
          <a:p>
            <a:pPr algn="ctr">
              <a:buClr>
                <a:srgbClr val="0D3D91"/>
              </a:buClr>
            </a:pPr>
            <a:r>
              <a:rPr lang="de-DE" sz="1600">
                <a:solidFill>
                  <a:schemeClr val="bg1"/>
                </a:solidFill>
              </a:rPr>
              <a:t>Private Sector Activity Framework (partial, adapted for UNCAC work)</a:t>
            </a:r>
          </a:p>
        </p:txBody>
      </p:sp>
      <p:sp>
        <p:nvSpPr>
          <p:cNvPr id="29705" name="Rechteck 1"/>
          <p:cNvSpPr>
            <a:spLocks noChangeArrowheads="1"/>
          </p:cNvSpPr>
          <p:nvPr/>
        </p:nvSpPr>
        <p:spPr bwMode="auto">
          <a:xfrm>
            <a:off x="596900" y="6434138"/>
            <a:ext cx="6135688" cy="231775"/>
          </a:xfrm>
          <a:prstGeom prst="rect">
            <a:avLst/>
          </a:prstGeom>
          <a:noFill/>
          <a:ln w="9525">
            <a:noFill/>
            <a:miter lim="800000"/>
            <a:headEnd/>
            <a:tailEnd/>
          </a:ln>
        </p:spPr>
        <p:txBody>
          <a:bodyPr>
            <a:spAutoFit/>
          </a:bodyPr>
          <a:lstStyle/>
          <a:p>
            <a:pPr>
              <a:spcBef>
                <a:spcPct val="30000"/>
              </a:spcBef>
            </a:pPr>
            <a:r>
              <a:rPr lang="en-GB" sz="900" b="0"/>
              <a:t>The activities listed should not be seen as a sequential processes; typically, activities are conducted in parallel. </a:t>
            </a:r>
          </a:p>
        </p:txBody>
      </p:sp>
      <p:grpSp>
        <p:nvGrpSpPr>
          <p:cNvPr id="29706" name="Gruppieren 34"/>
          <p:cNvGrpSpPr>
            <a:grpSpLocks/>
          </p:cNvGrpSpPr>
          <p:nvPr/>
        </p:nvGrpSpPr>
        <p:grpSpPr bwMode="auto">
          <a:xfrm>
            <a:off x="7524750" y="1377950"/>
            <a:ext cx="1511300" cy="215900"/>
            <a:chOff x="7323172" y="1319671"/>
            <a:chExt cx="1706979" cy="288000"/>
          </a:xfrm>
        </p:grpSpPr>
        <p:grpSp>
          <p:nvGrpSpPr>
            <p:cNvPr id="29707" name="Gruppieren 35"/>
            <p:cNvGrpSpPr>
              <a:grpSpLocks/>
            </p:cNvGrpSpPr>
            <p:nvPr/>
          </p:nvGrpSpPr>
          <p:grpSpPr bwMode="auto">
            <a:xfrm>
              <a:off x="7366744" y="1371873"/>
              <a:ext cx="1639479" cy="192000"/>
              <a:chOff x="1123009" y="2327722"/>
              <a:chExt cx="10318022" cy="640071"/>
            </a:xfrm>
          </p:grpSpPr>
          <p:sp>
            <p:nvSpPr>
              <p:cNvPr id="38" name="Richtungspfeil 37"/>
              <p:cNvSpPr/>
              <p:nvPr/>
            </p:nvSpPr>
            <p:spPr bwMode="auto">
              <a:xfrm>
                <a:off x="1119618" y="2330190"/>
                <a:ext cx="2663139" cy="635366"/>
              </a:xfrm>
              <a:prstGeom prst="homePlate">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39" name="Eingekerbter Richtungspfeil 38"/>
              <p:cNvSpPr/>
              <p:nvPr/>
            </p:nvSpPr>
            <p:spPr bwMode="auto">
              <a:xfrm>
                <a:off x="3681200"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sp>
            <p:nvSpPr>
              <p:cNvPr id="29711" name="Eingekerbter Richtungspfeil 39"/>
              <p:cNvSpPr>
                <a:spLocks noChangeArrowheads="1"/>
              </p:cNvSpPr>
              <p:nvPr/>
            </p:nvSpPr>
            <p:spPr bwMode="auto">
              <a:xfrm>
                <a:off x="6239472" y="2327722"/>
                <a:ext cx="2663997" cy="640071"/>
              </a:xfrm>
              <a:prstGeom prst="chevron">
                <a:avLst>
                  <a:gd name="adj" fmla="val 50002"/>
                </a:avLst>
              </a:prstGeom>
              <a:solidFill>
                <a:srgbClr val="0D3D91"/>
              </a:solidFill>
              <a:ln w="12700">
                <a:solidFill>
                  <a:srgbClr val="0D3D91"/>
                </a:solidFill>
                <a:miter lim="800000"/>
                <a:headEnd/>
                <a:tailEnd/>
              </a:ln>
            </p:spPr>
            <p:txBody>
              <a:bodyPr lIns="72000" tIns="72000" rIns="0" bIns="72000" anchor="ctr"/>
              <a:lstStyle/>
              <a:p>
                <a:pPr marL="88900" eaLnBrk="0" hangingPunct="0">
                  <a:spcBef>
                    <a:spcPts val="1200"/>
                  </a:spcBef>
                  <a:buClr>
                    <a:srgbClr val="034EA2"/>
                  </a:buClr>
                </a:pPr>
                <a:endParaRPr lang="de-DE" sz="1400"/>
              </a:p>
            </p:txBody>
          </p:sp>
          <p:sp>
            <p:nvSpPr>
              <p:cNvPr id="41" name="Eingekerbter Richtungspfeil 40"/>
              <p:cNvSpPr/>
              <p:nvPr/>
            </p:nvSpPr>
            <p:spPr bwMode="auto">
              <a:xfrm>
                <a:off x="8781788" y="2330190"/>
                <a:ext cx="2663139" cy="635366"/>
              </a:xfrm>
              <a:prstGeom prst="chevron">
                <a:avLst/>
              </a:prstGeom>
              <a:solidFill>
                <a:schemeClr val="bg1">
                  <a:lumMod val="95000"/>
                </a:schemeClr>
              </a:solidFill>
              <a:ln w="12700">
                <a:solidFill>
                  <a:srgbClr val="0D3D91"/>
                </a:solidFill>
                <a:miter lim="800000"/>
                <a:headEnd/>
                <a:tailEnd/>
              </a:ln>
              <a:effectLst/>
              <a:extLst/>
            </p:spPr>
            <p:txBody>
              <a:bodyPr lIns="72000" tIns="72000" rIns="72000" bIns="72000" anchor="ctr"/>
              <a:lstStyle/>
              <a:p>
                <a:pPr marL="88900" eaLnBrk="0" hangingPunct="0">
                  <a:spcBef>
                    <a:spcPts val="1200"/>
                  </a:spcBef>
                  <a:buClr>
                    <a:srgbClr val="034EA2"/>
                  </a:buClr>
                  <a:defRPr/>
                </a:pPr>
                <a:endParaRPr lang="de-DE" sz="1400" dirty="0"/>
              </a:p>
            </p:txBody>
          </p:sp>
        </p:grpSp>
        <p:sp>
          <p:nvSpPr>
            <p:cNvPr id="29708" name="Rechteck 36"/>
            <p:cNvSpPr>
              <a:spLocks noChangeArrowheads="1"/>
            </p:cNvSpPr>
            <p:nvPr/>
          </p:nvSpPr>
          <p:spPr bwMode="auto">
            <a:xfrm>
              <a:off x="7323172" y="1319671"/>
              <a:ext cx="1706979" cy="288000"/>
            </a:xfrm>
            <a:prstGeom prst="rect">
              <a:avLst/>
            </a:prstGeom>
            <a:noFill/>
            <a:ln w="12700">
              <a:solidFill>
                <a:srgbClr val="0D3D91"/>
              </a:solidFill>
              <a:miter lim="800000"/>
              <a:headEnd/>
              <a:tailEnd/>
            </a:ln>
          </p:spPr>
          <p:txBody>
            <a:bodyPr lIns="72000" tIns="72000" rIns="72000" bIns="72000"/>
            <a:lstStyle/>
            <a:p>
              <a:pPr algn="ctr" eaLnBrk="0" hangingPunct="0">
                <a:spcBef>
                  <a:spcPts val="1200"/>
                </a:spcBef>
                <a:buClr>
                  <a:srgbClr val="034EA2"/>
                </a:buClr>
              </a:pPr>
              <a:endParaRPr lang="de-DE" sz="1600"/>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713"/>
            <a:ext cx="8229600" cy="5616575"/>
          </a:xfrm>
        </p:spPr>
        <p:txBody>
          <a:bodyPr/>
          <a:lstStyle/>
          <a:p>
            <a:pPr marL="0" indent="0">
              <a:buFontTx/>
              <a:buNone/>
              <a:defRPr/>
            </a:pPr>
            <a:endParaRPr lang="en-GB" sz="1800" b="1" dirty="0" smtClean="0"/>
          </a:p>
          <a:p>
            <a:pPr marL="0" indent="0">
              <a:buFontTx/>
              <a:buNone/>
              <a:defRPr/>
            </a:pPr>
            <a:r>
              <a:rPr lang="en-GB" sz="1800" b="1" dirty="0" smtClean="0"/>
              <a:t>Key </a:t>
            </a:r>
            <a:r>
              <a:rPr lang="en-GB" sz="1800" b="1" dirty="0"/>
              <a:t>challenges </a:t>
            </a:r>
            <a:r>
              <a:rPr lang="hu-HU" sz="1800" b="1" dirty="0" smtClean="0"/>
              <a:t>and </a:t>
            </a:r>
            <a:r>
              <a:rPr lang="hu-HU" sz="1800" b="1" dirty="0" err="1" smtClean="0"/>
              <a:t>risks</a:t>
            </a:r>
            <a:endParaRPr lang="en-GB" sz="1800" b="1" dirty="0"/>
          </a:p>
          <a:p>
            <a:pPr>
              <a:defRPr/>
            </a:pPr>
            <a:endParaRPr lang="en-GB" sz="2400" dirty="0" smtClean="0"/>
          </a:p>
          <a:p>
            <a:pPr>
              <a:defRPr/>
            </a:pPr>
            <a:r>
              <a:rPr lang="en-GB" sz="2400" dirty="0" smtClean="0"/>
              <a:t>Different </a:t>
            </a:r>
            <a:r>
              <a:rPr lang="en-GB" sz="2400" dirty="0"/>
              <a:t>organizational cultures and structures </a:t>
            </a:r>
            <a:endParaRPr lang="hu-HU" sz="2400" dirty="0" smtClean="0"/>
          </a:p>
          <a:p>
            <a:pPr>
              <a:defRPr/>
            </a:pPr>
            <a:r>
              <a:rPr lang="en-GB" sz="2400" dirty="0" smtClean="0"/>
              <a:t>Different </a:t>
            </a:r>
            <a:r>
              <a:rPr lang="en-GB" sz="2400" dirty="0"/>
              <a:t>approaches to operations and </a:t>
            </a:r>
            <a:r>
              <a:rPr lang="en-GB" sz="2400" dirty="0" smtClean="0"/>
              <a:t>expectations</a:t>
            </a:r>
            <a:endParaRPr lang="hu-HU" sz="2400" dirty="0" smtClean="0"/>
          </a:p>
          <a:p>
            <a:pPr>
              <a:defRPr/>
            </a:pPr>
            <a:endParaRPr lang="hu-HU" sz="2400" dirty="0"/>
          </a:p>
          <a:p>
            <a:pPr>
              <a:defRPr/>
            </a:pPr>
            <a:r>
              <a:rPr lang="en-GB" sz="2400" dirty="0"/>
              <a:t>Their policy agenda may be incompatible with yours in important ways</a:t>
            </a:r>
          </a:p>
          <a:p>
            <a:pPr>
              <a:defRPr/>
            </a:pPr>
            <a:r>
              <a:rPr lang="en-GB" sz="2400" dirty="0"/>
              <a:t>Unknown to you they may be implicated in improper practices</a:t>
            </a:r>
          </a:p>
          <a:p>
            <a:pPr>
              <a:defRPr/>
            </a:pPr>
            <a:endParaRPr lang="hu-HU" sz="1800" dirty="0" smtClean="0"/>
          </a:p>
          <a:p>
            <a:pPr>
              <a:defRPr/>
            </a:pPr>
            <a:endParaRPr lang="en-GB" dirty="0"/>
          </a:p>
        </p:txBody>
      </p:sp>
      <p:sp>
        <p:nvSpPr>
          <p:cNvPr id="44034" name="Slide Number Placeholder 2"/>
          <p:cNvSpPr>
            <a:spLocks noGrp="1"/>
          </p:cNvSpPr>
          <p:nvPr>
            <p:ph type="sldNum" sz="quarter" idx="12"/>
          </p:nvPr>
        </p:nvSpPr>
        <p:spPr>
          <a:noFill/>
          <a:ln>
            <a:miter lim="800000"/>
            <a:headEnd/>
            <a:tailEnd/>
          </a:ln>
        </p:spPr>
        <p:txBody>
          <a:bodyPr/>
          <a:lstStyle/>
          <a:p>
            <a:fld id="{3961427C-C986-4073-A412-37C20FE02023}" type="slidenum">
              <a:rPr lang="en-GB" smtClean="0"/>
              <a:pPr/>
              <a:t>9</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p_UdDkAU0iuzICzV0O0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PAV7TbYnkCLV5WAY8bN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F38C9ce3ES6AiShet2c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p_UdDkAU0iuzICzV0O0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PAV7TbYnkCLV5WAY8bN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F38C9ce3ES6AiShet2cQg"/>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a:solidFill>
            <a:srgbClr val="0D3D91"/>
          </a:solidFill>
          <a:miter lim="800000"/>
          <a:headEnd/>
          <a:tailEnd/>
        </a:ln>
        <a:effectLst/>
        <a:extLst/>
      </a:spPr>
      <a:bodyPr wrap="square" lIns="72000" tIns="72000" rIns="72000" bIns="72000" anchor="t">
        <a:noAutofit/>
      </a:bodyPr>
      <a:lstStyle>
        <a:defPPr eaLnBrk="0" hangingPunct="0">
          <a:spcBef>
            <a:spcPts val="1200"/>
          </a:spcBef>
          <a:buClr>
            <a:srgbClr val="034EA2"/>
          </a:buClr>
          <a:defRPr sz="16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1860</Words>
  <Application>Microsoft Office PowerPoint</Application>
  <PresentationFormat>On-screen Show (4:3)</PresentationFormat>
  <Paragraphs>305</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Leading International  Principles &amp;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Transparency International - Secretariat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the private sector in the fight against corruption</dc:title>
  <dc:subject>Business Integrity Programme</dc:subject>
  <dc:creator>Sven Biermann (ext)</dc:creator>
  <cp:lastModifiedBy>ASEAN-CSR</cp:lastModifiedBy>
  <cp:revision>1008</cp:revision>
  <cp:lastPrinted>2012-01-13T12:46:12Z</cp:lastPrinted>
  <dcterms:created xsi:type="dcterms:W3CDTF">2010-04-30T18:17:22Z</dcterms:created>
  <dcterms:modified xsi:type="dcterms:W3CDTF">2014-02-27T03:27:47Z</dcterms:modified>
</cp:coreProperties>
</file>