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9"/>
  </p:notesMasterIdLst>
  <p:sldIdLst>
    <p:sldId id="256" r:id="rId2"/>
    <p:sldId id="262" r:id="rId3"/>
    <p:sldId id="257" r:id="rId4"/>
    <p:sldId id="259" r:id="rId5"/>
    <p:sldId id="263" r:id="rId6"/>
    <p:sldId id="264" r:id="rId7"/>
    <p:sldId id="261" r:id="rId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p:scale>
          <a:sx n="100" d="100"/>
          <a:sy n="100" d="100"/>
        </p:scale>
        <p:origin x="-1384" y="-3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notesMaster" Target="notesMasters/notesMaster1.xml"/><Relationship Id="rId10" Type="http://schemas.openxmlformats.org/officeDocument/2006/relationships/printerSettings" Target="printerSettings/printerSettings1.bin"/></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C15E016-B874-7F49-AFF2-B5DFD185EBF9}" type="datetimeFigureOut">
              <a:rPr lang="en-US" smtClean="0"/>
              <a:t>6/17/15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208BB0A-1E1B-014B-8A33-72342EBD3EA0}" type="slidenum">
              <a:rPr lang="en-US" smtClean="0"/>
              <a:t>‹#›</a:t>
            </a:fld>
            <a:endParaRPr lang="en-US"/>
          </a:p>
        </p:txBody>
      </p:sp>
    </p:spTree>
    <p:extLst>
      <p:ext uri="{BB962C8B-B14F-4D97-AF65-F5344CB8AC3E}">
        <p14:creationId xmlns:p14="http://schemas.microsoft.com/office/powerpoint/2010/main" val="175494926"/>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208BB0A-1E1B-014B-8A33-72342EBD3EA0}" type="slidenum">
              <a:rPr lang="en-US" smtClean="0"/>
              <a:t>2</a:t>
            </a:fld>
            <a:endParaRPr lang="en-US"/>
          </a:p>
        </p:txBody>
      </p:sp>
    </p:spTree>
    <p:extLst>
      <p:ext uri="{BB962C8B-B14F-4D97-AF65-F5344CB8AC3E}">
        <p14:creationId xmlns:p14="http://schemas.microsoft.com/office/powerpoint/2010/main" val="17655511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208BB0A-1E1B-014B-8A33-72342EBD3EA0}" type="slidenum">
              <a:rPr lang="en-US" smtClean="0"/>
              <a:t>3</a:t>
            </a:fld>
            <a:endParaRPr lang="en-US"/>
          </a:p>
        </p:txBody>
      </p:sp>
    </p:spTree>
    <p:extLst>
      <p:ext uri="{BB962C8B-B14F-4D97-AF65-F5344CB8AC3E}">
        <p14:creationId xmlns:p14="http://schemas.microsoft.com/office/powerpoint/2010/main" val="2217305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208BB0A-1E1B-014B-8A33-72342EBD3EA0}" type="slidenum">
              <a:rPr lang="en-US" smtClean="0"/>
              <a:t>4</a:t>
            </a:fld>
            <a:endParaRPr lang="en-US"/>
          </a:p>
        </p:txBody>
      </p:sp>
    </p:spTree>
    <p:extLst>
      <p:ext uri="{BB962C8B-B14F-4D97-AF65-F5344CB8AC3E}">
        <p14:creationId xmlns:p14="http://schemas.microsoft.com/office/powerpoint/2010/main" val="6221308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208BB0A-1E1B-014B-8A33-72342EBD3EA0}" type="slidenum">
              <a:rPr lang="en-US" smtClean="0"/>
              <a:t>5</a:t>
            </a:fld>
            <a:endParaRPr lang="en-US"/>
          </a:p>
        </p:txBody>
      </p:sp>
    </p:spTree>
    <p:extLst>
      <p:ext uri="{BB962C8B-B14F-4D97-AF65-F5344CB8AC3E}">
        <p14:creationId xmlns:p14="http://schemas.microsoft.com/office/powerpoint/2010/main" val="20178230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208BB0A-1E1B-014B-8A33-72342EBD3EA0}" type="slidenum">
              <a:rPr lang="en-US" smtClean="0"/>
              <a:t>6</a:t>
            </a:fld>
            <a:endParaRPr lang="en-US"/>
          </a:p>
        </p:txBody>
      </p:sp>
    </p:spTree>
    <p:extLst>
      <p:ext uri="{BB962C8B-B14F-4D97-AF65-F5344CB8AC3E}">
        <p14:creationId xmlns:p14="http://schemas.microsoft.com/office/powerpoint/2010/main" val="14375577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a:p>
        </p:txBody>
      </p:sp>
      <p:sp>
        <p:nvSpPr>
          <p:cNvPr id="4" name="Date Placeholder 3"/>
          <p:cNvSpPr>
            <a:spLocks noGrp="1"/>
          </p:cNvSpPr>
          <p:nvPr>
            <p:ph type="dt" sz="half" idx="10"/>
          </p:nvPr>
        </p:nvSpPr>
        <p:spPr/>
        <p:txBody>
          <a:bodyPr/>
          <a:lstStyle/>
          <a:p>
            <a:fld id="{6B35AFD3-A1F6-7549-AA65-B4B2739B7253}" type="datetimeFigureOut">
              <a:rPr lang="en-US" smtClean="0"/>
              <a:t>6/17/15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ACEB00-4F1D-A641-9980-763E49C2471A}" type="slidenum">
              <a:rPr lang="en-US" smtClean="0"/>
              <a:t>‹#›</a:t>
            </a:fld>
            <a:endParaRPr lang="en-US"/>
          </a:p>
        </p:txBody>
      </p:sp>
    </p:spTree>
    <p:extLst>
      <p:ext uri="{BB962C8B-B14F-4D97-AF65-F5344CB8AC3E}">
        <p14:creationId xmlns:p14="http://schemas.microsoft.com/office/powerpoint/2010/main" val="22443882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6B35AFD3-A1F6-7549-AA65-B4B2739B7253}" type="datetimeFigureOut">
              <a:rPr lang="en-US" smtClean="0"/>
              <a:t>6/17/15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ACEB00-4F1D-A641-9980-763E49C2471A}" type="slidenum">
              <a:rPr lang="en-US" smtClean="0"/>
              <a:t>‹#›</a:t>
            </a:fld>
            <a:endParaRPr lang="en-US"/>
          </a:p>
        </p:txBody>
      </p:sp>
    </p:spTree>
    <p:extLst>
      <p:ext uri="{BB962C8B-B14F-4D97-AF65-F5344CB8AC3E}">
        <p14:creationId xmlns:p14="http://schemas.microsoft.com/office/powerpoint/2010/main" val="1394625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6B35AFD3-A1F6-7549-AA65-B4B2739B7253}" type="datetimeFigureOut">
              <a:rPr lang="en-US" smtClean="0"/>
              <a:t>6/17/15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ACEB00-4F1D-A641-9980-763E49C2471A}" type="slidenum">
              <a:rPr lang="en-US" smtClean="0"/>
              <a:t>‹#›</a:t>
            </a:fld>
            <a:endParaRPr lang="en-US"/>
          </a:p>
        </p:txBody>
      </p:sp>
    </p:spTree>
    <p:extLst>
      <p:ext uri="{BB962C8B-B14F-4D97-AF65-F5344CB8AC3E}">
        <p14:creationId xmlns:p14="http://schemas.microsoft.com/office/powerpoint/2010/main" val="25129646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6B35AFD3-A1F6-7549-AA65-B4B2739B7253}" type="datetimeFigureOut">
              <a:rPr lang="en-US" smtClean="0"/>
              <a:t>6/17/15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ACEB00-4F1D-A641-9980-763E49C2471A}" type="slidenum">
              <a:rPr lang="en-US" smtClean="0"/>
              <a:t>‹#›</a:t>
            </a:fld>
            <a:endParaRPr lang="en-US"/>
          </a:p>
        </p:txBody>
      </p:sp>
    </p:spTree>
    <p:extLst>
      <p:ext uri="{BB962C8B-B14F-4D97-AF65-F5344CB8AC3E}">
        <p14:creationId xmlns:p14="http://schemas.microsoft.com/office/powerpoint/2010/main" val="7197123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p>
            <a:fld id="{6B35AFD3-A1F6-7549-AA65-B4B2739B7253}" type="datetimeFigureOut">
              <a:rPr lang="en-US" smtClean="0"/>
              <a:t>6/17/15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ACEB00-4F1D-A641-9980-763E49C2471A}" type="slidenum">
              <a:rPr lang="en-US" smtClean="0"/>
              <a:t>‹#›</a:t>
            </a:fld>
            <a:endParaRPr lang="en-US"/>
          </a:p>
        </p:txBody>
      </p:sp>
    </p:spTree>
    <p:extLst>
      <p:ext uri="{BB962C8B-B14F-4D97-AF65-F5344CB8AC3E}">
        <p14:creationId xmlns:p14="http://schemas.microsoft.com/office/powerpoint/2010/main" val="20803392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4"/>
          <p:cNvSpPr>
            <a:spLocks noGrp="1"/>
          </p:cNvSpPr>
          <p:nvPr>
            <p:ph type="dt" sz="half" idx="10"/>
          </p:nvPr>
        </p:nvSpPr>
        <p:spPr/>
        <p:txBody>
          <a:bodyPr/>
          <a:lstStyle/>
          <a:p>
            <a:fld id="{6B35AFD3-A1F6-7549-AA65-B4B2739B7253}" type="datetimeFigureOut">
              <a:rPr lang="en-US" smtClean="0"/>
              <a:t>6/17/15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BACEB00-4F1D-A641-9980-763E49C2471A}" type="slidenum">
              <a:rPr lang="en-US" smtClean="0"/>
              <a:t>‹#›</a:t>
            </a:fld>
            <a:endParaRPr lang="en-US"/>
          </a:p>
        </p:txBody>
      </p:sp>
    </p:spTree>
    <p:extLst>
      <p:ext uri="{BB962C8B-B14F-4D97-AF65-F5344CB8AC3E}">
        <p14:creationId xmlns:p14="http://schemas.microsoft.com/office/powerpoint/2010/main" val="13145030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6"/>
          <p:cNvSpPr>
            <a:spLocks noGrp="1"/>
          </p:cNvSpPr>
          <p:nvPr>
            <p:ph type="dt" sz="half" idx="10"/>
          </p:nvPr>
        </p:nvSpPr>
        <p:spPr/>
        <p:txBody>
          <a:bodyPr/>
          <a:lstStyle/>
          <a:p>
            <a:fld id="{6B35AFD3-A1F6-7549-AA65-B4B2739B7253}" type="datetimeFigureOut">
              <a:rPr lang="en-US" smtClean="0"/>
              <a:t>6/17/15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BACEB00-4F1D-A641-9980-763E49C2471A}" type="slidenum">
              <a:rPr lang="en-US" smtClean="0"/>
              <a:t>‹#›</a:t>
            </a:fld>
            <a:endParaRPr lang="en-US"/>
          </a:p>
        </p:txBody>
      </p:sp>
    </p:spTree>
    <p:extLst>
      <p:ext uri="{BB962C8B-B14F-4D97-AF65-F5344CB8AC3E}">
        <p14:creationId xmlns:p14="http://schemas.microsoft.com/office/powerpoint/2010/main" val="31332665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2"/>
          <p:cNvSpPr>
            <a:spLocks noGrp="1"/>
          </p:cNvSpPr>
          <p:nvPr>
            <p:ph type="dt" sz="half" idx="10"/>
          </p:nvPr>
        </p:nvSpPr>
        <p:spPr/>
        <p:txBody>
          <a:bodyPr/>
          <a:lstStyle/>
          <a:p>
            <a:fld id="{6B35AFD3-A1F6-7549-AA65-B4B2739B7253}" type="datetimeFigureOut">
              <a:rPr lang="en-US" smtClean="0"/>
              <a:t>6/17/15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BACEB00-4F1D-A641-9980-763E49C2471A}" type="slidenum">
              <a:rPr lang="en-US" smtClean="0"/>
              <a:t>‹#›</a:t>
            </a:fld>
            <a:endParaRPr lang="en-US"/>
          </a:p>
        </p:txBody>
      </p:sp>
    </p:spTree>
    <p:extLst>
      <p:ext uri="{BB962C8B-B14F-4D97-AF65-F5344CB8AC3E}">
        <p14:creationId xmlns:p14="http://schemas.microsoft.com/office/powerpoint/2010/main" val="27102286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35AFD3-A1F6-7549-AA65-B4B2739B7253}" type="datetimeFigureOut">
              <a:rPr lang="en-US" smtClean="0"/>
              <a:t>6/17/15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BACEB00-4F1D-A641-9980-763E49C2471A}" type="slidenum">
              <a:rPr lang="en-US" smtClean="0"/>
              <a:t>‹#›</a:t>
            </a:fld>
            <a:endParaRPr lang="en-US"/>
          </a:p>
        </p:txBody>
      </p:sp>
    </p:spTree>
    <p:extLst>
      <p:ext uri="{BB962C8B-B14F-4D97-AF65-F5344CB8AC3E}">
        <p14:creationId xmlns:p14="http://schemas.microsoft.com/office/powerpoint/2010/main" val="39265441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6B35AFD3-A1F6-7549-AA65-B4B2739B7253}" type="datetimeFigureOut">
              <a:rPr lang="en-US" smtClean="0"/>
              <a:t>6/17/15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BACEB00-4F1D-A641-9980-763E49C2471A}" type="slidenum">
              <a:rPr lang="en-US" smtClean="0"/>
              <a:t>‹#›</a:t>
            </a:fld>
            <a:endParaRPr lang="en-US"/>
          </a:p>
        </p:txBody>
      </p:sp>
    </p:spTree>
    <p:extLst>
      <p:ext uri="{BB962C8B-B14F-4D97-AF65-F5344CB8AC3E}">
        <p14:creationId xmlns:p14="http://schemas.microsoft.com/office/powerpoint/2010/main" val="11414646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6B35AFD3-A1F6-7549-AA65-B4B2739B7253}" type="datetimeFigureOut">
              <a:rPr lang="en-US" smtClean="0"/>
              <a:t>6/17/15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BACEB00-4F1D-A641-9980-763E49C2471A}" type="slidenum">
              <a:rPr lang="en-US" smtClean="0"/>
              <a:t>‹#›</a:t>
            </a:fld>
            <a:endParaRPr lang="en-US"/>
          </a:p>
        </p:txBody>
      </p:sp>
    </p:spTree>
    <p:extLst>
      <p:ext uri="{BB962C8B-B14F-4D97-AF65-F5344CB8AC3E}">
        <p14:creationId xmlns:p14="http://schemas.microsoft.com/office/powerpoint/2010/main" val="1971093202"/>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GB"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35AFD3-A1F6-7549-AA65-B4B2739B7253}" type="datetimeFigureOut">
              <a:rPr lang="en-US" smtClean="0"/>
              <a:t>6/17/15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BACEB00-4F1D-A641-9980-763E49C2471A}" type="slidenum">
              <a:rPr lang="en-US" smtClean="0"/>
              <a:t>‹#›</a:t>
            </a:fld>
            <a:endParaRPr lang="en-US"/>
          </a:p>
        </p:txBody>
      </p:sp>
    </p:spTree>
    <p:extLst>
      <p:ext uri="{BB962C8B-B14F-4D97-AF65-F5344CB8AC3E}">
        <p14:creationId xmlns:p14="http://schemas.microsoft.com/office/powerpoint/2010/main" val="40476289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Combating </a:t>
            </a:r>
            <a:r>
              <a:rPr lang="en-US" dirty="0"/>
              <a:t>m</a:t>
            </a:r>
            <a:r>
              <a:rPr lang="en-US" dirty="0" smtClean="0"/>
              <a:t>oneylaundering while preserving democratic freedoms</a:t>
            </a:r>
            <a:endParaRPr lang="en-US" dirty="0"/>
          </a:p>
        </p:txBody>
      </p:sp>
      <p:sp>
        <p:nvSpPr>
          <p:cNvPr id="3" name="Subtitle 2"/>
          <p:cNvSpPr>
            <a:spLocks noGrp="1"/>
          </p:cNvSpPr>
          <p:nvPr>
            <p:ph type="subTitle" idx="1"/>
          </p:nvPr>
        </p:nvSpPr>
        <p:spPr/>
        <p:txBody>
          <a:bodyPr/>
          <a:lstStyle/>
          <a:p>
            <a:r>
              <a:rPr lang="en-US" dirty="0" smtClean="0"/>
              <a:t>Gladwell Otieno</a:t>
            </a:r>
          </a:p>
          <a:p>
            <a:r>
              <a:rPr lang="en-US" dirty="0" smtClean="0"/>
              <a:t>Africa Centre for Open Governance</a:t>
            </a:r>
            <a:endParaRPr lang="en-US" dirty="0"/>
          </a:p>
        </p:txBody>
      </p:sp>
    </p:spTree>
    <p:extLst>
      <p:ext uri="{BB962C8B-B14F-4D97-AF65-F5344CB8AC3E}">
        <p14:creationId xmlns:p14="http://schemas.microsoft.com/office/powerpoint/2010/main" val="2569725713"/>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Structure</a:t>
            </a:r>
            <a:endParaRPr lang="en-US" dirty="0"/>
          </a:p>
        </p:txBody>
      </p:sp>
      <p:sp>
        <p:nvSpPr>
          <p:cNvPr id="3" name="Content Placeholder 2"/>
          <p:cNvSpPr>
            <a:spLocks noGrp="1"/>
          </p:cNvSpPr>
          <p:nvPr>
            <p:ph idx="1"/>
          </p:nvPr>
        </p:nvSpPr>
        <p:spPr/>
        <p:txBody>
          <a:bodyPr>
            <a:normAutofit/>
          </a:bodyPr>
          <a:lstStyle/>
          <a:p>
            <a:r>
              <a:rPr lang="en-US" dirty="0" smtClean="0"/>
              <a:t>Intro: real and rising global problems of </a:t>
            </a:r>
            <a:r>
              <a:rPr lang="en-US" dirty="0" err="1" smtClean="0"/>
              <a:t>moneylaundering</a:t>
            </a:r>
            <a:r>
              <a:rPr lang="en-US" dirty="0" smtClean="0"/>
              <a:t> (</a:t>
            </a:r>
            <a:r>
              <a:rPr lang="en-US" dirty="0" smtClean="0"/>
              <a:t>ML</a:t>
            </a:r>
            <a:r>
              <a:rPr lang="en-US" dirty="0" smtClean="0"/>
              <a:t>)</a:t>
            </a:r>
            <a:endParaRPr lang="en-US" dirty="0" smtClean="0"/>
          </a:p>
          <a:p>
            <a:r>
              <a:rPr lang="en-US" dirty="0" smtClean="0"/>
              <a:t>Concerns raised  by approaches to combating potential abuse of CSOs for ML/TF </a:t>
            </a:r>
          </a:p>
          <a:p>
            <a:r>
              <a:rPr lang="en-US" dirty="0" smtClean="0"/>
              <a:t>Measures that have had negative impact on NPOs ability to operate</a:t>
            </a:r>
          </a:p>
          <a:p>
            <a:r>
              <a:rPr lang="en-US" dirty="0" smtClean="0"/>
              <a:t>Some ideas on a way forward-What </a:t>
            </a:r>
            <a:r>
              <a:rPr lang="en-US" dirty="0" smtClean="0"/>
              <a:t>non-profit </a:t>
            </a:r>
            <a:r>
              <a:rPr lang="en-US" dirty="0" err="1" smtClean="0"/>
              <a:t>organisation</a:t>
            </a:r>
            <a:r>
              <a:rPr lang="en-US" dirty="0" err="1" smtClean="0"/>
              <a:t>s</a:t>
            </a:r>
            <a:r>
              <a:rPr lang="en-US" dirty="0" smtClean="0"/>
              <a:t> </a:t>
            </a:r>
            <a:r>
              <a:rPr lang="en-US" dirty="0"/>
              <a:t>(</a:t>
            </a:r>
            <a:r>
              <a:rPr lang="en-US" dirty="0" smtClean="0"/>
              <a:t>NPOs) </a:t>
            </a:r>
            <a:r>
              <a:rPr lang="en-US" dirty="0" smtClean="0"/>
              <a:t>would like to see</a:t>
            </a:r>
          </a:p>
          <a:p>
            <a:endParaRPr lang="en-US" dirty="0"/>
          </a:p>
        </p:txBody>
      </p:sp>
    </p:spTree>
    <p:extLst>
      <p:ext uri="{BB962C8B-B14F-4D97-AF65-F5344CB8AC3E}">
        <p14:creationId xmlns:p14="http://schemas.microsoft.com/office/powerpoint/2010/main" val="3274802961"/>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0"/>
            <a:ext cx="8763000" cy="990600"/>
          </a:xfrm>
        </p:spPr>
        <p:txBody>
          <a:bodyPr>
            <a:normAutofit/>
          </a:bodyPr>
          <a:lstStyle/>
          <a:p>
            <a:r>
              <a:rPr lang="en-US" sz="3600" dirty="0" smtClean="0"/>
              <a:t>Introduction</a:t>
            </a:r>
            <a:endParaRPr lang="en-US" sz="3600" dirty="0"/>
          </a:p>
        </p:txBody>
      </p:sp>
      <p:sp>
        <p:nvSpPr>
          <p:cNvPr id="3" name="Content Placeholder 2"/>
          <p:cNvSpPr>
            <a:spLocks noGrp="1"/>
          </p:cNvSpPr>
          <p:nvPr>
            <p:ph idx="1"/>
          </p:nvPr>
        </p:nvSpPr>
        <p:spPr>
          <a:xfrm>
            <a:off x="139700" y="1079500"/>
            <a:ext cx="8851900" cy="5778500"/>
          </a:xfrm>
        </p:spPr>
        <p:txBody>
          <a:bodyPr>
            <a:noAutofit/>
          </a:bodyPr>
          <a:lstStyle/>
          <a:p>
            <a:r>
              <a:rPr lang="en-US" sz="2300" dirty="0" smtClean="0"/>
              <a:t>ML major &amp; growing global concern. </a:t>
            </a:r>
          </a:p>
          <a:p>
            <a:r>
              <a:rPr lang="en-US" sz="2300" dirty="0"/>
              <a:t>In response inter-</a:t>
            </a:r>
            <a:r>
              <a:rPr lang="en-US" sz="2300" dirty="0" smtClean="0"/>
              <a:t>governmental </a:t>
            </a:r>
            <a:r>
              <a:rPr lang="en-US" sz="2300" dirty="0" smtClean="0"/>
              <a:t>(IG) </a:t>
            </a:r>
            <a:r>
              <a:rPr lang="en-US" sz="2300" dirty="0"/>
              <a:t>efforts develop standards to be applied </a:t>
            </a:r>
            <a:r>
              <a:rPr lang="en-US" sz="2300" dirty="0" smtClean="0"/>
              <a:t>globally, </a:t>
            </a:r>
            <a:r>
              <a:rPr lang="en-US" sz="2300" dirty="0"/>
              <a:t>some targeted at CSOs. </a:t>
            </a:r>
            <a:r>
              <a:rPr lang="en-US" sz="2300" dirty="0" smtClean="0"/>
              <a:t>CSOs both partners and targets.</a:t>
            </a:r>
          </a:p>
          <a:p>
            <a:r>
              <a:rPr lang="en-US" sz="2300" dirty="0" smtClean="0"/>
              <a:t>Terrorism </a:t>
            </a:r>
            <a:r>
              <a:rPr lang="en-US" sz="2300" dirty="0"/>
              <a:t>i</a:t>
            </a:r>
            <a:r>
              <a:rPr lang="en-US" sz="2300" dirty="0" smtClean="0"/>
              <a:t>s a significant threat in many countries.</a:t>
            </a:r>
          </a:p>
          <a:p>
            <a:r>
              <a:rPr lang="en-US" sz="2300" dirty="0" smtClean="0"/>
              <a:t>However the two threats are not equal in incidence and pervasiveness. Terrorism is not a significant threat to many countries.  </a:t>
            </a:r>
          </a:p>
          <a:p>
            <a:r>
              <a:rPr lang="en-US" sz="2300" dirty="0" smtClean="0"/>
              <a:t>CSOs have played important role in advancing AC and AML efforts, however also seen as “subjects at risk” for criminal activities.</a:t>
            </a:r>
          </a:p>
          <a:p>
            <a:r>
              <a:rPr lang="en-US" sz="2300" dirty="0" smtClean="0"/>
              <a:t>Concerns raised by efforts to counter abuse of NPOs which have limited democratic freedoms of NPO sector without impacting on problems of AML/CFT. Most at IG level developed without meaningful participation of CSOs</a:t>
            </a:r>
          </a:p>
        </p:txBody>
      </p:sp>
    </p:spTree>
    <p:extLst>
      <p:ext uri="{BB962C8B-B14F-4D97-AF65-F5344CB8AC3E}">
        <p14:creationId xmlns:p14="http://schemas.microsoft.com/office/powerpoint/2010/main" val="2421114974"/>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Measures impacting on civil freedoms</a:t>
            </a:r>
            <a:endParaRPr lang="en-US" sz="2800" dirty="0"/>
          </a:p>
        </p:txBody>
      </p:sp>
      <p:sp>
        <p:nvSpPr>
          <p:cNvPr id="3" name="Content Placeholder 2"/>
          <p:cNvSpPr>
            <a:spLocks noGrp="1"/>
          </p:cNvSpPr>
          <p:nvPr>
            <p:ph idx="1"/>
          </p:nvPr>
        </p:nvSpPr>
        <p:spPr/>
        <p:txBody>
          <a:bodyPr>
            <a:normAutofit fontScale="77500" lnSpcReduction="20000"/>
          </a:bodyPr>
          <a:lstStyle/>
          <a:p>
            <a:r>
              <a:rPr lang="en-US" sz="2800" dirty="0"/>
              <a:t>I</a:t>
            </a:r>
            <a:r>
              <a:rPr lang="en-US" sz="2800" dirty="0" smtClean="0"/>
              <a:t>ncrease in measures curtailing the freedom of operation of CSOs in many countries. </a:t>
            </a:r>
          </a:p>
          <a:p>
            <a:r>
              <a:rPr lang="en-US" sz="2800" dirty="0" smtClean="0"/>
              <a:t>Some of these measures have grown out of efforts to control ML/TF, also as unintended consequences</a:t>
            </a:r>
          </a:p>
          <a:p>
            <a:r>
              <a:rPr lang="en-US" sz="2800" dirty="0" smtClean="0"/>
              <a:t>E.g. FATF describes non-profit sector as “particularly  vulnerable to be abused for terrorist </a:t>
            </a:r>
            <a:r>
              <a:rPr lang="en-US" sz="2800" dirty="0" smtClean="0"/>
              <a:t>financing” </a:t>
            </a:r>
            <a:r>
              <a:rPr lang="en-US" sz="2800" dirty="0" smtClean="0"/>
              <a:t>&amp; calls for measures to </a:t>
            </a:r>
          </a:p>
          <a:p>
            <a:r>
              <a:rPr lang="en-US" sz="2800" dirty="0" smtClean="0"/>
              <a:t>FATF recommendations accepted by other organisations/conventions. Impact e.g. on perceptions of business climates in countries offers great incentive for their adoption.</a:t>
            </a:r>
          </a:p>
          <a:p>
            <a:r>
              <a:rPr lang="en-US" sz="2800" dirty="0"/>
              <a:t>I</a:t>
            </a:r>
            <a:r>
              <a:rPr lang="en-US" sz="2800" dirty="0" smtClean="0"/>
              <a:t>n wake of such policies and in some contexts result which were not intended by the framers of recommendations have been limitation of freedoms and operations of CSOs and increase in burden on them i.t.o. regulations, reporting, </a:t>
            </a:r>
            <a:r>
              <a:rPr lang="en-US" sz="2800" dirty="0"/>
              <a:t>v</a:t>
            </a:r>
            <a:r>
              <a:rPr lang="en-US" sz="2800" dirty="0" smtClean="0"/>
              <a:t>etting, access to funding, rights of association and peaceful assembly, increase in difficulties of operating in conflict areas with vulnerable communities  etc. </a:t>
            </a:r>
          </a:p>
          <a:p>
            <a:endParaRPr lang="en-US" sz="2800" dirty="0"/>
          </a:p>
        </p:txBody>
      </p:sp>
    </p:spTree>
    <p:extLst>
      <p:ext uri="{BB962C8B-B14F-4D97-AF65-F5344CB8AC3E}">
        <p14:creationId xmlns:p14="http://schemas.microsoft.com/office/powerpoint/2010/main" val="3761809196"/>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Concerns on impact of FATF measures </a:t>
            </a:r>
            <a:endParaRPr lang="en-US" sz="3600" dirty="0"/>
          </a:p>
        </p:txBody>
      </p:sp>
      <p:sp>
        <p:nvSpPr>
          <p:cNvPr id="3" name="Content Placeholder 2"/>
          <p:cNvSpPr>
            <a:spLocks noGrp="1"/>
          </p:cNvSpPr>
          <p:nvPr>
            <p:ph idx="1"/>
          </p:nvPr>
        </p:nvSpPr>
        <p:spPr/>
        <p:txBody>
          <a:bodyPr>
            <a:normAutofit fontScale="92500" lnSpcReduction="20000"/>
          </a:bodyPr>
          <a:lstStyle/>
          <a:p>
            <a:r>
              <a:rPr lang="en-US" sz="2800" dirty="0" smtClean="0"/>
              <a:t>UNSR </a:t>
            </a:r>
            <a:r>
              <a:rPr lang="en-US" sz="2800" dirty="0" err="1" smtClean="0"/>
              <a:t>Maina</a:t>
            </a:r>
            <a:r>
              <a:rPr lang="en-US" sz="2800" dirty="0" smtClean="0"/>
              <a:t> </a:t>
            </a:r>
            <a:r>
              <a:rPr lang="en-US" sz="2800" dirty="0" err="1" smtClean="0"/>
              <a:t>Kiai</a:t>
            </a:r>
            <a:r>
              <a:rPr lang="en-US" sz="2800" dirty="0" smtClean="0"/>
              <a:t> notes, that FATF calls for increased vigilance &amp; stronger laws on entities that can be abused for terrorist purposes “has </a:t>
            </a:r>
            <a:r>
              <a:rPr lang="en-US" sz="2800" dirty="0"/>
              <a:t>been followed by a wave of new restrictions worldwide on funding for civil society. Many of these restrictions, unfortunately, do nothing to legitimately advance the fight against money- laundering and terrorism. Rather, the battle against crime and terrorism has been used by some States as a cover for imposing politically motivated restrictions on civil society </a:t>
            </a:r>
            <a:r>
              <a:rPr lang="en-US" sz="2800" dirty="0" smtClean="0"/>
              <a:t>funding…..” and describes  implementation of these measures as “posing </a:t>
            </a:r>
            <a:r>
              <a:rPr lang="en-US" sz="2800" dirty="0"/>
              <a:t>a serious, disproportionate and unfair threat to those who have no connection with terrorism, including civil society </a:t>
            </a:r>
            <a:r>
              <a:rPr lang="en-US" sz="2800" dirty="0" smtClean="0"/>
              <a:t>organizations”.</a:t>
            </a:r>
            <a:endParaRPr lang="en-GB" sz="2800" dirty="0"/>
          </a:p>
          <a:p>
            <a:endParaRPr lang="en-US" sz="2800" dirty="0"/>
          </a:p>
        </p:txBody>
      </p:sp>
    </p:spTree>
    <p:extLst>
      <p:ext uri="{BB962C8B-B14F-4D97-AF65-F5344CB8AC3E}">
        <p14:creationId xmlns:p14="http://schemas.microsoft.com/office/powerpoint/2010/main" val="4047850081"/>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Concerns on effects of some measures</a:t>
            </a:r>
            <a:endParaRPr lang="en-US" dirty="0"/>
          </a:p>
        </p:txBody>
      </p:sp>
      <p:sp>
        <p:nvSpPr>
          <p:cNvPr id="3" name="Content Placeholder 2"/>
          <p:cNvSpPr>
            <a:spLocks noGrp="1"/>
          </p:cNvSpPr>
          <p:nvPr>
            <p:ph idx="1"/>
          </p:nvPr>
        </p:nvSpPr>
        <p:spPr>
          <a:xfrm>
            <a:off x="457200" y="1600200"/>
            <a:ext cx="8229600" cy="4991100"/>
          </a:xfrm>
        </p:spPr>
        <p:txBody>
          <a:bodyPr>
            <a:noAutofit/>
          </a:bodyPr>
          <a:lstStyle/>
          <a:p>
            <a:r>
              <a:rPr lang="en-US" sz="2300" dirty="0" smtClean="0"/>
              <a:t>Exclusion/limited participation of CSOs in arenas where policies which affect them and their operations are being developed</a:t>
            </a:r>
          </a:p>
          <a:p>
            <a:r>
              <a:rPr lang="en-US" sz="2300" dirty="0" smtClean="0"/>
              <a:t>Shortage of data/thorough risk assessments  on actual scope  of problem to support  premise that NPO sector “particularly vulnerable” to abuse and therefore needs additional control measures. Evidence suggests it is not. Indeed questions raised as to need for SR8 over &amp; above other regulation of CSOs</a:t>
            </a:r>
          </a:p>
          <a:p>
            <a:r>
              <a:rPr lang="en-US" sz="2300" dirty="0" smtClean="0"/>
              <a:t> Danger of misuse of SR8 restricting democratic freedoms with no impact on ML/TF or counter productive impact</a:t>
            </a:r>
          </a:p>
          <a:p>
            <a:r>
              <a:rPr lang="en-US" sz="2300" dirty="0" smtClean="0"/>
              <a:t>Need for countries to protect democratic freedoms and respect international obligations on human rights etc. </a:t>
            </a:r>
          </a:p>
          <a:p>
            <a:r>
              <a:rPr lang="en-US" sz="2300" dirty="0" smtClean="0"/>
              <a:t>FATF R8 BPP should provide good practice approaches to integrate human rights obligations, risk based approach etc. </a:t>
            </a:r>
          </a:p>
          <a:p>
            <a:pPr marL="0" indent="0">
              <a:buNone/>
            </a:pPr>
            <a:endParaRPr lang="en-US" sz="2200" dirty="0" smtClean="0"/>
          </a:p>
          <a:p>
            <a:pPr marL="0" indent="0">
              <a:buNone/>
            </a:pPr>
            <a:endParaRPr lang="en-US" sz="2200" dirty="0"/>
          </a:p>
        </p:txBody>
      </p:sp>
    </p:spTree>
    <p:extLst>
      <p:ext uri="{BB962C8B-B14F-4D97-AF65-F5344CB8AC3E}">
        <p14:creationId xmlns:p14="http://schemas.microsoft.com/office/powerpoint/2010/main" val="1153959596"/>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3200" y="274638"/>
            <a:ext cx="8940800" cy="995362"/>
          </a:xfrm>
        </p:spPr>
        <p:txBody>
          <a:bodyPr>
            <a:normAutofit/>
          </a:bodyPr>
          <a:lstStyle/>
          <a:p>
            <a:r>
              <a:rPr lang="en-US" sz="2800" dirty="0" smtClean="0"/>
              <a:t>What CSOs would like to see</a:t>
            </a:r>
            <a:endParaRPr lang="en-US" sz="2800" dirty="0"/>
          </a:p>
        </p:txBody>
      </p:sp>
      <p:sp>
        <p:nvSpPr>
          <p:cNvPr id="3" name="Content Placeholder 2"/>
          <p:cNvSpPr>
            <a:spLocks noGrp="1"/>
          </p:cNvSpPr>
          <p:nvPr>
            <p:ph idx="1"/>
          </p:nvPr>
        </p:nvSpPr>
        <p:spPr>
          <a:xfrm>
            <a:off x="457200" y="1600200"/>
            <a:ext cx="8445500" cy="5067300"/>
          </a:xfrm>
        </p:spPr>
        <p:txBody>
          <a:bodyPr>
            <a:noAutofit/>
          </a:bodyPr>
          <a:lstStyle/>
          <a:p>
            <a:r>
              <a:rPr lang="en-US" sz="2300" dirty="0" smtClean="0"/>
              <a:t>CSOS valuable actors in originating and strengthening means to fight corruption and ML.  </a:t>
            </a:r>
          </a:p>
          <a:p>
            <a:r>
              <a:rPr lang="en-US" sz="2300" dirty="0" smtClean="0"/>
              <a:t>Control of ML/TF not the proper avenue for introduction of measures on entire CSO</a:t>
            </a:r>
            <a:r>
              <a:rPr lang="en-US" sz="2300" dirty="0"/>
              <a:t>/</a:t>
            </a:r>
            <a:r>
              <a:rPr lang="en-US" sz="2300" dirty="0" smtClean="0"/>
              <a:t>NPO sectors in countries. </a:t>
            </a:r>
          </a:p>
          <a:p>
            <a:r>
              <a:rPr lang="en-US" sz="2300" dirty="0" smtClean="0"/>
              <a:t> Genuine outreach and inclusion of civil society necessary also at multilateral level to develop robust sustainable </a:t>
            </a:r>
            <a:r>
              <a:rPr lang="en-US" sz="2300" dirty="0" smtClean="0"/>
              <a:t>measures.</a:t>
            </a:r>
            <a:endParaRPr lang="en-US" sz="2300" dirty="0" smtClean="0"/>
          </a:p>
          <a:p>
            <a:r>
              <a:rPr lang="en-US" sz="2300" dirty="0" smtClean="0"/>
              <a:t>Targeted, risk-based proportionate measures based on proper assessments avoiding across the board profiling. </a:t>
            </a:r>
          </a:p>
          <a:p>
            <a:r>
              <a:rPr lang="en-US" sz="2300" dirty="0" smtClean="0"/>
              <a:t>Protect and promote legitimate CSOs and their beneficiaries. Suggest good practice integrating human and democratic rights in AML measures. Discourage use of AML/CTF as a pretext to repress critical CSOs or CSOs working in critical contexts were they are most needed.</a:t>
            </a:r>
          </a:p>
          <a:p>
            <a:pPr marL="0" indent="0">
              <a:buNone/>
            </a:pPr>
            <a:endParaRPr lang="en-US" sz="2300" dirty="0" smtClean="0"/>
          </a:p>
        </p:txBody>
      </p:sp>
    </p:spTree>
    <p:extLst>
      <p:ext uri="{BB962C8B-B14F-4D97-AF65-F5344CB8AC3E}">
        <p14:creationId xmlns:p14="http://schemas.microsoft.com/office/powerpoint/2010/main" val="1865340625"/>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1307</TotalTime>
  <Words>740</Words>
  <Application>Microsoft Macintosh PowerPoint</Application>
  <PresentationFormat>On-screen Show (4:3)</PresentationFormat>
  <Paragraphs>40</Paragraphs>
  <Slides>7</Slides>
  <Notes>5</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Combating moneylaundering while preserving democratic freedoms</vt:lpstr>
      <vt:lpstr>Structure</vt:lpstr>
      <vt:lpstr>Introduction</vt:lpstr>
      <vt:lpstr>Measures impacting on civil freedoms</vt:lpstr>
      <vt:lpstr>Concerns on impact of FATF measures </vt:lpstr>
      <vt:lpstr>Concerns on effects of some measures</vt:lpstr>
      <vt:lpstr>What CSOs would like to see</vt:lpstr>
    </vt:vector>
  </TitlesOfParts>
  <Company>Africa Centre for Open Governance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Gladwell Otieno</dc:creator>
  <cp:lastModifiedBy>Oscar</cp:lastModifiedBy>
  <cp:revision>32</cp:revision>
  <dcterms:created xsi:type="dcterms:W3CDTF">2015-06-01T00:02:53Z</dcterms:created>
  <dcterms:modified xsi:type="dcterms:W3CDTF">2015-06-17T10:55:32Z</dcterms:modified>
</cp:coreProperties>
</file>