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8" r:id="rId4"/>
    <p:sldId id="266" r:id="rId5"/>
    <p:sldId id="320" r:id="rId6"/>
    <p:sldId id="299" r:id="rId7"/>
    <p:sldId id="269" r:id="rId8"/>
    <p:sldId id="263" r:id="rId9"/>
    <p:sldId id="311" r:id="rId10"/>
    <p:sldId id="323" r:id="rId11"/>
    <p:sldId id="324" r:id="rId12"/>
    <p:sldId id="325" r:id="rId13"/>
    <p:sldId id="271" r:id="rId14"/>
    <p:sldId id="316" r:id="rId15"/>
    <p:sldId id="329" r:id="rId16"/>
    <p:sldId id="327" r:id="rId17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Default Section" id="{831BC8E8-9639-1046-852F-65875CC91453}">
          <p14:sldIdLst>
            <p14:sldId id="256"/>
            <p14:sldId id="257"/>
            <p14:sldId id="288"/>
            <p14:sldId id="266"/>
            <p14:sldId id="320"/>
            <p14:sldId id="299"/>
            <p14:sldId id="269"/>
            <p14:sldId id="263"/>
            <p14:sldId id="311"/>
            <p14:sldId id="323"/>
            <p14:sldId id="324"/>
            <p14:sldId id="325"/>
            <p14:sldId id="271"/>
            <p14:sldId id="316"/>
            <p14:sldId id="329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399"/>
  </p:normalViewPr>
  <p:slideViewPr>
    <p:cSldViewPr snapToGrid="0" snapToObjects="1">
      <p:cViewPr varScale="1">
        <p:scale>
          <a:sx n="88" d="100"/>
          <a:sy n="88" d="100"/>
        </p:scale>
        <p:origin x="1242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596553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56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302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055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001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843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+mn-lt"/>
                <a:ea typeface="+mn-ea"/>
                <a:cs typeface="+mn-cs"/>
                <a:sym typeface="Helvetica Neue"/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941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79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51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dirty="0" smtClean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721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1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66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200" dirty="0" smtClean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n-GB" sz="2200" dirty="0" smtClean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n-GB" sz="2200" dirty="0" smtClean="0">
              <a:effectLst/>
              <a:latin typeface="+mn-lt"/>
              <a:ea typeface="+mn-ea"/>
              <a:cs typeface="+mn-cs"/>
              <a:sym typeface="Helvetica Neue"/>
            </a:endParaRPr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947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4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5884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pPr lvl="0">
              <a:defRPr sz="18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11746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dirty="0" smtClean="0">
                <a:effectLst/>
                <a:latin typeface="+mn-lt"/>
                <a:ea typeface="+mn-ea"/>
                <a:cs typeface="+mn-cs"/>
                <a:sym typeface="Helvetica Neue"/>
              </a:rPr>
              <a:t> </a:t>
            </a:r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5741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-111325" y="-75208"/>
            <a:ext cx="13227450" cy="99040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F2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D7DF2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1325" y="-75208"/>
            <a:ext cx="13227450" cy="9904016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F2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D7DF2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Subtitle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2578100" y="0"/>
            <a:ext cx="7848601" cy="49403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1145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011450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2578100" y="5029198"/>
            <a:ext cx="7848601" cy="4724402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011450"/>
                </a:solidFill>
              </a:defRPr>
            </a:lvl1pPr>
            <a:lvl2pPr>
              <a:defRPr sz="2300">
                <a:solidFill>
                  <a:srgbClr val="011450"/>
                </a:solidFill>
              </a:defRPr>
            </a:lvl2pPr>
            <a:lvl3pPr>
              <a:defRPr sz="2300">
                <a:solidFill>
                  <a:srgbClr val="011450"/>
                </a:solidFill>
              </a:defRPr>
            </a:lvl3pPr>
            <a:lvl4pPr>
              <a:defRPr sz="2300">
                <a:solidFill>
                  <a:srgbClr val="011450"/>
                </a:solidFill>
              </a:defRPr>
            </a:lvl4pPr>
            <a:lvl5pPr>
              <a:defRPr sz="2300">
                <a:solidFill>
                  <a:srgbClr val="01145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1145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1145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1145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1145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011450"/>
                </a:solidFill>
              </a:rPr>
              <a:t>Body Level Five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2232431" y="8550986"/>
            <a:ext cx="695653" cy="1098643"/>
            <a:chOff x="0" y="0"/>
            <a:chExt cx="695651" cy="1098641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275670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FF26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FF2600"/>
                  </a:solidFill>
                </a:rPr>
                <a:t>.</a:t>
              </a:r>
            </a:p>
          </p:txBody>
        </p:sp>
        <p:sp>
          <p:nvSpPr>
            <p:cNvPr id="27" name="Shape 27"/>
            <p:cNvSpPr/>
            <p:nvPr/>
          </p:nvSpPr>
          <p:spPr>
            <a:xfrm>
              <a:off x="143913" y="0"/>
              <a:ext cx="275671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FF26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FF2600"/>
                  </a:solidFill>
                </a:rPr>
                <a:t>.</a:t>
              </a:r>
            </a:p>
          </p:txBody>
        </p:sp>
        <p:sp>
          <p:nvSpPr>
            <p:cNvPr id="28" name="Shape 28"/>
            <p:cNvSpPr/>
            <p:nvPr/>
          </p:nvSpPr>
          <p:spPr>
            <a:xfrm>
              <a:off x="143913" y="168368"/>
              <a:ext cx="275671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FF26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FF2600"/>
                  </a:solidFill>
                </a:rPr>
                <a:t>.</a:t>
              </a:r>
            </a:p>
          </p:txBody>
        </p:sp>
        <p:sp>
          <p:nvSpPr>
            <p:cNvPr id="29" name="Shape 29"/>
            <p:cNvSpPr/>
            <p:nvPr/>
          </p:nvSpPr>
          <p:spPr>
            <a:xfrm>
              <a:off x="0" y="168369"/>
              <a:ext cx="275670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009051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009051"/>
                  </a:solidFill>
                </a:rPr>
                <a:t>.</a:t>
              </a:r>
            </a:p>
          </p:txBody>
        </p:sp>
        <p:sp>
          <p:nvSpPr>
            <p:cNvPr id="30" name="Shape 30"/>
            <p:cNvSpPr/>
            <p:nvPr/>
          </p:nvSpPr>
          <p:spPr>
            <a:xfrm>
              <a:off x="287827" y="-1"/>
              <a:ext cx="275670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FFFB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FFFB00"/>
                  </a:solidFill>
                </a:rPr>
                <a:t>.</a:t>
              </a:r>
            </a:p>
          </p:txBody>
        </p:sp>
        <p:sp>
          <p:nvSpPr>
            <p:cNvPr id="31" name="Shape 31"/>
            <p:cNvSpPr/>
            <p:nvPr/>
          </p:nvSpPr>
          <p:spPr>
            <a:xfrm>
              <a:off x="287827" y="168369"/>
              <a:ext cx="275670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FFFB00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FFFB00"/>
                  </a:solidFill>
                </a:rPr>
                <a:t>.</a:t>
              </a:r>
            </a:p>
          </p:txBody>
        </p:sp>
        <p:sp>
          <p:nvSpPr>
            <p:cNvPr id="32" name="Shape 32"/>
            <p:cNvSpPr/>
            <p:nvPr/>
          </p:nvSpPr>
          <p:spPr>
            <a:xfrm>
              <a:off x="419981" y="0"/>
              <a:ext cx="275671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0096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0096FF"/>
                  </a:solidFill>
                </a:rPr>
                <a:t>.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19981" y="168369"/>
              <a:ext cx="275671" cy="930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5" tIns="71435" rIns="71435" bIns="71435" numCol="1" anchor="ctr">
              <a:spAutoFit/>
            </a:bodyPr>
            <a:lstStyle>
              <a:lvl1pPr>
                <a:defRPr sz="5400">
                  <a:solidFill>
                    <a:srgbClr val="0096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5400">
                  <a:solidFill>
                    <a:srgbClr val="0096FF"/>
                  </a:solidFill>
                </a:rPr>
                <a:t>.</a:t>
              </a:r>
            </a:p>
          </p:txBody>
        </p:sp>
      </p:grp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9320107" y="8778240"/>
            <a:ext cx="3034454" cy="6375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1325" y="-75208"/>
            <a:ext cx="13227450" cy="9904016"/>
          </a:xfrm>
          <a:prstGeom prst="rect">
            <a:avLst/>
          </a:prstGeom>
          <a:solidFill>
            <a:srgbClr val="D7DF2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3636433"/>
            <a:ext cx="10464800" cy="1645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424242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9320107" y="9040145"/>
            <a:ext cx="3034454" cy="6375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ransition spd="med"/>
  <p:txStyles>
    <p:titleStyle>
      <a:lvl1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1pPr>
      <a:lvl2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2pPr>
      <a:lvl3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3pPr>
      <a:lvl4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4pPr>
      <a:lvl5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5pPr>
      <a:lvl6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6pPr>
      <a:lvl7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7pPr>
      <a:lvl8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8pPr>
      <a:lvl9pPr algn="ctr" defTabSz="584200">
        <a:lnSpc>
          <a:spcPct val="120000"/>
        </a:lnSpc>
        <a:defRPr sz="6000">
          <a:solidFill>
            <a:srgbClr val="424242"/>
          </a:solidFill>
          <a:latin typeface="+mj-lt"/>
          <a:ea typeface="+mj-ea"/>
          <a:cs typeface="+mj-cs"/>
          <a:sym typeface="Helvetica"/>
        </a:defRPr>
      </a:lvl9pPr>
    </p:titleStyle>
    <p:bodyStyle>
      <a:lvl1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ctr" defTabSz="584200"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773557" y="7863744"/>
            <a:ext cx="9021235" cy="716805"/>
            <a:chOff x="0" y="0"/>
            <a:chExt cx="9021234" cy="716804"/>
          </a:xfrm>
        </p:grpSpPr>
        <p:pic>
          <p:nvPicPr>
            <p:cNvPr id="39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2678"/>
              <a:ext cx="1238841" cy="6941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" name="Shape 40"/>
            <p:cNvSpPr/>
            <p:nvPr/>
          </p:nvSpPr>
          <p:spPr>
            <a:xfrm>
              <a:off x="1554726" y="0"/>
              <a:ext cx="7466509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5000" dirty="0">
                  <a:solidFill>
                    <a:srgbClr val="FFFFFF"/>
                  </a:solidFill>
                  <a:latin typeface="Rokkitt"/>
                  <a:ea typeface="Rokkitt"/>
                  <a:cs typeface="Rokkitt"/>
                  <a:sym typeface="Rokkitt"/>
                </a:rPr>
                <a:t>Open </a:t>
              </a:r>
              <a:r>
                <a:rPr sz="5000" dirty="0">
                  <a:solidFill>
                    <a:srgbClr val="D7DF23"/>
                  </a:solidFill>
                  <a:latin typeface="Rokkitt"/>
                  <a:ea typeface="Rokkitt"/>
                  <a:cs typeface="Rokkitt"/>
                  <a:sym typeface="Rokkitt"/>
                </a:rPr>
                <a:t>Contracting</a:t>
              </a:r>
              <a:r>
                <a:rPr sz="5000" dirty="0">
                  <a:solidFill>
                    <a:srgbClr val="FFFFFF"/>
                  </a:solidFill>
                  <a:latin typeface="Rokkitt"/>
                  <a:ea typeface="Rokkitt"/>
                  <a:cs typeface="Rokkitt"/>
                  <a:sym typeface="Rokkitt"/>
                </a:rPr>
                <a:t> Partnership</a:t>
              </a:r>
            </a:p>
          </p:txBody>
        </p:sp>
      </p:grp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829732" y="1181099"/>
            <a:ext cx="11935774" cy="52852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sz="3200" cap="all" dirty="0" smtClean="0">
                <a:solidFill>
                  <a:srgbClr val="FFFF00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UNCAC Implementation Review Group</a:t>
            </a:r>
            <a:r>
              <a:rPr lang="en-US" sz="3200" cap="all" dirty="0">
                <a:solidFill>
                  <a:srgbClr val="FFFF00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/>
            </a:r>
            <a:br>
              <a:rPr lang="en-US" sz="3200" cap="all" dirty="0">
                <a:solidFill>
                  <a:srgbClr val="FFFF00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</a:br>
            <a:r>
              <a:rPr lang="en-US" sz="3200" cap="all" dirty="0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Opening up procurement</a:t>
            </a:r>
            <a:br>
              <a:rPr lang="en-US" sz="3200" cap="all" dirty="0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</a:br>
            <a:r>
              <a:rPr lang="en-US" sz="3200" cap="all" dirty="0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/>
            </a:r>
            <a:br>
              <a:rPr lang="en-US" sz="3200" cap="all" dirty="0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</a:br>
            <a:r>
              <a:rPr lang="en-US" sz="3200" cap="all" dirty="0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Alice </a:t>
            </a:r>
            <a:r>
              <a:rPr lang="en-US" sz="3200" cap="all" dirty="0" err="1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GarTland</a:t>
            </a:r>
            <a:r>
              <a:rPr lang="en-US" sz="3200" cap="all" dirty="0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/>
            </a:r>
            <a:br>
              <a:rPr lang="en-US" sz="3200" cap="all" dirty="0" smtClean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</a:br>
            <a:r>
              <a:rPr lang="en-US" sz="3200" cap="all" dirty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/>
            </a:r>
            <a:br>
              <a:rPr lang="en-US" sz="3200" cap="all" dirty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</a:br>
            <a:r>
              <a:rPr lang="en-US" sz="3200" cap="all" dirty="0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#</a:t>
            </a:r>
            <a:r>
              <a:rPr lang="en-US" sz="3200" cap="all" dirty="0" err="1">
                <a:solidFill>
                  <a:schemeClr val="bg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opencontracting</a:t>
            </a:r>
            <a:endParaRPr sz="7200" cap="all" dirty="0">
              <a:solidFill>
                <a:schemeClr val="bg1"/>
              </a:solidFill>
              <a:latin typeface="Rokkitt" panose="02000503050000020003" pitchFamily="2" charset="0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3.jpeg"/>
          <p:cNvPicPr/>
          <p:nvPr/>
        </p:nvPicPr>
        <p:blipFill>
          <a:blip r:embed="rId3">
            <a:extLst/>
          </a:blip>
          <a:srcRect t="23383" b="1533"/>
          <a:stretch>
            <a:fillRect/>
          </a:stretch>
        </p:blipFill>
        <p:spPr>
          <a:xfrm>
            <a:off x="-1799972" y="-122436"/>
            <a:ext cx="17755266" cy="9998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3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397" y="1566596"/>
            <a:ext cx="4605192" cy="8187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3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43760" y="1566596"/>
            <a:ext cx="4605192" cy="8187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36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49823" y="1566597"/>
            <a:ext cx="4605192" cy="8187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341718" y="474349"/>
            <a:ext cx="9630435" cy="9462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400" dirty="0" smtClean="0">
                <a:solidFill>
                  <a:srgbClr val="D7E022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A</a:t>
            </a:r>
            <a:r>
              <a:rPr lang="en-GB" sz="5400" dirty="0" smtClean="0">
                <a:solidFill>
                  <a:srgbClr val="D7E022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pp</a:t>
            </a:r>
            <a:r>
              <a:rPr sz="5400" dirty="0" smtClean="0">
                <a:solidFill>
                  <a:srgbClr val="D7E022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s </a:t>
            </a:r>
            <a:r>
              <a:rPr sz="5400" dirty="0">
                <a:solidFill>
                  <a:srgbClr val="D7E022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for business in Paraguay</a:t>
            </a:r>
          </a:p>
        </p:txBody>
      </p:sp>
    </p:spTree>
    <p:extLst>
      <p:ext uri="{BB962C8B-B14F-4D97-AF65-F5344CB8AC3E}">
        <p14:creationId xmlns:p14="http://schemas.microsoft.com/office/powerpoint/2010/main" val="17830106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4.tif"/>
          <p:cNvPicPr/>
          <p:nvPr/>
        </p:nvPicPr>
        <p:blipFill>
          <a:blip r:embed="rId3">
            <a:extLst/>
          </a:blip>
          <a:srcRect t="15644"/>
          <a:stretch>
            <a:fillRect/>
          </a:stretch>
        </p:blipFill>
        <p:spPr>
          <a:xfrm>
            <a:off x="-23417" y="3071665"/>
            <a:ext cx="13051493" cy="669327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341718" y="474348"/>
            <a:ext cx="10738459" cy="19471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549673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FFFFFF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Czech Republic </a:t>
            </a:r>
          </a:p>
          <a:p>
            <a:pPr lvl="0" algn="l" defTabSz="549673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D7DF23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Comparison of procurement entities</a:t>
            </a:r>
          </a:p>
        </p:txBody>
      </p:sp>
    </p:spTree>
    <p:extLst>
      <p:ext uri="{BB962C8B-B14F-4D97-AF65-F5344CB8AC3E}">
        <p14:creationId xmlns:p14="http://schemas.microsoft.com/office/powerpoint/2010/main" val="21004821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1270000" y="3636433"/>
            <a:ext cx="10464800" cy="164531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10" name="image4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10771"/>
            <a:ext cx="13004800" cy="734195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1025237" y="157599"/>
            <a:ext cx="12087877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l">
              <a:defRPr sz="1800"/>
            </a:pPr>
            <a:r>
              <a:rPr sz="6000" dirty="0">
                <a:solidFill>
                  <a:srgbClr val="C8D724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Tracking the Telecom PPP in </a:t>
            </a:r>
            <a:r>
              <a:rPr sz="6000" dirty="0">
                <a:solidFill>
                  <a:srgbClr val="D7E022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Mexico</a:t>
            </a:r>
            <a:r>
              <a:rPr sz="6000" dirty="0">
                <a:solidFill>
                  <a:srgbClr val="C8D724"/>
                </a:solidFill>
                <a:latin typeface="Rokkitt" panose="02000503050000020003" pitchFamily="2" charset="0"/>
                <a:ea typeface="StratumNo1-Regular"/>
                <a:cs typeface="StratumNo1-Regular"/>
                <a:sym typeface="StratumNo1-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631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3393" y="-412"/>
            <a:ext cx="13061181" cy="62740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136" name="image24.tif"/>
          <p:cNvPicPr/>
          <p:nvPr/>
        </p:nvPicPr>
        <p:blipFill>
          <a:blip r:embed="rId3">
            <a:extLst/>
          </a:blip>
          <a:srcRect l="47606" t="28255" r="392" b="14418"/>
          <a:stretch>
            <a:fillRect/>
          </a:stretch>
        </p:blipFill>
        <p:spPr>
          <a:xfrm>
            <a:off x="1642498" y="137872"/>
            <a:ext cx="10311866" cy="61301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275368" y="6318756"/>
            <a:ext cx="11955897" cy="269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700"/>
              </a:spcBef>
              <a:defRPr sz="1800"/>
            </a:pPr>
            <a:r>
              <a:rPr sz="4000" dirty="0">
                <a:solidFill>
                  <a:srgbClr val="DDDDDD"/>
                </a:solidFill>
                <a:latin typeface="Rokkitt" panose="02000503050000020003" pitchFamily="2" charset="0"/>
                <a:ea typeface="Helvetica Light"/>
                <a:cs typeface="Helvetica Light"/>
                <a:sym typeface="Helvetica Light"/>
              </a:rPr>
              <a:t>Identify “red flags” </a:t>
            </a:r>
            <a:r>
              <a:rPr lang="en-US" sz="4000" dirty="0">
                <a:solidFill>
                  <a:srgbClr val="DDDDDD"/>
                </a:solidFill>
                <a:latin typeface="Rokkitt" panose="02000503050000020003" pitchFamily="2" charset="0"/>
                <a:ea typeface="Helvetica Light"/>
                <a:cs typeface="Helvetica Light"/>
                <a:sym typeface="Helvetica Light"/>
              </a:rPr>
              <a:t>or “key risk indicators” </a:t>
            </a:r>
            <a:r>
              <a:rPr sz="4000" dirty="0">
                <a:solidFill>
                  <a:srgbClr val="DDDDDD"/>
                </a:solidFill>
                <a:latin typeface="Rokkitt" panose="02000503050000020003" pitchFamily="2" charset="0"/>
                <a:ea typeface="Helvetica Light"/>
                <a:cs typeface="Helvetica Light"/>
                <a:sym typeface="Helvetica Light"/>
              </a:rPr>
              <a:t>such as patterns of overpricing, </a:t>
            </a:r>
            <a:r>
              <a:rPr sz="4000" dirty="0" smtClean="0">
                <a:solidFill>
                  <a:srgbClr val="DDDDDD"/>
                </a:solidFill>
                <a:latin typeface="Rokkitt" panose="02000503050000020003" pitchFamily="2" charset="0"/>
                <a:ea typeface="Helvetica Light"/>
                <a:cs typeface="Helvetica Light"/>
                <a:sym typeface="Helvetica Light"/>
              </a:rPr>
              <a:t>collusive </a:t>
            </a:r>
            <a:r>
              <a:rPr sz="4000" dirty="0">
                <a:solidFill>
                  <a:srgbClr val="DDDDDD"/>
                </a:solidFill>
                <a:latin typeface="Rokkitt" panose="02000503050000020003" pitchFamily="2" charset="0"/>
                <a:ea typeface="Helvetica Light"/>
                <a:cs typeface="Helvetica Light"/>
                <a:sym typeface="Helvetica Light"/>
              </a:rPr>
              <a:t>bidding</a:t>
            </a:r>
          </a:p>
          <a:p>
            <a:pPr lvl="0" algn="l">
              <a:spcBef>
                <a:spcPts val="1000"/>
              </a:spcBef>
              <a:defRPr sz="1800"/>
            </a:pPr>
            <a:r>
              <a:rPr sz="4000" dirty="0">
                <a:solidFill>
                  <a:srgbClr val="DDDDDD"/>
                </a:solidFill>
                <a:latin typeface="Rokkitt" panose="02000503050000020003" pitchFamily="2" charset="0"/>
                <a:ea typeface="Helvetica Light"/>
                <a:cs typeface="Helvetica Light"/>
                <a:sym typeface="Helvetica Light"/>
              </a:rPr>
              <a:t>Needs structured information on key dates, identifiers for entities (incl bidders), cost estimates, award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xXN8LXPRo7BgGHArTcce8m_XrXtOx9MnfrnD1xFat-E2Gc94V5HXZ0URAKAuqZxT4QBc9RWAOfwGZYSOcNefJpb8xyd5Mj78DgHyxJrdPHnmdNDHpdCOulKGvdlYSLDCnKCRfQL_bY3M6Z5Q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37" y="1661101"/>
            <a:ext cx="9769561" cy="78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43"/>
          <p:cNvSpPr>
            <a:spLocks noGrp="1"/>
          </p:cNvSpPr>
          <p:nvPr>
            <p:ph type="title"/>
          </p:nvPr>
        </p:nvSpPr>
        <p:spPr>
          <a:xfrm>
            <a:off x="1801090" y="0"/>
            <a:ext cx="9965557" cy="1219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08940">
              <a:defRPr sz="1800">
                <a:solidFill>
                  <a:srgbClr val="000000"/>
                </a:solidFill>
              </a:defRPr>
            </a:pPr>
            <a:r>
              <a:rPr lang="en-GB" sz="6600" dirty="0" smtClean="0">
                <a:solidFill>
                  <a:schemeClr val="tx1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National implementation</a:t>
            </a:r>
            <a:endParaRPr sz="6600" dirty="0">
              <a:solidFill>
                <a:schemeClr val="tx1"/>
              </a:solidFill>
              <a:latin typeface="Rokkitt" panose="02000503050000020003" pitchFamily="2" charset="0"/>
              <a:ea typeface="Rokkitt"/>
              <a:cs typeface="Rokkitt"/>
              <a:sym typeface="Rokkitt"/>
            </a:endParaRPr>
          </a:p>
        </p:txBody>
      </p:sp>
    </p:spTree>
    <p:extLst>
      <p:ext uri="{BB962C8B-B14F-4D97-AF65-F5344CB8AC3E}">
        <p14:creationId xmlns:p14="http://schemas.microsoft.com/office/powerpoint/2010/main" val="132682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087582" y="2169171"/>
            <a:ext cx="11007525" cy="1018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 rtl="0" latinLnBrk="1" hangingPunct="0"/>
            <a:endParaRPr lang="en-GB" sz="3200" dirty="0" smtClean="0">
              <a:solidFill>
                <a:srgbClr val="DDDDDD"/>
              </a:solidFill>
              <a:latin typeface="Rokkitt" panose="02000503050000020003" pitchFamily="2" charset="0"/>
              <a:ea typeface="Andes ExtraLight"/>
              <a:cs typeface="Andes ExtraLight"/>
              <a:sym typeface="Andes ExtraLight"/>
            </a:endParaRPr>
          </a:p>
          <a:p>
            <a:pPr algn="l" rtl="0" latinLnBrk="1" hangingPunct="0"/>
            <a:r>
              <a:rPr lang="en-GB" sz="3200" dirty="0" smtClean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Default is changing:</a:t>
            </a:r>
          </a:p>
          <a:p>
            <a:pPr algn="l" rtl="0" latinLnBrk="1" hangingPunct="0"/>
            <a:endParaRPr lang="en-GB" sz="3200" dirty="0" smtClean="0">
              <a:solidFill>
                <a:srgbClr val="DDDDDD"/>
              </a:solidFill>
              <a:latin typeface="Rokkitt" panose="02000503050000020003" pitchFamily="2" charset="0"/>
              <a:ea typeface="Andes ExtraLight"/>
              <a:cs typeface="Andes ExtraLight"/>
              <a:sym typeface="Andes ExtraLight"/>
            </a:endParaRPr>
          </a:p>
          <a:p>
            <a:pPr marL="457200" indent="-457200" algn="l" rtl="0" latinLnBrk="1" hangingPunct="0">
              <a:buFont typeface="Arial"/>
              <a:buChar char="•"/>
            </a:pPr>
            <a:r>
              <a:rPr lang="en-GB" sz="3200" dirty="0" smtClean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Anti Corruption Summit 2016: 40 Countries proposed</a:t>
            </a:r>
          </a:p>
          <a:p>
            <a:pPr algn="l" rtl="0" latinLnBrk="1" hangingPunct="0"/>
            <a:r>
              <a:rPr lang="en-GB" sz="3200" dirty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	</a:t>
            </a:r>
            <a:r>
              <a:rPr lang="en-GB" sz="3200" dirty="0" smtClean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‘open-by-default’ approach to share information</a:t>
            </a:r>
          </a:p>
          <a:p>
            <a:pPr algn="l" rtl="0" latinLnBrk="1" hangingPunct="0"/>
            <a:r>
              <a:rPr lang="en-GB" sz="3200" dirty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	</a:t>
            </a:r>
            <a:r>
              <a:rPr lang="en-GB" sz="3200" dirty="0" smtClean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proactively, unless good reason not to; Time for UNCAC 	to make the shift to ‘open by default’ too? </a:t>
            </a:r>
            <a:endParaRPr lang="en-GB" sz="3200" dirty="0">
              <a:solidFill>
                <a:srgbClr val="DDDDDD"/>
              </a:solidFill>
              <a:latin typeface="Rokkitt" panose="02000503050000020003" pitchFamily="2" charset="0"/>
              <a:ea typeface="Andes ExtraLight"/>
              <a:cs typeface="Andes ExtraLight"/>
              <a:sym typeface="Andes ExtraLight"/>
            </a:endParaRPr>
          </a:p>
          <a:p>
            <a:pPr marL="514350" lvl="0" indent="-514350" algn="l">
              <a:buFont typeface="Arial"/>
              <a:buChar char="•"/>
              <a:defRPr sz="1800"/>
            </a:pPr>
            <a:r>
              <a:rPr lang="en-GB" sz="3200" dirty="0" smtClean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UNCAC Review is an opportunity to consider approach in Article 9</a:t>
            </a:r>
          </a:p>
          <a:p>
            <a:pPr marL="514350" lvl="0" indent="-514350" algn="l">
              <a:buFont typeface="Arial"/>
              <a:buChar char="•"/>
              <a:defRPr sz="1800"/>
            </a:pPr>
            <a:r>
              <a:rPr lang="en-GB" sz="3200" dirty="0" smtClean="0">
                <a:solidFill>
                  <a:srgbClr val="DDDDD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Peer review process also opportunity to ask more searching &amp; diagnostic questions? </a:t>
            </a:r>
            <a:endParaRPr lang="en-GB" sz="4000" dirty="0" smtClean="0">
              <a:solidFill>
                <a:srgbClr val="DDDDDD"/>
              </a:solidFill>
              <a:latin typeface="Rokkitt" panose="02000503050000020003" pitchFamily="2" charset="0"/>
              <a:ea typeface="Andes ExtraLight"/>
              <a:cs typeface="Andes ExtraLight"/>
              <a:sym typeface="Andes ExtraLight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  <a:defRPr sz="1800"/>
            </a:pPr>
            <a:endParaRPr lang="en-GB" sz="3800" dirty="0" smtClean="0">
              <a:solidFill>
                <a:srgbClr val="DDDDDD"/>
              </a:solidFill>
              <a:ea typeface="Andes ExtraLight"/>
              <a:cs typeface="Andes ExtraLight"/>
              <a:sym typeface="Andes ExtraLight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  <a:defRPr sz="1800"/>
            </a:pPr>
            <a:endParaRPr lang="en-GB" sz="3800" dirty="0" smtClean="0">
              <a:solidFill>
                <a:srgbClr val="DDDDDD"/>
              </a:solidFill>
              <a:ea typeface="Andes ExtraLight"/>
              <a:cs typeface="Andes ExtraLight"/>
              <a:sym typeface="Andes ExtraLight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  <a:defRPr sz="1800"/>
            </a:pPr>
            <a:endParaRPr lang="en-GB" sz="3800" dirty="0">
              <a:solidFill>
                <a:srgbClr val="DDDDDD"/>
              </a:solidFill>
              <a:ea typeface="Andes ExtraLight"/>
              <a:cs typeface="Andes ExtraLight"/>
              <a:sym typeface="Andes ExtraLight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  <a:defRPr sz="1800"/>
            </a:pPr>
            <a:endParaRPr lang="en-GB" sz="3800" dirty="0">
              <a:solidFill>
                <a:srgbClr val="DDDDDD"/>
              </a:solidFill>
              <a:ea typeface="Andes ExtraLight"/>
              <a:cs typeface="Andes ExtraLight"/>
              <a:sym typeface="Andes ExtraLight"/>
            </a:endParaRPr>
          </a:p>
          <a:p>
            <a:pPr lvl="0" algn="l">
              <a:defRPr sz="1800"/>
            </a:pPr>
            <a:r>
              <a:rPr lang="en-GB" sz="3800" dirty="0" smtClean="0">
                <a:solidFill>
                  <a:srgbClr val="DDDDDD"/>
                </a:solidFill>
                <a:ea typeface="Andes ExtraLight"/>
                <a:cs typeface="Andes ExtraLight"/>
                <a:sym typeface="Andes ExtraLight"/>
              </a:rPr>
              <a:t> 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 sz="1800"/>
            </a:pPr>
            <a:endParaRPr lang="en-GB" sz="3800" dirty="0" smtClean="0">
              <a:solidFill>
                <a:srgbClr val="DDDDDD"/>
              </a:solidFill>
              <a:ea typeface="Andes ExtraLight"/>
              <a:cs typeface="Andes ExtraLight"/>
              <a:sym typeface="Andes ExtraLight"/>
            </a:endParaRPr>
          </a:p>
          <a:p>
            <a:pPr lvl="0" algn="l">
              <a:defRPr sz="1800"/>
            </a:pPr>
            <a:endParaRPr lang="en-GB" sz="3800" dirty="0">
              <a:solidFill>
                <a:srgbClr val="DDDDDD"/>
              </a:solidFill>
              <a:ea typeface="Andes ExtraLight"/>
              <a:cs typeface="Andes ExtraLight"/>
              <a:sym typeface="Andes ExtraLight"/>
            </a:endParaRPr>
          </a:p>
          <a:p>
            <a:pPr lvl="0" algn="l">
              <a:defRPr sz="1800"/>
            </a:pPr>
            <a:endParaRPr sz="3800" dirty="0">
              <a:solidFill>
                <a:srgbClr val="C8D724"/>
              </a:solidFill>
              <a:ea typeface="Andes ExtraLight"/>
              <a:cs typeface="Andes ExtraLight"/>
              <a:sym typeface="Andes ExtraLight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990600" y="809317"/>
            <a:ext cx="10785764" cy="164441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7200" dirty="0" smtClean="0">
                <a:solidFill>
                  <a:srgbClr val="D7E022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   Leadership &amp; next steps</a:t>
            </a:r>
            <a:endParaRPr sz="7200" dirty="0">
              <a:solidFill>
                <a:srgbClr val="D7E022"/>
              </a:solidFill>
              <a:latin typeface="Rokkitt" panose="02000503050000020003" pitchFamily="2" charset="0"/>
              <a:ea typeface="Rokkitt"/>
              <a:cs typeface="Rokkitt"/>
              <a:sym typeface="Rokkitt"/>
            </a:endParaRPr>
          </a:p>
        </p:txBody>
      </p:sp>
    </p:spTree>
    <p:extLst>
      <p:ext uri="{BB962C8B-B14F-4D97-AF65-F5344CB8AC3E}">
        <p14:creationId xmlns:p14="http://schemas.microsoft.com/office/powerpoint/2010/main" val="26242581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4463" y="4109892"/>
            <a:ext cx="2189237" cy="123144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1753957" y="7076267"/>
            <a:ext cx="9820728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lang="en-GB" sz="3600" dirty="0" err="1" smtClean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rPr>
              <a:t>alicemgartland</a:t>
            </a:r>
            <a:r>
              <a:rPr sz="3600" dirty="0" smtClean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rPr>
              <a:t>@</a:t>
            </a:r>
            <a:r>
              <a:rPr lang="en-GB" sz="3600" dirty="0" smtClean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rPr>
              <a:t>gmail.com</a:t>
            </a:r>
            <a:endParaRPr dirty="0">
              <a:latin typeface="Rokkitt"/>
              <a:ea typeface="Rokkitt"/>
              <a:cs typeface="Rokkitt"/>
              <a:sym typeface="Rokkitt"/>
            </a:endParaRPr>
          </a:p>
          <a:p>
            <a:pPr lvl="0">
              <a:defRPr sz="1800"/>
            </a:pPr>
            <a:r>
              <a:rPr sz="3600" dirty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rPr>
              <a:t>www.open-contracting.org</a:t>
            </a:r>
            <a:endParaRPr dirty="0">
              <a:latin typeface="Rokkitt"/>
              <a:ea typeface="Rokkitt"/>
              <a:cs typeface="Rokkitt"/>
              <a:sym typeface="Rokkitt"/>
            </a:endParaRPr>
          </a:p>
          <a:p>
            <a:pPr lvl="0">
              <a:defRPr sz="1800"/>
            </a:pPr>
            <a:r>
              <a:rPr sz="3600" dirty="0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rPr>
              <a:t>@</a:t>
            </a:r>
            <a:r>
              <a:rPr sz="3600" dirty="0" err="1">
                <a:solidFill>
                  <a:srgbClr val="BFBFBF"/>
                </a:solidFill>
                <a:latin typeface="Rokkitt"/>
                <a:ea typeface="Rokkitt"/>
                <a:cs typeface="Rokkitt"/>
                <a:sym typeface="Rokkitt"/>
              </a:rPr>
              <a:t>opencontracting</a:t>
            </a:r>
            <a:endParaRPr sz="3600" dirty="0">
              <a:solidFill>
                <a:srgbClr val="BFBFBF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431919" y="1703459"/>
            <a:ext cx="10464801" cy="24064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200"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 smtClean="0">
                <a:solidFill>
                  <a:srgbClr val="D7DF23"/>
                </a:solidFill>
              </a:rPr>
              <a:t>T</a:t>
            </a:r>
            <a:r>
              <a:rPr lang="en-GB" sz="7200" dirty="0" smtClean="0">
                <a:solidFill>
                  <a:srgbClr val="D7DF23"/>
                </a:solidFill>
              </a:rPr>
              <a:t>he future is open </a:t>
            </a:r>
            <a:r>
              <a:rPr sz="7200" dirty="0" smtClean="0">
                <a:solidFill>
                  <a:srgbClr val="D7DF23"/>
                </a:solidFill>
              </a:rPr>
              <a:t>!</a:t>
            </a:r>
            <a:r>
              <a:rPr lang="en-GB" sz="7200" dirty="0" smtClean="0">
                <a:solidFill>
                  <a:srgbClr val="D7DF23"/>
                </a:solidFill>
              </a:rPr>
              <a:t/>
            </a:r>
            <a:br>
              <a:rPr lang="en-GB" sz="7200" dirty="0" smtClean="0">
                <a:solidFill>
                  <a:srgbClr val="D7DF23"/>
                </a:solidFill>
              </a:rPr>
            </a:br>
            <a:r>
              <a:rPr lang="en-GB" sz="7200" dirty="0" smtClean="0">
                <a:solidFill>
                  <a:srgbClr val="D7DF23"/>
                </a:solidFill>
              </a:rPr>
              <a:t/>
            </a:r>
            <a:br>
              <a:rPr lang="en-GB" sz="7200" dirty="0" smtClean="0">
                <a:solidFill>
                  <a:srgbClr val="D7DF23"/>
                </a:solidFill>
              </a:rPr>
            </a:br>
            <a:endParaRPr sz="7200" dirty="0">
              <a:solidFill>
                <a:srgbClr val="D7DF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3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5.jpeg"/>
          <p:cNvPicPr/>
          <p:nvPr/>
        </p:nvPicPr>
        <p:blipFill>
          <a:blip r:embed="rId3">
            <a:extLst/>
          </a:blip>
          <a:srcRect t="45952"/>
          <a:stretch>
            <a:fillRect/>
          </a:stretch>
        </p:blipFill>
        <p:spPr>
          <a:xfrm>
            <a:off x="-25600" y="3155222"/>
            <a:ext cx="13056040" cy="106219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524932" y="3933344"/>
            <a:ext cx="11616912" cy="241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lvl="0" algn="l" defTabSz="578358">
              <a:defRPr sz="1800"/>
            </a:pPr>
            <a:r>
              <a:rPr sz="1782" dirty="0">
                <a:ea typeface="Rokkitt"/>
                <a:cs typeface="Rokkitt"/>
                <a:sym typeface="Rokkitt"/>
              </a:rPr>
              <a:t>U</a:t>
            </a:r>
            <a:endParaRPr sz="8500" dirty="0">
              <a:solidFill>
                <a:srgbClr val="929292"/>
              </a:solidFill>
              <a:ea typeface="Rokkitt"/>
              <a:cs typeface="Rokkitt"/>
              <a:sym typeface="Rokkitt"/>
            </a:endParaRPr>
          </a:p>
          <a:p>
            <a:pPr lvl="0" algn="l" defTabSz="578358">
              <a:defRPr sz="1800"/>
            </a:pPr>
            <a:r>
              <a:rPr lang="en-GB" sz="8500" dirty="0" smtClean="0">
                <a:solidFill>
                  <a:srgbClr val="7D7D7D"/>
                </a:solidFill>
                <a:ea typeface="Andes ExtraLight"/>
                <a:cs typeface="Andes ExtraLight"/>
                <a:sym typeface="Andes ExtraLight"/>
              </a:rPr>
              <a:t> </a:t>
            </a:r>
            <a:r>
              <a:rPr sz="8600" dirty="0" smtClean="0">
                <a:solidFill>
                  <a:srgbClr val="7D7D7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U</a:t>
            </a:r>
            <a:r>
              <a:rPr lang="en-GB" sz="8600" dirty="0" smtClean="0">
                <a:solidFill>
                  <a:srgbClr val="7D7D7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S</a:t>
            </a:r>
            <a:r>
              <a:rPr sz="8000" dirty="0" smtClean="0">
                <a:solidFill>
                  <a:srgbClr val="7D7D7D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$</a:t>
            </a:r>
            <a:r>
              <a:rPr sz="8000" dirty="0" smtClean="0">
                <a:solidFill>
                  <a:srgbClr val="D7DF23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9,500,</a:t>
            </a:r>
            <a:r>
              <a:rPr lang="en-GB" sz="8000" dirty="0" smtClean="0">
                <a:solidFill>
                  <a:srgbClr val="D7DF23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000,</a:t>
            </a:r>
            <a:r>
              <a:rPr sz="8000" dirty="0" smtClean="0">
                <a:solidFill>
                  <a:srgbClr val="D7DF23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000,000</a:t>
            </a:r>
            <a:r>
              <a:rPr lang="en-US" sz="8000" dirty="0" smtClean="0">
                <a:solidFill>
                  <a:srgbClr val="D7DF23"/>
                </a:solidFill>
                <a:latin typeface="Rokkitt" panose="02000503050000020003" pitchFamily="2" charset="0"/>
                <a:ea typeface="Andes ExtraLight"/>
                <a:cs typeface="Andes ExtraLight"/>
                <a:sym typeface="Andes ExtraLight"/>
              </a:rPr>
              <a:t>,000</a:t>
            </a:r>
            <a:endParaRPr sz="8000" dirty="0">
              <a:solidFill>
                <a:srgbClr val="D7DF23"/>
              </a:solidFill>
              <a:latin typeface="Rokkitt" panose="02000503050000020003" pitchFamily="2" charset="0"/>
              <a:ea typeface="Andes ExtraLight"/>
              <a:cs typeface="Andes ExtraLight"/>
              <a:sym typeface="Andes ExtraLight"/>
            </a:endParaRPr>
          </a:p>
        </p:txBody>
      </p:sp>
      <p:pic>
        <p:nvPicPr>
          <p:cNvPr id="46" name="image6.jpeg"/>
          <p:cNvPicPr/>
          <p:nvPr/>
        </p:nvPicPr>
        <p:blipFill>
          <a:blip r:embed="rId4">
            <a:extLst/>
          </a:blip>
          <a:srcRect t="8989" b="67076"/>
          <a:stretch>
            <a:fillRect/>
          </a:stretch>
        </p:blipFill>
        <p:spPr>
          <a:xfrm>
            <a:off x="-25600" y="-1543779"/>
            <a:ext cx="13056040" cy="4703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863" y="-140491"/>
            <a:ext cx="13287375" cy="9965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322" y="1611580"/>
            <a:ext cx="3577151" cy="22324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439407" y="8718605"/>
            <a:ext cx="1083733" cy="602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850619"/>
            <a:ext cx="4710545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Rokkitt" panose="02000503050000020003" pitchFamily="2" charset="0"/>
                <a:cs typeface="Swis721 Lt BT"/>
              </a:rPr>
              <a:t>…</a:t>
            </a:r>
            <a:r>
              <a:rPr lang="en-US" sz="3200" dirty="0">
                <a:solidFill>
                  <a:srgbClr val="FF0000"/>
                </a:solidFill>
                <a:latin typeface="Rokkitt" panose="02000503050000020003" pitchFamily="2" charset="0"/>
                <a:cs typeface="Swis721 Lt BT"/>
              </a:rPr>
              <a:t>it was only a small change in </a:t>
            </a:r>
            <a:r>
              <a:rPr lang="en-US" sz="3200" dirty="0" smtClean="0">
                <a:solidFill>
                  <a:srgbClr val="FF0000"/>
                </a:solidFill>
                <a:latin typeface="Rokkitt" panose="02000503050000020003" pitchFamily="2" charset="0"/>
                <a:cs typeface="Swis721 Lt BT"/>
              </a:rPr>
              <a:t>the technical specifications…</a:t>
            </a:r>
            <a:endParaRPr lang="en-US" sz="3200" dirty="0">
              <a:solidFill>
                <a:srgbClr val="FF0000"/>
              </a:solidFill>
              <a:latin typeface="Rokkitt" panose="02000503050000020003" pitchFamily="2" charset="0"/>
              <a:cs typeface="Swis721 Lt BT"/>
            </a:endParaRPr>
          </a:p>
        </p:txBody>
      </p:sp>
      <p:sp>
        <p:nvSpPr>
          <p:cNvPr id="2" name="AutoShape 2" descr="http://cdn.static-economist.com/sites/default/files/imagecache/full-width/images/2016/06/articles/main/20160604_eup5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201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177655" y="2737207"/>
            <a:ext cx="11007525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l">
              <a:defRPr sz="1800"/>
            </a:pPr>
            <a:r>
              <a:rPr lang="en-GB" sz="3800" dirty="0" smtClean="0">
                <a:solidFill>
                  <a:srgbClr val="DDDDDD"/>
                </a:solidFill>
                <a:ea typeface="Andes ExtraLight"/>
                <a:cs typeface="Andes ExtraLight"/>
                <a:sym typeface="Andes ExtraLight"/>
              </a:rPr>
              <a:t>Four key areas:</a:t>
            </a:r>
          </a:p>
          <a:p>
            <a:pPr lvl="0" algn="l">
              <a:defRPr sz="1800"/>
            </a:pPr>
            <a:endParaRPr sz="3800" dirty="0">
              <a:solidFill>
                <a:srgbClr val="BFBFBF"/>
              </a:solidFill>
              <a:ea typeface="Andes ExtraLight"/>
              <a:cs typeface="Andes ExtraLight"/>
              <a:sym typeface="Andes ExtraLight"/>
            </a:endParaRPr>
          </a:p>
          <a:p>
            <a:pPr lvl="7" indent="1270000" algn="l">
              <a:lnSpc>
                <a:spcPct val="150000"/>
              </a:lnSpc>
              <a:defRPr sz="1800"/>
            </a:pPr>
            <a:r>
              <a:rPr sz="3800" dirty="0">
                <a:solidFill>
                  <a:srgbClr val="C8D724"/>
                </a:solidFill>
                <a:ea typeface="Andes ExtraLight"/>
                <a:cs typeface="Andes ExtraLight"/>
                <a:sym typeface="Andes ExtraLight"/>
              </a:rPr>
              <a:t>Value for money </a:t>
            </a:r>
            <a:endParaRPr lang="en-US" sz="3800" dirty="0">
              <a:solidFill>
                <a:srgbClr val="C8D724"/>
              </a:solidFill>
              <a:ea typeface="Andes ExtraLight"/>
              <a:cs typeface="Andes ExtraLight"/>
              <a:sym typeface="Andes ExtraLight"/>
            </a:endParaRPr>
          </a:p>
          <a:p>
            <a:pPr lvl="7" indent="1270000" algn="l">
              <a:lnSpc>
                <a:spcPct val="150000"/>
              </a:lnSpc>
              <a:defRPr sz="1800"/>
            </a:pPr>
            <a:r>
              <a:rPr lang="en-US" sz="3800" dirty="0">
                <a:solidFill>
                  <a:srgbClr val="C8D724"/>
                </a:solidFill>
                <a:ea typeface="Andes ExtraLight"/>
                <a:cs typeface="Andes ExtraLight"/>
                <a:sym typeface="Andes ExtraLight"/>
              </a:rPr>
              <a:t>Integrity</a:t>
            </a:r>
            <a:endParaRPr sz="3800" dirty="0">
              <a:solidFill>
                <a:srgbClr val="C8D724"/>
              </a:solidFill>
              <a:ea typeface="Andes ExtraLight"/>
              <a:cs typeface="Andes ExtraLight"/>
              <a:sym typeface="Andes ExtraLight"/>
            </a:endParaRPr>
          </a:p>
          <a:p>
            <a:pPr lvl="2" indent="1270000" algn="l">
              <a:lnSpc>
                <a:spcPct val="150000"/>
              </a:lnSpc>
              <a:defRPr sz="1800"/>
            </a:pPr>
            <a:r>
              <a:rPr lang="en-US" sz="3800" dirty="0" smtClean="0">
                <a:solidFill>
                  <a:srgbClr val="C8D724"/>
                </a:solidFill>
                <a:ea typeface="Andes ExtraLight"/>
                <a:cs typeface="Andes ExtraLight"/>
                <a:sym typeface="Andes ExtraLight"/>
              </a:rPr>
              <a:t>Fairness &amp; a level playing field</a:t>
            </a:r>
            <a:endParaRPr sz="3800" dirty="0">
              <a:solidFill>
                <a:srgbClr val="C8D724"/>
              </a:solidFill>
              <a:ea typeface="Andes ExtraLight"/>
              <a:cs typeface="Andes ExtraLight"/>
              <a:sym typeface="Andes ExtraLight"/>
            </a:endParaRPr>
          </a:p>
          <a:p>
            <a:pPr lvl="2" indent="1270000" algn="l">
              <a:lnSpc>
                <a:spcPct val="150000"/>
              </a:lnSpc>
              <a:defRPr sz="1800"/>
            </a:pPr>
            <a:r>
              <a:rPr lang="en-US" sz="3800" dirty="0" smtClean="0">
                <a:solidFill>
                  <a:srgbClr val="C8D724"/>
                </a:solidFill>
                <a:ea typeface="Andes ExtraLight"/>
                <a:cs typeface="Andes ExtraLight"/>
                <a:sym typeface="Andes ExtraLight"/>
              </a:rPr>
              <a:t>Effective service delivery</a:t>
            </a:r>
            <a:endParaRPr sz="3800" dirty="0">
              <a:solidFill>
                <a:srgbClr val="C8D724"/>
              </a:solidFill>
              <a:ea typeface="Andes ExtraLight"/>
              <a:cs typeface="Andes ExtraLight"/>
              <a:sym typeface="Andes ExtraLight"/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990600" y="809317"/>
            <a:ext cx="10464800" cy="16453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200" dirty="0" smtClean="0">
                <a:solidFill>
                  <a:srgbClr val="D7E022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A focus on </a:t>
            </a:r>
            <a:r>
              <a:rPr lang="en-GB" sz="7200" dirty="0">
                <a:solidFill>
                  <a:srgbClr val="D7E022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r</a:t>
            </a:r>
            <a:r>
              <a:rPr lang="en-GB" sz="7200" dirty="0" smtClean="0">
                <a:solidFill>
                  <a:srgbClr val="D7E022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esults</a:t>
            </a:r>
            <a:endParaRPr sz="7200" dirty="0">
              <a:solidFill>
                <a:srgbClr val="D7E022"/>
              </a:solidFill>
              <a:latin typeface="Rokkitt" panose="02000503050000020003" pitchFamily="2" charset="0"/>
              <a:ea typeface="Rokkitt"/>
              <a:cs typeface="Rokkitt"/>
              <a:sym typeface="Rokkitt"/>
            </a:endParaRPr>
          </a:p>
        </p:txBody>
      </p:sp>
      <p:pic>
        <p:nvPicPr>
          <p:cNvPr id="116" name="dollars46.png"/>
          <p:cNvPicPr/>
          <p:nvPr/>
        </p:nvPicPr>
        <p:blipFill>
          <a:blip r:embed="rId3">
            <a:alphaModFix amt="49016"/>
            <a:extLst/>
          </a:blip>
          <a:stretch>
            <a:fillRect/>
          </a:stretch>
        </p:blipFill>
        <p:spPr>
          <a:xfrm>
            <a:off x="1318274" y="3927651"/>
            <a:ext cx="812803" cy="812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eye110.png"/>
          <p:cNvPicPr/>
          <p:nvPr/>
        </p:nvPicPr>
        <p:blipFill>
          <a:blip r:embed="rId4">
            <a:alphaModFix amt="41051"/>
            <a:extLst/>
          </a:blip>
          <a:stretch>
            <a:fillRect/>
          </a:stretch>
        </p:blipFill>
        <p:spPr>
          <a:xfrm>
            <a:off x="1288188" y="6469372"/>
            <a:ext cx="906398" cy="906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university25.png"/>
          <p:cNvPicPr/>
          <p:nvPr/>
        </p:nvPicPr>
        <p:blipFill>
          <a:blip r:embed="rId5">
            <a:alphaModFix amt="51862"/>
            <a:extLst/>
          </a:blip>
          <a:stretch>
            <a:fillRect/>
          </a:stretch>
        </p:blipFill>
        <p:spPr>
          <a:xfrm>
            <a:off x="1407174" y="4867718"/>
            <a:ext cx="762003" cy="762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analysis5.png"/>
          <p:cNvPicPr/>
          <p:nvPr/>
        </p:nvPicPr>
        <p:blipFill>
          <a:blip r:embed="rId6">
            <a:alphaModFix amt="35317"/>
            <a:extLst/>
          </a:blip>
          <a:stretch>
            <a:fillRect/>
          </a:stretch>
        </p:blipFill>
        <p:spPr>
          <a:xfrm>
            <a:off x="1360418" y="5748329"/>
            <a:ext cx="762003" cy="762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4524778" y="2937584"/>
            <a:ext cx="7910870" cy="551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lvl="0" algn="l" defTabSz="457200">
              <a:lnSpc>
                <a:spcPts val="6000"/>
              </a:lnSpc>
              <a:defRPr sz="1800"/>
            </a:pPr>
            <a:r>
              <a:rPr sz="5000" baseline="29960" dirty="0">
                <a:solidFill>
                  <a:srgbClr val="FFFFFF"/>
                </a:solidFill>
                <a:latin typeface="Rokkitt" panose="02000503050000020003" pitchFamily="2" charset="0"/>
              </a:rPr>
              <a:t>Multi-stakeholder collaboration</a:t>
            </a:r>
            <a:endParaRPr sz="5000" dirty="0">
              <a:solidFill>
                <a:srgbClr val="FFFFFF"/>
              </a:solidFill>
              <a:latin typeface="Rokkitt" panose="02000503050000020003" pitchFamily="2" charset="0"/>
              <a:ea typeface="+mn-ea"/>
              <a:cs typeface="+mn-cs"/>
              <a:sym typeface="Helvetica Neue"/>
            </a:endParaRPr>
          </a:p>
          <a:p>
            <a:pPr lvl="0" algn="l" defTabSz="457200">
              <a:lnSpc>
                <a:spcPts val="6000"/>
              </a:lnSpc>
              <a:defRPr sz="1800"/>
            </a:pPr>
            <a:r>
              <a:rPr sz="5000" baseline="29960" dirty="0">
                <a:solidFill>
                  <a:srgbClr val="FFFFFF"/>
                </a:solidFill>
                <a:latin typeface="Rokkitt" panose="02000503050000020003" pitchFamily="2" charset="0"/>
              </a:rPr>
              <a:t>Constructive engagement</a:t>
            </a:r>
            <a:endParaRPr sz="5000" dirty="0">
              <a:solidFill>
                <a:srgbClr val="FFFFFF"/>
              </a:solidFill>
              <a:latin typeface="Rokkitt" panose="02000503050000020003" pitchFamily="2" charset="0"/>
              <a:ea typeface="+mn-ea"/>
              <a:cs typeface="+mn-cs"/>
              <a:sym typeface="Helvetica Neue"/>
            </a:endParaRPr>
          </a:p>
          <a:p>
            <a:pPr lvl="0" algn="l" defTabSz="457200">
              <a:lnSpc>
                <a:spcPts val="6000"/>
              </a:lnSpc>
              <a:defRPr sz="1800"/>
            </a:pPr>
            <a:r>
              <a:rPr sz="5000" baseline="29960" dirty="0">
                <a:solidFill>
                  <a:srgbClr val="FFFFFF"/>
                </a:solidFill>
                <a:latin typeface="Rokkitt" panose="02000503050000020003" pitchFamily="2" charset="0"/>
              </a:rPr>
              <a:t>Working across entire contracting chain</a:t>
            </a:r>
            <a:endParaRPr sz="5000" dirty="0">
              <a:solidFill>
                <a:srgbClr val="FFFFFF"/>
              </a:solidFill>
              <a:latin typeface="Rokkitt" panose="02000503050000020003" pitchFamily="2" charset="0"/>
              <a:ea typeface="+mn-ea"/>
              <a:cs typeface="+mn-cs"/>
              <a:sym typeface="Helvetica Neue"/>
            </a:endParaRPr>
          </a:p>
          <a:p>
            <a:pPr lvl="0" algn="l" defTabSz="457200">
              <a:lnSpc>
                <a:spcPts val="6000"/>
              </a:lnSpc>
              <a:defRPr sz="1800"/>
            </a:pPr>
            <a:r>
              <a:rPr sz="5000" baseline="29960" dirty="0">
                <a:solidFill>
                  <a:srgbClr val="FFFFFF"/>
                </a:solidFill>
                <a:latin typeface="Rokkitt" panose="02000503050000020003" pitchFamily="2" charset="0"/>
              </a:rPr>
              <a:t>User friendly </a:t>
            </a:r>
            <a:r>
              <a:rPr sz="5000" baseline="29960" dirty="0" smtClean="0">
                <a:solidFill>
                  <a:srgbClr val="FFFFFF"/>
                </a:solidFill>
                <a:latin typeface="Rokkitt" panose="02000503050000020003" pitchFamily="2" charset="0"/>
              </a:rPr>
              <a:t>data</a:t>
            </a:r>
            <a:r>
              <a:rPr lang="en-GB" sz="5000" baseline="29960" dirty="0" smtClean="0">
                <a:solidFill>
                  <a:srgbClr val="FFFFFF"/>
                </a:solidFill>
                <a:latin typeface="Rokkitt" panose="02000503050000020003" pitchFamily="2" charset="0"/>
              </a:rPr>
              <a:t> (machine readable)</a:t>
            </a:r>
            <a:endParaRPr sz="5000" baseline="29960" dirty="0">
              <a:solidFill>
                <a:srgbClr val="FFFFFF"/>
              </a:solidFill>
              <a:latin typeface="Rokkitt" panose="02000503050000020003" pitchFamily="2" charset="0"/>
              <a:ea typeface="+mn-ea"/>
              <a:cs typeface="+mn-cs"/>
              <a:sym typeface="Helvetica Neue"/>
            </a:endParaRPr>
          </a:p>
          <a:p>
            <a:pPr lvl="0" algn="l" defTabSz="457200">
              <a:lnSpc>
                <a:spcPts val="6000"/>
              </a:lnSpc>
              <a:defRPr sz="1800"/>
            </a:pPr>
            <a:r>
              <a:rPr sz="5000" baseline="29960" dirty="0">
                <a:solidFill>
                  <a:srgbClr val="FFFFFF"/>
                </a:solidFill>
                <a:latin typeface="Rokkitt" panose="02000503050000020003" pitchFamily="2" charset="0"/>
              </a:rPr>
              <a:t>Capacity building of stakeholders</a:t>
            </a:r>
            <a:endParaRPr sz="5000" dirty="0">
              <a:solidFill>
                <a:srgbClr val="FFFFFF"/>
              </a:solidFill>
              <a:latin typeface="Rokkitt" panose="02000503050000020003" pitchFamily="2" charset="0"/>
              <a:ea typeface="+mn-ea"/>
              <a:cs typeface="+mn-cs"/>
              <a:sym typeface="Helvetica Neue"/>
            </a:endParaRPr>
          </a:p>
          <a:p>
            <a:pPr lvl="0" algn="l" defTabSz="457200">
              <a:lnSpc>
                <a:spcPts val="6000"/>
              </a:lnSpc>
              <a:defRPr sz="1800"/>
            </a:pPr>
            <a:r>
              <a:rPr sz="5000" baseline="29960" dirty="0">
                <a:solidFill>
                  <a:srgbClr val="FFFFFF"/>
                </a:solidFill>
                <a:latin typeface="Rokkitt" panose="02000503050000020003" pitchFamily="2" charset="0"/>
              </a:rPr>
              <a:t>Tool development &amp; adaptation</a:t>
            </a:r>
            <a:endParaRPr sz="5000" dirty="0">
              <a:solidFill>
                <a:srgbClr val="FFFFFF"/>
              </a:solidFill>
              <a:latin typeface="Rokkitt" panose="02000503050000020003" pitchFamily="2" charset="0"/>
              <a:ea typeface="+mn-ea"/>
              <a:cs typeface="+mn-cs"/>
              <a:sym typeface="Helvetica Neue"/>
            </a:endParaRPr>
          </a:p>
          <a:p>
            <a:pPr lvl="0" algn="l" defTabSz="457200">
              <a:lnSpc>
                <a:spcPts val="6000"/>
              </a:lnSpc>
              <a:defRPr sz="1800"/>
            </a:pPr>
            <a:r>
              <a:rPr sz="5000" baseline="29960" dirty="0">
                <a:solidFill>
                  <a:srgbClr val="FFFFFF"/>
                </a:solidFill>
                <a:latin typeface="Rokkitt" panose="02000503050000020003" pitchFamily="2" charset="0"/>
              </a:rPr>
              <a:t>Institutional mechanisms for feedback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47917" y="630649"/>
            <a:ext cx="11708966" cy="16453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500"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6500" dirty="0" smtClean="0">
                <a:solidFill>
                  <a:srgbClr val="D7DF23"/>
                </a:solidFill>
              </a:rPr>
              <a:t>Better ways of working</a:t>
            </a:r>
            <a:endParaRPr sz="6500" dirty="0">
              <a:solidFill>
                <a:srgbClr val="D7DF23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 flipV="1">
            <a:off x="4364616" y="3250351"/>
            <a:ext cx="5" cy="1513034"/>
          </a:xfrm>
          <a:prstGeom prst="line">
            <a:avLst/>
          </a:prstGeom>
          <a:ln w="25400">
            <a:solidFill>
              <a:srgbClr val="D6DE24"/>
            </a:solidFill>
            <a:headEnd type="oval"/>
            <a:tailEnd type="oval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V="1">
            <a:off x="4364616" y="5555807"/>
            <a:ext cx="5" cy="1536108"/>
          </a:xfrm>
          <a:prstGeom prst="line">
            <a:avLst/>
          </a:prstGeom>
          <a:ln w="25400">
            <a:solidFill>
              <a:srgbClr val="D6DE24"/>
            </a:solidFill>
            <a:headEnd type="oval"/>
            <a:tailEnd type="oval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4364616" y="3997196"/>
            <a:ext cx="5" cy="1540793"/>
          </a:xfrm>
          <a:prstGeom prst="line">
            <a:avLst/>
          </a:prstGeom>
          <a:ln w="25400">
            <a:solidFill>
              <a:srgbClr val="D6DE24"/>
            </a:solidFill>
            <a:headEnd type="oval"/>
            <a:tailEnd type="oval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78" name="Shape 78"/>
          <p:cNvSpPr/>
          <p:nvPr/>
        </p:nvSpPr>
        <p:spPr>
          <a:xfrm flipH="1" flipV="1">
            <a:off x="4364617" y="6286565"/>
            <a:ext cx="2" cy="1522223"/>
          </a:xfrm>
          <a:prstGeom prst="line">
            <a:avLst/>
          </a:prstGeom>
          <a:ln w="25400">
            <a:solidFill>
              <a:srgbClr val="D6DE24"/>
            </a:solidFill>
            <a:headEnd type="oval"/>
            <a:tailEnd type="oval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pic>
        <p:nvPicPr>
          <p:cNvPr id="79" name="image7.png"/>
          <p:cNvPicPr/>
          <p:nvPr/>
        </p:nvPicPr>
        <p:blipFill>
          <a:blip r:embed="rId3">
            <a:extLst/>
          </a:blip>
          <a:srcRect l="83586" b="42520"/>
          <a:stretch>
            <a:fillRect/>
          </a:stretch>
        </p:blipFill>
        <p:spPr>
          <a:xfrm>
            <a:off x="956042" y="3232461"/>
            <a:ext cx="1921819" cy="305410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612399" y="5925156"/>
            <a:ext cx="3122766" cy="96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normAutofit/>
          </a:bodyPr>
          <a:lstStyle>
            <a:lvl1pPr defTabSz="457200">
              <a:defRPr sz="5000" baseline="29760">
                <a:solidFill>
                  <a:srgbClr val="DDDDDD"/>
                </a:solidFill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5000" baseline="29760">
                <a:solidFill>
                  <a:srgbClr val="DDDDDD"/>
                </a:solidFill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451703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Tender documents-30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3579" y="-7551155"/>
            <a:ext cx="13111958" cy="173514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1697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17.png" descr="https://lh5.googleusercontent.com/ZDiQ5wfv4z3ifAM31rX3REYY96od4g84unX5Y3BBmMAFLDx2vwnsTbdwgPKuL_lc5pasNNkJ5HSgq-DewEHBuY5NmVxZsZ51GtRA2XnglTngOCc5SQpHBEFJuTCjTlbFY297ygX8YHDoKiLz"/>
          <p:cNvPicPr/>
          <p:nvPr/>
        </p:nvPicPr>
        <p:blipFill>
          <a:blip r:embed="rId3">
            <a:extLst/>
          </a:blip>
          <a:srcRect l="24305" t="16079" r="4351" b="5289"/>
          <a:stretch>
            <a:fillRect/>
          </a:stretch>
        </p:blipFill>
        <p:spPr>
          <a:xfrm>
            <a:off x="-21413" y="488"/>
            <a:ext cx="13543721" cy="975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-38100" y="4631376"/>
            <a:ext cx="13106402" cy="5321643"/>
          </a:xfrm>
          <a:prstGeom prst="rect">
            <a:avLst/>
          </a:prstGeom>
          <a:gradFill>
            <a:gsLst>
              <a:gs pos="0">
                <a:srgbClr val="000000">
                  <a:alpha val="72508"/>
                </a:srgbClr>
              </a:gs>
              <a:gs pos="53795">
                <a:srgbClr val="151515">
                  <a:alpha val="68254"/>
                </a:srgbClr>
              </a:gs>
              <a:gs pos="66010">
                <a:srgbClr val="292929">
                  <a:alpha val="64000"/>
                </a:srgbClr>
              </a:gs>
              <a:gs pos="84996">
                <a:srgbClr val="3E3E3E">
                  <a:alpha val="32000"/>
                </a:srgbClr>
              </a:gs>
              <a:gs pos="100000">
                <a:srgbClr val="535353">
                  <a:alpha val="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3247657" y="6288641"/>
            <a:ext cx="6877433" cy="299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7200" dirty="0">
                <a:solidFill>
                  <a:srgbClr val="FFFFFF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Impact on deals:</a:t>
            </a:r>
          </a:p>
          <a:p>
            <a:pPr lvl="0">
              <a:defRPr sz="1800"/>
            </a:pPr>
            <a:r>
              <a:rPr lang="en-GB" sz="5800" dirty="0">
                <a:solidFill>
                  <a:srgbClr val="D6DE24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S</a:t>
            </a:r>
            <a:r>
              <a:rPr sz="5800" dirty="0" err="1" smtClean="0">
                <a:solidFill>
                  <a:srgbClr val="D6DE24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aving</a:t>
            </a:r>
            <a:r>
              <a:rPr lang="en-GB" sz="5800" dirty="0" smtClean="0">
                <a:solidFill>
                  <a:srgbClr val="D6DE24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s of</a:t>
            </a:r>
            <a:r>
              <a:rPr sz="5800" dirty="0" smtClean="0">
                <a:solidFill>
                  <a:srgbClr val="D6DE24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 </a:t>
            </a:r>
            <a:r>
              <a:rPr sz="5800" dirty="0">
                <a:solidFill>
                  <a:srgbClr val="D6DE24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13</a:t>
            </a:r>
            <a:r>
              <a:rPr sz="5800" dirty="0" smtClean="0">
                <a:solidFill>
                  <a:srgbClr val="D6DE24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%</a:t>
            </a:r>
            <a:endParaRPr lang="en-GB" sz="5800" dirty="0" smtClean="0">
              <a:solidFill>
                <a:srgbClr val="D6DE24"/>
              </a:solidFill>
              <a:latin typeface="Rokkitt" panose="02000503050000020003" pitchFamily="2" charset="0"/>
              <a:ea typeface="Rokkitt"/>
              <a:cs typeface="Rokkitt"/>
              <a:sym typeface="Rokkitt"/>
            </a:endParaRPr>
          </a:p>
          <a:p>
            <a:pPr lvl="0">
              <a:defRPr sz="1800"/>
            </a:pPr>
            <a:r>
              <a:rPr lang="en-GB" sz="5800" dirty="0" smtClean="0">
                <a:solidFill>
                  <a:srgbClr val="D6DE24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Competition up 33%</a:t>
            </a:r>
            <a:endParaRPr sz="5800" dirty="0">
              <a:solidFill>
                <a:srgbClr val="D6DE24"/>
              </a:solidFill>
              <a:latin typeface="Rokkitt" panose="02000503050000020003" pitchFamily="2" charset="0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11.png"/>
          <p:cNvPicPr/>
          <p:nvPr/>
        </p:nvPicPr>
        <p:blipFill>
          <a:blip r:embed="rId3">
            <a:extLst/>
          </a:blip>
          <a:srcRect b="12721"/>
          <a:stretch>
            <a:fillRect/>
          </a:stretch>
        </p:blipFill>
        <p:spPr>
          <a:xfrm>
            <a:off x="720379" y="2974117"/>
            <a:ext cx="11563759" cy="191681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780367" y="427595"/>
            <a:ext cx="11271815" cy="1961147"/>
          </a:xfrm>
          <a:prstGeom prst="rect">
            <a:avLst/>
          </a:prstGeom>
        </p:spPr>
        <p:txBody>
          <a:bodyPr/>
          <a:lstStyle>
            <a:lvl1pPr>
              <a:defRPr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>
                <a:solidFill>
                  <a:srgbClr val="D7DF23"/>
                </a:solidFill>
                <a:latin typeface="Rokkitt" panose="02000503050000020003" pitchFamily="2" charset="0"/>
              </a:rPr>
              <a:t>Open Contracting Data </a:t>
            </a:r>
            <a:r>
              <a:rPr sz="6000" dirty="0" smtClean="0">
                <a:solidFill>
                  <a:srgbClr val="D7DF23"/>
                </a:solidFill>
                <a:latin typeface="Rokkitt" panose="02000503050000020003" pitchFamily="2" charset="0"/>
              </a:rPr>
              <a:t>S</a:t>
            </a:r>
            <a:r>
              <a:rPr lang="en-GB" sz="6000" dirty="0" err="1" smtClean="0">
                <a:solidFill>
                  <a:srgbClr val="D7DF23"/>
                </a:solidFill>
                <a:latin typeface="Rokkitt" panose="02000503050000020003" pitchFamily="2" charset="0"/>
              </a:rPr>
              <a:t>chema</a:t>
            </a:r>
            <a:endParaRPr sz="6000" dirty="0">
              <a:solidFill>
                <a:srgbClr val="D7DF23"/>
              </a:solidFill>
              <a:latin typeface="Rokkitt" panose="02000503050000020003" pitchFamily="2" charset="0"/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body" idx="4294967295"/>
          </p:nvPr>
        </p:nvSpPr>
        <p:spPr>
          <a:xfrm>
            <a:off x="56744" y="5802687"/>
            <a:ext cx="8712200" cy="27463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400">
                <a:solidFill>
                  <a:srgbClr val="4C4D4A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4C4D4A"/>
                </a:solidFill>
              </a:rPr>
              <a:t> </a:t>
            </a:r>
          </a:p>
        </p:txBody>
      </p:sp>
      <p:sp>
        <p:nvSpPr>
          <p:cNvPr id="89" name="Shape 89"/>
          <p:cNvSpPr/>
          <p:nvPr/>
        </p:nvSpPr>
        <p:spPr>
          <a:xfrm>
            <a:off x="707403" y="4998858"/>
            <a:ext cx="127214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 baseline="30000">
                <a:solidFill>
                  <a:srgbClr val="BFBFB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 dirty="0">
                <a:solidFill>
                  <a:srgbClr val="BFBFBF"/>
                </a:solidFill>
                <a:latin typeface="Rokkitt" panose="02000503050000020003" pitchFamily="2" charset="0"/>
              </a:rPr>
              <a:t>Planning</a:t>
            </a:r>
            <a:endParaRPr sz="4000" dirty="0">
              <a:latin typeface="Rokkitt" panose="02000503050000020003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2641446" y="5016605"/>
            <a:ext cx="106054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 baseline="30000">
                <a:solidFill>
                  <a:srgbClr val="BFBFB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 dirty="0">
                <a:solidFill>
                  <a:srgbClr val="BFBFBF"/>
                </a:solidFill>
                <a:latin typeface="Rokkitt" panose="02000503050000020003" pitchFamily="2" charset="0"/>
              </a:rPr>
              <a:t>Tender</a:t>
            </a:r>
            <a:endParaRPr sz="4000" dirty="0">
              <a:latin typeface="Rokkitt" panose="02000503050000020003" pitchFamily="2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412844" y="5143592"/>
            <a:ext cx="1115744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100" baseline="30000">
                <a:solidFill>
                  <a:srgbClr val="BFBFB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 dirty="0">
                <a:solidFill>
                  <a:srgbClr val="BFBFBF"/>
                </a:solidFill>
                <a:latin typeface="Rokkitt" panose="02000503050000020003" pitchFamily="2" charset="0"/>
              </a:rPr>
              <a:t>Award</a:t>
            </a:r>
          </a:p>
        </p:txBody>
      </p:sp>
      <p:sp>
        <p:nvSpPr>
          <p:cNvPr id="92" name="Shape 92"/>
          <p:cNvSpPr/>
          <p:nvPr/>
        </p:nvSpPr>
        <p:spPr>
          <a:xfrm>
            <a:off x="6038818" y="5108099"/>
            <a:ext cx="1236875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 baseline="30000">
                <a:solidFill>
                  <a:srgbClr val="BFBFB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 dirty="0">
                <a:solidFill>
                  <a:srgbClr val="BFBFBF"/>
                </a:solidFill>
                <a:latin typeface="Rokkitt" panose="02000503050000020003" pitchFamily="2" charset="0"/>
              </a:rPr>
              <a:t>Contract</a:t>
            </a:r>
          </a:p>
        </p:txBody>
      </p:sp>
      <p:sp>
        <p:nvSpPr>
          <p:cNvPr id="93" name="Shape 93"/>
          <p:cNvSpPr/>
          <p:nvPr/>
        </p:nvSpPr>
        <p:spPr>
          <a:xfrm>
            <a:off x="7858458" y="5108099"/>
            <a:ext cx="2200280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 baseline="30000">
                <a:solidFill>
                  <a:srgbClr val="BFBFB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 dirty="0">
                <a:solidFill>
                  <a:srgbClr val="BFBFBF"/>
                </a:solidFill>
                <a:latin typeface="Rokkitt" panose="02000503050000020003" pitchFamily="2" charset="0"/>
              </a:rPr>
              <a:t>Implementation</a:t>
            </a:r>
          </a:p>
        </p:txBody>
      </p:sp>
      <p:sp>
        <p:nvSpPr>
          <p:cNvPr id="94" name="Shape 94"/>
          <p:cNvSpPr/>
          <p:nvPr/>
        </p:nvSpPr>
        <p:spPr>
          <a:xfrm>
            <a:off x="10170954" y="5108099"/>
            <a:ext cx="2270812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 baseline="30000">
                <a:solidFill>
                  <a:srgbClr val="BFBFBF"/>
                </a:solidFill>
                <a:latin typeface="Swis721 Lt BT"/>
                <a:ea typeface="Swis721 Lt BT"/>
                <a:cs typeface="Swis721 Lt BT"/>
                <a:sym typeface="Swis721 Lt BT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 dirty="0">
                <a:solidFill>
                  <a:srgbClr val="BFBFBF"/>
                </a:solidFill>
                <a:latin typeface="Rokkitt" panose="02000503050000020003" pitchFamily="2" charset="0"/>
              </a:rPr>
              <a:t>Contract Record</a:t>
            </a:r>
          </a:p>
        </p:txBody>
      </p:sp>
      <p:sp>
        <p:nvSpPr>
          <p:cNvPr id="95" name="Shape 95"/>
          <p:cNvSpPr/>
          <p:nvPr/>
        </p:nvSpPr>
        <p:spPr>
          <a:xfrm>
            <a:off x="678767" y="6356415"/>
            <a:ext cx="11373415" cy="197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5023" tIns="65023" rIns="65023" bIns="65023">
            <a:spAutoFit/>
          </a:bodyPr>
          <a:lstStyle>
            <a:lvl1pPr algn="l" defTabSz="457200">
              <a:spcBef>
                <a:spcPts val="700"/>
              </a:spcBef>
              <a:defRPr sz="4000">
                <a:solidFill>
                  <a:srgbClr val="DDDDDD"/>
                </a:solidFill>
                <a:latin typeface="Andes ExtraLight"/>
                <a:ea typeface="Andes ExtraLight"/>
                <a:cs typeface="Andes ExtraLight"/>
                <a:sym typeface="Andes Ex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DDDDDD"/>
                </a:solidFill>
                <a:latin typeface="Rokkitt" panose="02000503050000020003" pitchFamily="2" charset="0"/>
              </a:rPr>
              <a:t>An open data schema describing how to release documents </a:t>
            </a:r>
            <a:r>
              <a:rPr lang="en-GB" sz="4000" dirty="0" smtClean="0">
                <a:solidFill>
                  <a:srgbClr val="DDDDDD"/>
                </a:solidFill>
                <a:latin typeface="Rokkitt" panose="02000503050000020003" pitchFamily="2" charset="0"/>
              </a:rPr>
              <a:t>&amp;</a:t>
            </a:r>
            <a:r>
              <a:rPr sz="4000" dirty="0" smtClean="0">
                <a:solidFill>
                  <a:srgbClr val="DDDDDD"/>
                </a:solidFill>
                <a:latin typeface="Rokkitt" panose="02000503050000020003" pitchFamily="2" charset="0"/>
              </a:rPr>
              <a:t> </a:t>
            </a:r>
            <a:r>
              <a:rPr sz="4000" dirty="0">
                <a:solidFill>
                  <a:srgbClr val="DDDDDD"/>
                </a:solidFill>
                <a:latin typeface="Rokkitt" panose="02000503050000020003" pitchFamily="2" charset="0"/>
              </a:rPr>
              <a:t>data at each stage of a contracting process as machine </a:t>
            </a:r>
            <a:r>
              <a:rPr sz="4000" dirty="0" smtClean="0">
                <a:solidFill>
                  <a:srgbClr val="DDDDDD"/>
                </a:solidFill>
                <a:latin typeface="Rokkitt" panose="02000503050000020003" pitchFamily="2" charset="0"/>
              </a:rPr>
              <a:t>readable, extensible</a:t>
            </a:r>
            <a:r>
              <a:rPr sz="4000" dirty="0">
                <a:solidFill>
                  <a:srgbClr val="DDDDDD"/>
                </a:solidFill>
                <a:latin typeface="Rokkitt" panose="02000503050000020003" pitchFamily="2" charset="0"/>
              </a:rPr>
              <a:t>, user friendly </a:t>
            </a:r>
            <a:r>
              <a:rPr sz="4000" dirty="0" smtClean="0">
                <a:solidFill>
                  <a:srgbClr val="DDDDDD"/>
                </a:solidFill>
                <a:latin typeface="Rokkitt" panose="02000503050000020003" pitchFamily="2" charset="0"/>
              </a:rPr>
              <a:t>data</a:t>
            </a:r>
            <a:endParaRPr sz="4000" dirty="0">
              <a:solidFill>
                <a:srgbClr val="DDDDDD"/>
              </a:solidFill>
              <a:latin typeface="Rokkitt" panose="02000503050000020003" pitchFamily="2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1115132" y="397123"/>
            <a:ext cx="10597556" cy="24803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408940">
              <a:defRPr sz="1800">
                <a:solidFill>
                  <a:srgbClr val="000000"/>
                </a:solidFill>
              </a:defRPr>
            </a:pPr>
            <a:r>
              <a:rPr lang="en-GB" sz="6600" dirty="0" smtClean="0">
                <a:solidFill>
                  <a:srgbClr val="D7DF23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Progressive</a:t>
            </a:r>
            <a:r>
              <a:rPr lang="en-GB" sz="6600" dirty="0" smtClean="0">
                <a:solidFill>
                  <a:srgbClr val="000000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 </a:t>
            </a:r>
            <a:r>
              <a:rPr lang="en-GB" sz="6600" dirty="0" smtClean="0">
                <a:solidFill>
                  <a:srgbClr val="D7DF23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implementation. </a:t>
            </a:r>
            <a:br>
              <a:rPr lang="en-GB" sz="6600" dirty="0" smtClean="0">
                <a:solidFill>
                  <a:srgbClr val="D7DF23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</a:br>
            <a:r>
              <a:rPr lang="en-GB" sz="6600" dirty="0" smtClean="0">
                <a:solidFill>
                  <a:srgbClr val="D7DF23"/>
                </a:solidFill>
                <a:latin typeface="Rokkitt" panose="02000503050000020003" pitchFamily="2" charset="0"/>
                <a:ea typeface="Rokkitt"/>
                <a:cs typeface="Rokkitt"/>
                <a:sym typeface="Rokkitt"/>
              </a:rPr>
              <a:t>It’s not pass or fail. </a:t>
            </a:r>
            <a:endParaRPr sz="6600" dirty="0">
              <a:solidFill>
                <a:srgbClr val="D7DF23"/>
              </a:solidFill>
              <a:latin typeface="Rokkitt" panose="02000503050000020003" pitchFamily="2" charset="0"/>
              <a:ea typeface="Rokkitt"/>
              <a:cs typeface="Rokkitt"/>
              <a:sym typeface="Rokkit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47" y="3957918"/>
            <a:ext cx="10462341" cy="4406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57504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226</Words>
  <Application>Microsoft Office PowerPoint</Application>
  <PresentationFormat>Custom</PresentationFormat>
  <Paragraphs>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Andes ExtraLight</vt:lpstr>
      <vt:lpstr>Arial</vt:lpstr>
      <vt:lpstr>Gill Sans</vt:lpstr>
      <vt:lpstr>Helvetica</vt:lpstr>
      <vt:lpstr>Helvetica Light</vt:lpstr>
      <vt:lpstr>Helvetica Neue</vt:lpstr>
      <vt:lpstr>Rokkitt</vt:lpstr>
      <vt:lpstr>StratumNo1-Regular</vt:lpstr>
      <vt:lpstr>Swis721 Lt BT</vt:lpstr>
      <vt:lpstr>Default</vt:lpstr>
      <vt:lpstr>UNCAC Implementation Review Group Opening up procurement  Alice GarTland  #opencontracting</vt:lpstr>
      <vt:lpstr>PowerPoint Presentation</vt:lpstr>
      <vt:lpstr>PowerPoint Presentation</vt:lpstr>
      <vt:lpstr>A focus on results</vt:lpstr>
      <vt:lpstr>Better ways of working</vt:lpstr>
      <vt:lpstr>PowerPoint Presentation</vt:lpstr>
      <vt:lpstr>PowerPoint Presentation</vt:lpstr>
      <vt:lpstr>Open Contracting Data Schema</vt:lpstr>
      <vt:lpstr>Progressive implementation.  It’s not pass or fail. </vt:lpstr>
      <vt:lpstr>Apps for business in Paraguay</vt:lpstr>
      <vt:lpstr>Czech Republic  Comparison of procurement entities</vt:lpstr>
      <vt:lpstr>PowerPoint Presentation</vt:lpstr>
      <vt:lpstr>PowerPoint Presentation</vt:lpstr>
      <vt:lpstr>National implementation</vt:lpstr>
      <vt:lpstr>   Leadership &amp; next steps</vt:lpstr>
      <vt:lpstr>The future is open 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Contracting Relevance for construction sector           Lindsey Marchessault</dc:title>
  <dc:creator>G H</dc:creator>
  <cp:lastModifiedBy>Gillian Dell</cp:lastModifiedBy>
  <cp:revision>96</cp:revision>
  <dcterms:modified xsi:type="dcterms:W3CDTF">2016-07-13T08:08:35Z</dcterms:modified>
</cp:coreProperties>
</file>